
<file path=[Content_Types].xml><?xml version="1.0" encoding="utf-8"?>
<Types xmlns="http://schemas.openxmlformats.org/package/2006/content-types">
  <Default Extension="emf" ContentType="image/x-emf"/>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27"/>
  </p:notesMasterIdLst>
  <p:handoutMasterIdLst>
    <p:handoutMasterId r:id="rId28"/>
  </p:handoutMasterIdLst>
  <p:sldIdLst>
    <p:sldId id="256" r:id="rId2"/>
    <p:sldId id="274" r:id="rId3"/>
    <p:sldId id="283" r:id="rId4"/>
    <p:sldId id="304" r:id="rId5"/>
    <p:sldId id="325" r:id="rId6"/>
    <p:sldId id="306" r:id="rId7"/>
    <p:sldId id="307" r:id="rId8"/>
    <p:sldId id="324" r:id="rId9"/>
    <p:sldId id="303" r:id="rId10"/>
    <p:sldId id="326" r:id="rId11"/>
    <p:sldId id="271" r:id="rId12"/>
    <p:sldId id="300" r:id="rId13"/>
    <p:sldId id="302" r:id="rId14"/>
    <p:sldId id="301" r:id="rId15"/>
    <p:sldId id="327" r:id="rId16"/>
    <p:sldId id="312" r:id="rId17"/>
    <p:sldId id="313" r:id="rId18"/>
    <p:sldId id="314" r:id="rId19"/>
    <p:sldId id="316" r:id="rId20"/>
    <p:sldId id="321" r:id="rId21"/>
    <p:sldId id="322" r:id="rId22"/>
    <p:sldId id="323" r:id="rId23"/>
    <p:sldId id="310" r:id="rId24"/>
    <p:sldId id="319" r:id="rId25"/>
    <p:sldId id="320"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C0C0"/>
    <a:srgbClr val="828383"/>
    <a:srgbClr val="A71E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64" autoAdjust="0"/>
    <p:restoredTop sz="86406" autoAdjust="0"/>
  </p:normalViewPr>
  <p:slideViewPr>
    <p:cSldViewPr snapToGrid="0" snapToObjects="1">
      <p:cViewPr varScale="1">
        <p:scale>
          <a:sx n="43" d="100"/>
          <a:sy n="43" d="100"/>
        </p:scale>
        <p:origin x="233" y="24"/>
      </p:cViewPr>
      <p:guideLst/>
    </p:cSldViewPr>
  </p:slideViewPr>
  <p:outlineViewPr>
    <p:cViewPr>
      <p:scale>
        <a:sx n="33" d="100"/>
        <a:sy n="33" d="100"/>
      </p:scale>
      <p:origin x="0" y="-44400"/>
    </p:cViewPr>
  </p:outlineViewPr>
  <p:notesTextViewPr>
    <p:cViewPr>
      <p:scale>
        <a:sx n="1" d="1"/>
        <a:sy n="1" d="1"/>
      </p:scale>
      <p:origin x="0" y="0"/>
    </p:cViewPr>
  </p:notesTextViewPr>
  <p:notesViewPr>
    <p:cSldViewPr snapToGrid="0" snapToObjects="1" showGuides="1">
      <p:cViewPr varScale="1">
        <p:scale>
          <a:sx n="99" d="100"/>
          <a:sy n="99" d="100"/>
        </p:scale>
        <p:origin x="4272"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706CF33-8FBF-4B4C-A62C-C7FCEE2F205E}" type="datetimeFigureOut">
              <a:rPr lang="en-US" smtClean="0"/>
              <a:t>8/28/2026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2B81D4-C81F-2846-A8B2-30C4B23FE648}" type="slidenum">
              <a:rPr lang="en-US" smtClean="0"/>
              <a:t>‹#›</a:t>
            </a:fld>
            <a:endParaRPr lang="en-US"/>
          </a:p>
        </p:txBody>
      </p:sp>
    </p:spTree>
    <p:extLst>
      <p:ext uri="{BB962C8B-B14F-4D97-AF65-F5344CB8AC3E}">
        <p14:creationId xmlns:p14="http://schemas.microsoft.com/office/powerpoint/2010/main" val="3994697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D938DB-7AC2-8B49-96CB-F4713922A74B}" type="datetimeFigureOut">
              <a:rPr lang="en-US" smtClean="0"/>
              <a:t>8/28/2026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818A80-324C-A94A-A288-E8B5ECC90687}" type="slidenum">
              <a:rPr lang="en-US" smtClean="0"/>
              <a:t>‹#›</a:t>
            </a:fld>
            <a:endParaRPr lang="en-US"/>
          </a:p>
        </p:txBody>
      </p:sp>
    </p:spTree>
    <p:extLst>
      <p:ext uri="{BB962C8B-B14F-4D97-AF65-F5344CB8AC3E}">
        <p14:creationId xmlns:p14="http://schemas.microsoft.com/office/powerpoint/2010/main" val="1819550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solidFill>
                  <a:srgbClr val="C00000"/>
                </a:solidFill>
              </a:rPr>
              <a:t>Role Play Tips</a:t>
            </a:r>
          </a:p>
          <a:p>
            <a:pPr marL="171450" indent="-171450">
              <a:buFont typeface="Arial" panose="020B0604020202020204" pitchFamily="34" charset="0"/>
              <a:buChar char="•"/>
            </a:pPr>
            <a:r>
              <a:rPr lang="en-US" sz="1200" dirty="0">
                <a:solidFill>
                  <a:schemeClr val="tx1"/>
                </a:solidFill>
              </a:rPr>
              <a:t>Know your character and get creative!</a:t>
            </a:r>
          </a:p>
          <a:p>
            <a:pPr marL="171450" indent="-171450">
              <a:buFont typeface="Arial" panose="020B0604020202020204" pitchFamily="34" charset="0"/>
              <a:buChar char="•"/>
            </a:pPr>
            <a:r>
              <a:rPr lang="en-US" sz="1200" dirty="0">
                <a:solidFill>
                  <a:schemeClr val="tx1"/>
                </a:solidFill>
              </a:rPr>
              <a:t>Encourage role players to use their actual names</a:t>
            </a:r>
          </a:p>
          <a:p>
            <a:pPr marL="171450" indent="-171450">
              <a:buFont typeface="Arial" panose="020B0604020202020204" pitchFamily="34" charset="0"/>
              <a:buChar char="•"/>
            </a:pPr>
            <a:r>
              <a:rPr lang="en-US" sz="1200" dirty="0">
                <a:solidFill>
                  <a:schemeClr val="tx1"/>
                </a:solidFill>
              </a:rPr>
              <a:t>Change the role play by having the character offer a conciliatory opening line or a belligerent opening line</a:t>
            </a:r>
          </a:p>
          <a:p>
            <a:pPr marL="171450" indent="-171450">
              <a:buFont typeface="Arial" panose="020B0604020202020204" pitchFamily="34" charset="0"/>
              <a:buChar char="•"/>
            </a:pPr>
            <a:r>
              <a:rPr lang="en-US" sz="1200" dirty="0">
                <a:solidFill>
                  <a:schemeClr val="tx1"/>
                </a:solidFill>
              </a:rPr>
              <a:t>Run a role play more than once, changing role players</a:t>
            </a:r>
          </a:p>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16</a:t>
            </a:fld>
            <a:endParaRPr lang="en-US"/>
          </a:p>
        </p:txBody>
      </p:sp>
    </p:spTree>
    <p:extLst>
      <p:ext uri="{BB962C8B-B14F-4D97-AF65-F5344CB8AC3E}">
        <p14:creationId xmlns:p14="http://schemas.microsoft.com/office/powerpoint/2010/main" val="31474134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Role Play Tips</a:t>
            </a:r>
            <a:endParaRPr lang="en-US"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We offer detailed role descriptions and prompts, not a script. Know your character and get creative!</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Encourage role players to use their actual names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Play with the prompts! Change them, e.g., by having the character offer a conciliatory opening line or a belligerent opening line</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Run a role play more than once, changing role players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See instructor’s manual for tips on responding to wrongdoing. Pay attention to power dynamics and interpersonal dynamics</a:t>
            </a:r>
          </a:p>
          <a:p>
            <a:endParaRPr lang="en-US"/>
          </a:p>
          <a:p>
            <a:endParaRPr lang="en-US"/>
          </a:p>
        </p:txBody>
      </p:sp>
      <p:sp>
        <p:nvSpPr>
          <p:cNvPr id="4" name="Slide Number Placeholder 3"/>
          <p:cNvSpPr>
            <a:spLocks noGrp="1"/>
          </p:cNvSpPr>
          <p:nvPr>
            <p:ph type="sldNum" sz="quarter" idx="10"/>
          </p:nvPr>
        </p:nvSpPr>
        <p:spPr/>
        <p:txBody>
          <a:bodyPr/>
          <a:lstStyle/>
          <a:p>
            <a:fld id="{06818A80-324C-A94A-A288-E8B5ECC90687}" type="slidenum">
              <a:rPr lang="en-US" smtClean="0"/>
              <a:t>19</a:t>
            </a:fld>
            <a:endParaRPr lang="en-US"/>
          </a:p>
        </p:txBody>
      </p:sp>
    </p:spTree>
    <p:extLst>
      <p:ext uri="{BB962C8B-B14F-4D97-AF65-F5344CB8AC3E}">
        <p14:creationId xmlns:p14="http://schemas.microsoft.com/office/powerpoint/2010/main" val="40432575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Role Play Tips</a:t>
            </a:r>
            <a:endParaRPr lang="en-US"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We offer detailed role descriptions and prompts, not a script. Know your character and get creative!</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Encourage role players to use their actual names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Play with the prompts! Change them, e.g., by having the character offer a conciliatory opening line or a belligerent opening line</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Run a role play more than once, changing role players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See instructor’s manual for tips on responding to wrongdoing. Pay attention to power dynamics and interpersonal dynamics</a:t>
            </a:r>
          </a:p>
          <a:p>
            <a:endParaRPr lang="en-US"/>
          </a:p>
          <a:p>
            <a:endParaRPr lang="en-US"/>
          </a:p>
        </p:txBody>
      </p:sp>
      <p:sp>
        <p:nvSpPr>
          <p:cNvPr id="4" name="Slide Number Placeholder 3"/>
          <p:cNvSpPr>
            <a:spLocks noGrp="1"/>
          </p:cNvSpPr>
          <p:nvPr>
            <p:ph type="sldNum" sz="quarter" idx="10"/>
          </p:nvPr>
        </p:nvSpPr>
        <p:spPr/>
        <p:txBody>
          <a:bodyPr/>
          <a:lstStyle/>
          <a:p>
            <a:fld id="{06818A80-324C-A94A-A288-E8B5ECC90687}" type="slidenum">
              <a:rPr lang="en-US" smtClean="0"/>
              <a:t>20</a:t>
            </a:fld>
            <a:endParaRPr lang="en-US"/>
          </a:p>
        </p:txBody>
      </p:sp>
    </p:spTree>
    <p:extLst>
      <p:ext uri="{BB962C8B-B14F-4D97-AF65-F5344CB8AC3E}">
        <p14:creationId xmlns:p14="http://schemas.microsoft.com/office/powerpoint/2010/main" val="42027750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Role Play Tips</a:t>
            </a:r>
            <a:endParaRPr lang="en-US"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We offer detailed role descriptions and prompts, not a script. Know your character and get creative!</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Encourage role players to use their actual names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Play with the prompts! Change them, e.g., by having the character offer a conciliatory opening line or a belligerent opening line</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Run a role play more than once, changing role players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See instructor’s manual for tips on responding to wrongdoing. Pay attention to power dynamics and interpersonal dynamics</a:t>
            </a:r>
          </a:p>
          <a:p>
            <a:endParaRPr lang="en-US"/>
          </a:p>
          <a:p>
            <a:endParaRPr lang="en-US"/>
          </a:p>
        </p:txBody>
      </p:sp>
      <p:sp>
        <p:nvSpPr>
          <p:cNvPr id="4" name="Slide Number Placeholder 3"/>
          <p:cNvSpPr>
            <a:spLocks noGrp="1"/>
          </p:cNvSpPr>
          <p:nvPr>
            <p:ph type="sldNum" sz="quarter" idx="10"/>
          </p:nvPr>
        </p:nvSpPr>
        <p:spPr/>
        <p:txBody>
          <a:bodyPr/>
          <a:lstStyle/>
          <a:p>
            <a:fld id="{06818A80-324C-A94A-A288-E8B5ECC90687}" type="slidenum">
              <a:rPr lang="en-US" smtClean="0"/>
              <a:t>21</a:t>
            </a:fld>
            <a:endParaRPr lang="en-US"/>
          </a:p>
        </p:txBody>
      </p:sp>
    </p:spTree>
    <p:extLst>
      <p:ext uri="{BB962C8B-B14F-4D97-AF65-F5344CB8AC3E}">
        <p14:creationId xmlns:p14="http://schemas.microsoft.com/office/powerpoint/2010/main" val="39416700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Role Play Tips</a:t>
            </a:r>
            <a:endParaRPr lang="en-US"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We offer detailed role descriptions and prompts, not a script. Know your character and get creative!</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Encourage role players to use their actual names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Play with the prompts! Change them, e.g., by having the character offer a conciliatory opening line or a belligerent opening line</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Run a role play more than once, changing role players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See instructor’s manual for tips on responding to wrongdoing. Pay attention to power dynamics and interpersonal dynamics</a:t>
            </a:r>
          </a:p>
          <a:p>
            <a:endParaRPr lang="en-US"/>
          </a:p>
          <a:p>
            <a:endParaRPr lang="en-US"/>
          </a:p>
        </p:txBody>
      </p:sp>
      <p:sp>
        <p:nvSpPr>
          <p:cNvPr id="4" name="Slide Number Placeholder 3"/>
          <p:cNvSpPr>
            <a:spLocks noGrp="1"/>
          </p:cNvSpPr>
          <p:nvPr>
            <p:ph type="sldNum" sz="quarter" idx="10"/>
          </p:nvPr>
        </p:nvSpPr>
        <p:spPr/>
        <p:txBody>
          <a:bodyPr/>
          <a:lstStyle/>
          <a:p>
            <a:fld id="{06818A80-324C-A94A-A288-E8B5ECC90687}" type="slidenum">
              <a:rPr lang="en-US" smtClean="0"/>
              <a:t>22</a:t>
            </a:fld>
            <a:endParaRPr lang="en-US"/>
          </a:p>
        </p:txBody>
      </p:sp>
    </p:spTree>
    <p:extLst>
      <p:ext uri="{BB962C8B-B14F-4D97-AF65-F5344CB8AC3E}">
        <p14:creationId xmlns:p14="http://schemas.microsoft.com/office/powerpoint/2010/main" val="7572662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Role Play Tips</a:t>
            </a:r>
            <a:endParaRPr lang="en-US"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We offer detailed role descriptions and prompts, not a script. Know your character and get creative!</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Encourage role players to use their actual names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Play with the prompts! Change them, e.g., by having the character offer a conciliatory opening line or a belligerent opening line</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Run a role play more than once, changing role players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See instructor’s manual for tips on responding to wrongdoing. Pay attention to power dynamics and interpersonal dynamics</a:t>
            </a:r>
          </a:p>
          <a:p>
            <a:endParaRPr lang="en-US"/>
          </a:p>
          <a:p>
            <a:endParaRPr lang="en-US"/>
          </a:p>
        </p:txBody>
      </p:sp>
      <p:sp>
        <p:nvSpPr>
          <p:cNvPr id="4" name="Slide Number Placeholder 3"/>
          <p:cNvSpPr>
            <a:spLocks noGrp="1"/>
          </p:cNvSpPr>
          <p:nvPr>
            <p:ph type="sldNum" sz="quarter" idx="10"/>
          </p:nvPr>
        </p:nvSpPr>
        <p:spPr/>
        <p:txBody>
          <a:bodyPr/>
          <a:lstStyle/>
          <a:p>
            <a:fld id="{06818A80-324C-A94A-A288-E8B5ECC90687}" type="slidenum">
              <a:rPr lang="en-US" smtClean="0"/>
              <a:t>25</a:t>
            </a:fld>
            <a:endParaRPr lang="en-US"/>
          </a:p>
        </p:txBody>
      </p:sp>
    </p:spTree>
    <p:extLst>
      <p:ext uri="{BB962C8B-B14F-4D97-AF65-F5344CB8AC3E}">
        <p14:creationId xmlns:p14="http://schemas.microsoft.com/office/powerpoint/2010/main" val="14308193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BU Logo">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cxnSp>
        <p:nvCxnSpPr>
          <p:cNvPr id="8" name="Straight Connector 7"/>
          <p:cNvCxnSpPr/>
          <p:nvPr userDrawn="1"/>
        </p:nvCxnSpPr>
        <p:spPr>
          <a:xfrm>
            <a:off x="1769806" y="4657197"/>
            <a:ext cx="7374194" cy="181"/>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7377" y="1272796"/>
            <a:ext cx="4006236" cy="685081"/>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769805" y="2356161"/>
            <a:ext cx="5597465" cy="2091640"/>
          </a:xfrm>
          <a:prstGeom prst="rect">
            <a:avLst/>
          </a:prstGeom>
        </p:spPr>
      </p:pic>
      <p:sp>
        <p:nvSpPr>
          <p:cNvPr id="13" name="Text Placeholder 2"/>
          <p:cNvSpPr>
            <a:spLocks noGrp="1"/>
          </p:cNvSpPr>
          <p:nvPr>
            <p:ph type="body" idx="1" hasCustomPrompt="1"/>
          </p:nvPr>
        </p:nvSpPr>
        <p:spPr>
          <a:xfrm>
            <a:off x="1686846" y="4860050"/>
            <a:ext cx="6612962" cy="654046"/>
          </a:xfrm>
          <a:prstGeom prst="rect">
            <a:avLst/>
          </a:prstGeom>
        </p:spPr>
        <p:txBody>
          <a:bodyPr>
            <a:normAutofit/>
          </a:bodyPr>
          <a:lstStyle>
            <a:lvl1pPr marL="0" indent="0">
              <a:lnSpc>
                <a:spcPct val="100000"/>
              </a:lnSpc>
              <a:spcBef>
                <a:spcPts val="0"/>
              </a:spcBef>
              <a:buNone/>
              <a:defRPr sz="1400" b="0" i="0" baseline="0">
                <a:solidFill>
                  <a:schemeClr val="bg1"/>
                </a:solidFill>
                <a:latin typeface="Museo Slab 700" charset="0"/>
                <a:ea typeface="Museo Slab 700" charset="0"/>
                <a:cs typeface="Museo Slab 7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SUBTITLE OR NAME OF PRESENTATION</a:t>
            </a:r>
          </a:p>
        </p:txBody>
      </p:sp>
    </p:spTree>
    <p:extLst>
      <p:ext uri="{BB962C8B-B14F-4D97-AF65-F5344CB8AC3E}">
        <p14:creationId xmlns:p14="http://schemas.microsoft.com/office/powerpoint/2010/main" val="888470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BU Text-3 Photos">
    <p:spTree>
      <p:nvGrpSpPr>
        <p:cNvPr id="1" name=""/>
        <p:cNvGrpSpPr/>
        <p:nvPr/>
      </p:nvGrpSpPr>
      <p:grpSpPr>
        <a:xfrm>
          <a:off x="0" y="0"/>
          <a:ext cx="0" cy="0"/>
          <a:chOff x="0" y="0"/>
          <a:chExt cx="0" cy="0"/>
        </a:xfrm>
      </p:grpSpPr>
      <p:sp>
        <p:nvSpPr>
          <p:cNvPr id="23" name="Title 1"/>
          <p:cNvSpPr>
            <a:spLocks noGrp="1"/>
          </p:cNvSpPr>
          <p:nvPr>
            <p:ph type="title" hasCustomPrompt="1"/>
          </p:nvPr>
        </p:nvSpPr>
        <p:spPr>
          <a:xfrm>
            <a:off x="626116" y="897538"/>
            <a:ext cx="3335552" cy="972207"/>
          </a:xfrm>
          <a:prstGeom prst="rect">
            <a:avLst/>
          </a:prstGeom>
        </p:spPr>
        <p:txBody>
          <a:bodyPr anchor="t" anchorCtr="0">
            <a:normAutofit/>
          </a:bodyPr>
          <a:lstStyle>
            <a:lvl1pPr>
              <a:lnSpc>
                <a:spcPct val="80000"/>
              </a:lnSpc>
              <a:defRPr sz="3600" b="1"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24" name="Text Placeholder 3"/>
          <p:cNvSpPr>
            <a:spLocks noGrp="1"/>
          </p:cNvSpPr>
          <p:nvPr>
            <p:ph type="body" sz="half" idx="2" hasCustomPrompt="1"/>
          </p:nvPr>
        </p:nvSpPr>
        <p:spPr>
          <a:xfrm>
            <a:off x="626116"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2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9" name="Picture Placeholder 2"/>
          <p:cNvSpPr>
            <a:spLocks noGrp="1" noChangeAspect="1"/>
          </p:cNvSpPr>
          <p:nvPr>
            <p:ph type="pic" idx="16"/>
          </p:nvPr>
        </p:nvSpPr>
        <p:spPr>
          <a:xfrm>
            <a:off x="4054287" y="961466"/>
            <a:ext cx="2152764" cy="462578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29" name="Picture Placeholder 2"/>
          <p:cNvSpPr>
            <a:spLocks noGrp="1" noChangeAspect="1"/>
          </p:cNvSpPr>
          <p:nvPr>
            <p:ph type="pic" idx="13"/>
          </p:nvPr>
        </p:nvSpPr>
        <p:spPr>
          <a:xfrm>
            <a:off x="6323802" y="962913"/>
            <a:ext cx="2188186" cy="2271106"/>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32" name="Picture Placeholder 2"/>
          <p:cNvSpPr>
            <a:spLocks noGrp="1" noChangeAspect="1"/>
          </p:cNvSpPr>
          <p:nvPr>
            <p:ph type="pic" idx="14"/>
          </p:nvPr>
        </p:nvSpPr>
        <p:spPr>
          <a:xfrm>
            <a:off x="6323802" y="3321427"/>
            <a:ext cx="2188185" cy="2265826"/>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34"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915537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BU 3 Photos">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endParaRPr lang="en-US" dirty="0"/>
          </a:p>
        </p:txBody>
      </p:sp>
      <p:sp>
        <p:nvSpPr>
          <p:cNvPr id="17"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8" name="Picture Placeholder 2"/>
          <p:cNvSpPr>
            <a:spLocks noGrp="1" noChangeAspect="1"/>
          </p:cNvSpPr>
          <p:nvPr>
            <p:ph type="pic" idx="13"/>
          </p:nvPr>
        </p:nvSpPr>
        <p:spPr>
          <a:xfrm>
            <a:off x="1233015" y="2385579"/>
            <a:ext cx="2095593" cy="3000278"/>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19" name="Picture Placeholder 2"/>
          <p:cNvSpPr>
            <a:spLocks noGrp="1" noChangeAspect="1"/>
          </p:cNvSpPr>
          <p:nvPr>
            <p:ph type="pic" idx="15"/>
          </p:nvPr>
        </p:nvSpPr>
        <p:spPr>
          <a:xfrm>
            <a:off x="5751058" y="2385579"/>
            <a:ext cx="2094919" cy="300075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20" name="Picture Placeholder 2"/>
          <p:cNvSpPr>
            <a:spLocks noGrp="1" noChangeAspect="1"/>
          </p:cNvSpPr>
          <p:nvPr>
            <p:ph type="pic" idx="14"/>
          </p:nvPr>
        </p:nvSpPr>
        <p:spPr>
          <a:xfrm>
            <a:off x="3484694" y="2385696"/>
            <a:ext cx="2095512" cy="3000161"/>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21" name="Text Placeholder 3"/>
          <p:cNvSpPr>
            <a:spLocks noGrp="1"/>
          </p:cNvSpPr>
          <p:nvPr>
            <p:ph type="body" sz="half" idx="20" hasCustomPrompt="1"/>
          </p:nvPr>
        </p:nvSpPr>
        <p:spPr>
          <a:xfrm>
            <a:off x="1233015"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
        <p:nvSpPr>
          <p:cNvPr id="22" name="Text Placeholder 3"/>
          <p:cNvSpPr>
            <a:spLocks noGrp="1"/>
          </p:cNvSpPr>
          <p:nvPr>
            <p:ph type="body" sz="half" idx="21" hasCustomPrompt="1"/>
          </p:nvPr>
        </p:nvSpPr>
        <p:spPr>
          <a:xfrm>
            <a:off x="3484613"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
        <p:nvSpPr>
          <p:cNvPr id="23" name="Text Placeholder 3"/>
          <p:cNvSpPr>
            <a:spLocks noGrp="1"/>
          </p:cNvSpPr>
          <p:nvPr>
            <p:ph type="body" sz="half" idx="22" hasCustomPrompt="1"/>
          </p:nvPr>
        </p:nvSpPr>
        <p:spPr>
          <a:xfrm>
            <a:off x="5751058"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0643832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BU Text 1 Char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626115"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8" name="Text Placeholder 3"/>
          <p:cNvSpPr>
            <a:spLocks noGrp="1"/>
          </p:cNvSpPr>
          <p:nvPr>
            <p:ph type="body" sz="half" idx="2" hasCustomPrompt="1"/>
          </p:nvPr>
        </p:nvSpPr>
        <p:spPr>
          <a:xfrm>
            <a:off x="626115"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10"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5" name="Picture Placeholder 2"/>
          <p:cNvSpPr>
            <a:spLocks noGrp="1" noChangeAspect="1"/>
          </p:cNvSpPr>
          <p:nvPr>
            <p:ph type="pic" idx="1"/>
          </p:nvPr>
        </p:nvSpPr>
        <p:spPr>
          <a:xfrm>
            <a:off x="4054287" y="961466"/>
            <a:ext cx="4457700" cy="462578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16"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1438284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BU Full Page Photo">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16" name="Slide Number Placeholder 5"/>
          <p:cNvSpPr txBox="1">
            <a:spLocks/>
          </p:cNvSpPr>
          <p:nvPr userDrawn="1"/>
        </p:nvSpPr>
        <p:spPr>
          <a:xfrm>
            <a:off x="6532284" y="6425175"/>
            <a:ext cx="2057400" cy="365125"/>
          </a:xfrm>
          <a:prstGeom prst="rect">
            <a:avLst/>
          </a:prstGeom>
        </p:spPr>
        <p:txBody>
          <a:bodyPr/>
          <a:lstStyle>
            <a:defPPr>
              <a:defRPr lang="en-US"/>
            </a:defPPr>
            <a:lvl1pPr marL="0" algn="r" defTabSz="914400" rtl="0" eaLnBrk="1" latinLnBrk="0" hangingPunct="1">
              <a:defRPr sz="1000" b="1" i="0" kern="1200">
                <a:solidFill>
                  <a:srgbClr val="828383"/>
                </a:solidFill>
                <a:latin typeface="Museo Slab 900" charset="0"/>
                <a:ea typeface="Museo Slab 900" charset="0"/>
                <a:cs typeface="Museo Slab 900"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35F4044-894B-B74C-BA70-A76DFBF02618}" type="slidenum">
              <a:rPr lang="en-US" smtClean="0">
                <a:solidFill>
                  <a:schemeClr val="bg1"/>
                </a:solidFill>
              </a:rPr>
              <a:pPr/>
              <a:t>‹#›</a:t>
            </a:fld>
            <a:endParaRPr lang="en-US" dirty="0">
              <a:solidFill>
                <a:schemeClr val="bg1"/>
              </a:solidFill>
            </a:endParaRPr>
          </a:p>
        </p:txBody>
      </p:sp>
      <p:pic>
        <p:nvPicPr>
          <p:cNvPr id="17" name="Picture 1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8650" y="6360394"/>
            <a:ext cx="780725" cy="292042"/>
          </a:xfrm>
          <a:prstGeom prst="rect">
            <a:avLst/>
          </a:prstGeom>
        </p:spPr>
      </p:pic>
      <p:pic>
        <p:nvPicPr>
          <p:cNvPr id="18" name="Picture 1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8650" y="197984"/>
            <a:ext cx="1867979" cy="319431"/>
          </a:xfrm>
          <a:prstGeom prst="rect">
            <a:avLst/>
          </a:prstGeom>
        </p:spPr>
      </p:pic>
      <p:cxnSp>
        <p:nvCxnSpPr>
          <p:cNvPr id="19" name="Straight Connector 18"/>
          <p:cNvCxnSpPr/>
          <p:nvPr userDrawn="1"/>
        </p:nvCxnSpPr>
        <p:spPr>
          <a:xfrm>
            <a:off x="628650" y="6241200"/>
            <a:ext cx="7890681"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2" name="Picture Placeholder 2"/>
          <p:cNvSpPr>
            <a:spLocks noGrp="1" noChangeAspect="1"/>
          </p:cNvSpPr>
          <p:nvPr>
            <p:ph type="pic" idx="15"/>
          </p:nvPr>
        </p:nvSpPr>
        <p:spPr>
          <a:xfrm>
            <a:off x="628650" y="723918"/>
            <a:ext cx="7886700" cy="484632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20" name="Text Placeholder 3"/>
          <p:cNvSpPr>
            <a:spLocks noGrp="1"/>
          </p:cNvSpPr>
          <p:nvPr>
            <p:ph type="body" sz="half" idx="18" hasCustomPrompt="1"/>
          </p:nvPr>
        </p:nvSpPr>
        <p:spPr>
          <a:xfrm>
            <a:off x="5583892" y="5694397"/>
            <a:ext cx="2931458" cy="256356"/>
          </a:xfrm>
          <a:prstGeom prst="rect">
            <a:avLst/>
          </a:prstGeom>
        </p:spPr>
        <p:txBody>
          <a:bodyPr lIns="0" tIns="0" rIns="0">
            <a:normAutofit/>
          </a:bodyPr>
          <a:lstStyle>
            <a:lvl1pPr marL="0" indent="0">
              <a:buNone/>
              <a:defRPr sz="800" b="0" i="0" baseline="0">
                <a:solidFill>
                  <a:schemeClr val="bg1"/>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a:t>
            </a:r>
          </a:p>
        </p:txBody>
      </p:sp>
    </p:spTree>
    <p:extLst>
      <p:ext uri="{BB962C8B-B14F-4D97-AF65-F5344CB8AC3E}">
        <p14:creationId xmlns:p14="http://schemas.microsoft.com/office/powerpoint/2010/main" val="50949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BU Title Slide">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2" name="Title 1"/>
          <p:cNvSpPr>
            <a:spLocks noGrp="1"/>
          </p:cNvSpPr>
          <p:nvPr>
            <p:ph type="title" hasCustomPrompt="1"/>
          </p:nvPr>
        </p:nvSpPr>
        <p:spPr>
          <a:xfrm>
            <a:off x="530837" y="1904962"/>
            <a:ext cx="7886700" cy="3052788"/>
          </a:xfrm>
          <a:prstGeom prst="rect">
            <a:avLst/>
          </a:prstGeom>
        </p:spPr>
        <p:txBody>
          <a:bodyPr anchor="t" anchorCtr="0">
            <a:noAutofit/>
          </a:bodyPr>
          <a:lstStyle>
            <a:lvl1pPr>
              <a:lnSpc>
                <a:spcPct val="70000"/>
              </a:lnSpc>
              <a:defRPr sz="6000" b="0" i="0">
                <a:solidFill>
                  <a:schemeClr val="bg1"/>
                </a:solidFill>
                <a:latin typeface="Effra Heavy" charset="0"/>
                <a:ea typeface="Effra Heavy" charset="0"/>
                <a:cs typeface="Effra Heavy" charset="0"/>
              </a:defRPr>
            </a:lvl1pPr>
          </a:lstStyle>
          <a:p>
            <a:r>
              <a:rPr lang="en-US" dirty="0"/>
              <a:t>CHANGING</a:t>
            </a:r>
            <a:br>
              <a:rPr lang="en-US" dirty="0"/>
            </a:br>
            <a:r>
              <a:rPr lang="en-US" dirty="0"/>
              <a:t>THE</a:t>
            </a:r>
            <a:br>
              <a:rPr lang="en-US" dirty="0"/>
            </a:br>
            <a:r>
              <a:rPr lang="en-US" dirty="0"/>
              <a:t>GREAT,</a:t>
            </a:r>
            <a:br>
              <a:rPr lang="en-US" dirty="0"/>
            </a:br>
            <a:r>
              <a:rPr lang="en-US" dirty="0"/>
              <a:t>BIG</a:t>
            </a:r>
            <a:br>
              <a:rPr lang="en-US" dirty="0"/>
            </a:br>
            <a:r>
              <a:rPr lang="en-US" dirty="0"/>
              <a:t>WORLD</a:t>
            </a:r>
          </a:p>
        </p:txBody>
      </p:sp>
      <p:sp>
        <p:nvSpPr>
          <p:cNvPr id="5" name="Slide Number Placeholder 4"/>
          <p:cNvSpPr>
            <a:spLocks noGrp="1"/>
          </p:cNvSpPr>
          <p:nvPr>
            <p:ph type="sldNum" sz="quarter" idx="12"/>
          </p:nvPr>
        </p:nvSpPr>
        <p:spPr>
          <a:xfrm>
            <a:off x="6526774" y="6429217"/>
            <a:ext cx="2057400" cy="365125"/>
          </a:xfrm>
          <a:prstGeom prst="rect">
            <a:avLst/>
          </a:prstGeom>
        </p:spPr>
        <p:txBody>
          <a:bodyPr/>
          <a:lstStyle>
            <a:lvl1pPr algn="r">
              <a:defRPr sz="1000" b="1" i="0">
                <a:solidFill>
                  <a:schemeClr val="bg1"/>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8650" y="6360394"/>
            <a:ext cx="780725" cy="292042"/>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8650" y="197984"/>
            <a:ext cx="1867979" cy="319431"/>
          </a:xfrm>
          <a:prstGeom prst="rect">
            <a:avLst/>
          </a:prstGeom>
        </p:spPr>
      </p:pic>
      <p:cxnSp>
        <p:nvCxnSpPr>
          <p:cNvPr id="12" name="Straight Connector 11"/>
          <p:cNvCxnSpPr/>
          <p:nvPr userDrawn="1"/>
        </p:nvCxnSpPr>
        <p:spPr>
          <a:xfrm>
            <a:off x="628650" y="6241200"/>
            <a:ext cx="7890681"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893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BU Center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8865" y="908553"/>
            <a:ext cx="6612962" cy="1131784"/>
          </a:xfrm>
          <a:prstGeom prst="rect">
            <a:avLst/>
          </a:prstGeom>
        </p:spPr>
        <p:txBody>
          <a:bodyPr anchor="t" anchorCtr="0">
            <a:normAutofit/>
          </a:bodyPr>
          <a:lstStyle>
            <a:lvl1pPr>
              <a:lnSpc>
                <a:spcPct val="80000"/>
              </a:lnSpc>
              <a:defRPr sz="3600" b="0" i="0" baseline="0">
                <a:solidFill>
                  <a:schemeClr val="tx1"/>
                </a:solidFill>
                <a:latin typeface="Effra Heavy" charset="0"/>
                <a:ea typeface="Effra Heavy" charset="0"/>
                <a:cs typeface="Effra Heavy" charset="0"/>
              </a:defRPr>
            </a:lvl1pPr>
          </a:lstStyle>
          <a:p>
            <a:r>
              <a:rPr lang="en-US" dirty="0"/>
              <a:t>Examining A Single</a:t>
            </a:r>
            <a:br>
              <a:rPr lang="en-US" dirty="0"/>
            </a:br>
            <a:r>
              <a:rPr lang="en-US" dirty="0"/>
              <a:t>Molecule</a:t>
            </a:r>
          </a:p>
        </p:txBody>
      </p:sp>
      <p:sp>
        <p:nvSpPr>
          <p:cNvPr id="3" name="Text Placeholder 2"/>
          <p:cNvSpPr>
            <a:spLocks noGrp="1"/>
          </p:cNvSpPr>
          <p:nvPr>
            <p:ph type="body" idx="1" hasCustomPrompt="1"/>
          </p:nvPr>
        </p:nvSpPr>
        <p:spPr>
          <a:xfrm>
            <a:off x="1238865" y="2141908"/>
            <a:ext cx="6612962"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a:t>
            </a:r>
            <a:r>
              <a:rPr lang="en-US" dirty="0"/>
              <a:t> </a:t>
            </a:r>
            <a:r>
              <a:rPr lang="en-US" dirty="0" err="1"/>
              <a:t>Bereptatur</a:t>
            </a:r>
            <a:r>
              <a:rPr lang="en-US" dirty="0"/>
              <a:t> re </a:t>
            </a:r>
            <a:r>
              <a:rPr lang="en-US" dirty="0" err="1"/>
              <a:t>sinctorio</a:t>
            </a:r>
            <a:endParaRPr lang="en-US" dirty="0"/>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is </a:t>
            </a:r>
            <a:r>
              <a:rPr lang="en-US" dirty="0" err="1"/>
              <a:t>sitis</a:t>
            </a:r>
            <a:r>
              <a:rPr lang="en-US" dirty="0"/>
              <a:t> </a:t>
            </a:r>
            <a:r>
              <a:rPr lang="en-US" dirty="0" err="1"/>
              <a:t>mosanim</a:t>
            </a:r>
            <a:r>
              <a:rPr lang="en-US" dirty="0"/>
              <a:t> </a:t>
            </a:r>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a:t>
            </a:r>
            <a:r>
              <a:rPr lang="en-US" dirty="0"/>
              <a:t> se </a:t>
            </a:r>
            <a:r>
              <a:rPr lang="en-US" dirty="0" err="1"/>
              <a:t>eosaerum</a:t>
            </a:r>
            <a:r>
              <a:rPr lang="en-US" dirty="0"/>
              <a:t> qui </a:t>
            </a:r>
            <a:r>
              <a:rPr lang="en-US" dirty="0" err="1"/>
              <a:t>offictius</a:t>
            </a:r>
            <a:r>
              <a:rPr lang="en-US" dirty="0"/>
              <a:t> </a:t>
            </a:r>
            <a:r>
              <a:rPr lang="en-US" dirty="0" err="1"/>
              <a:t>nobit</a:t>
            </a:r>
            <a:r>
              <a:rPr lang="en-US" dirty="0"/>
              <a:t> </a:t>
            </a:r>
            <a:r>
              <a:rPr lang="en-US" dirty="0" err="1"/>
              <a:t>alique</a:t>
            </a:r>
            <a:r>
              <a:rPr lang="en-US" dirty="0"/>
              <a:t> non </a:t>
            </a:r>
            <a:r>
              <a:rPr lang="en-US" dirty="0" err="1"/>
              <a:t>nonsenis</a:t>
            </a:r>
            <a:r>
              <a:rPr lang="en-US" dirty="0"/>
              <a:t> rem </a:t>
            </a:r>
            <a:r>
              <a:rPr lang="en-US" dirty="0" err="1"/>
              <a:t>saecus</a:t>
            </a:r>
            <a:r>
              <a:rPr lang="en-US" dirty="0"/>
              <a:t>.</a:t>
            </a:r>
          </a:p>
          <a:p>
            <a:pPr lvl="0"/>
            <a:endParaRPr lang="en-US" dirty="0"/>
          </a:p>
          <a:p>
            <a:pPr lvl="0"/>
            <a:r>
              <a:rPr lang="en-US" dirty="0" err="1"/>
              <a:t>Fugiam</a:t>
            </a:r>
            <a:r>
              <a:rPr lang="en-US" dirty="0"/>
              <a:t>, </a:t>
            </a:r>
            <a:r>
              <a:rPr lang="en-US" dirty="0" err="1"/>
              <a:t>ut</a:t>
            </a:r>
            <a:r>
              <a:rPr lang="en-US" dirty="0"/>
              <a:t> </a:t>
            </a:r>
            <a:r>
              <a:rPr lang="en-US" dirty="0" err="1"/>
              <a:t>apellorum</a:t>
            </a:r>
            <a:r>
              <a:rPr lang="en-US" dirty="0"/>
              <a:t> re </a:t>
            </a:r>
            <a:r>
              <a:rPr lang="en-US" dirty="0" err="1"/>
              <a:t>occatet</a:t>
            </a:r>
            <a:r>
              <a:rPr lang="en-US" dirty="0"/>
              <a:t> </a:t>
            </a:r>
            <a:r>
              <a:rPr lang="en-US" dirty="0" err="1"/>
              <a:t>evento</a:t>
            </a:r>
            <a:r>
              <a:rPr lang="en-US" dirty="0"/>
              <a:t> </a:t>
            </a:r>
            <a:r>
              <a:rPr lang="en-US" dirty="0" err="1"/>
              <a:t>consequas</a:t>
            </a:r>
            <a:r>
              <a:rPr lang="en-US" dirty="0"/>
              <a:t> nit </a:t>
            </a:r>
            <a:r>
              <a:rPr lang="en-US" dirty="0" err="1"/>
              <a:t>eatur</a:t>
            </a:r>
            <a:r>
              <a:rPr lang="en-US" dirty="0"/>
              <a:t>? Bea </a:t>
            </a:r>
            <a:r>
              <a:rPr lang="en-US" dirty="0" err="1"/>
              <a:t>dolorpo</a:t>
            </a:r>
            <a:r>
              <a:rPr lang="en-US" dirty="0"/>
              <a:t> </a:t>
            </a:r>
            <a:r>
              <a:rPr lang="en-US" dirty="0" err="1"/>
              <a:t>rrorrum</a:t>
            </a:r>
            <a:r>
              <a:rPr lang="en-US" dirty="0"/>
              <a:t> </a:t>
            </a:r>
            <a:r>
              <a:rPr lang="en-US" dirty="0" err="1"/>
              <a:t>fuga</a:t>
            </a:r>
            <a:r>
              <a:rPr lang="en-US" dirty="0"/>
              <a:t>. </a:t>
            </a:r>
            <a:r>
              <a:rPr lang="en-US" dirty="0" err="1"/>
              <a:t>Pictam</a:t>
            </a:r>
            <a:r>
              <a:rPr lang="en-US" dirty="0"/>
              <a:t> </a:t>
            </a:r>
            <a:r>
              <a:rPr lang="en-US" dirty="0" err="1"/>
              <a:t>ent</a:t>
            </a:r>
            <a:r>
              <a:rPr lang="en-US" dirty="0"/>
              <a:t> </a:t>
            </a:r>
            <a:r>
              <a:rPr lang="en-US" dirty="0" err="1"/>
              <a:t>anis</a:t>
            </a:r>
            <a:r>
              <a:rPr lang="en-US" dirty="0"/>
              <a:t> </a:t>
            </a:r>
            <a:r>
              <a:rPr lang="en-US" dirty="0" err="1"/>
              <a:t>dolutem</a:t>
            </a:r>
            <a:r>
              <a:rPr lang="en-US" dirty="0"/>
              <a:t> </a:t>
            </a:r>
            <a:r>
              <a:rPr lang="en-US" dirty="0" err="1"/>
              <a:t>audis</a:t>
            </a:r>
            <a:r>
              <a:rPr lang="en-US" dirty="0"/>
              <a:t> </a:t>
            </a:r>
            <a:r>
              <a:rPr lang="en-US" dirty="0" err="1"/>
              <a:t>doluptas</a:t>
            </a:r>
            <a:r>
              <a:rPr lang="en-US" dirty="0"/>
              <a:t> quo </a:t>
            </a:r>
            <a:r>
              <a:rPr lang="en-US" dirty="0" err="1"/>
              <a:t>cusdam</a:t>
            </a:r>
            <a:r>
              <a:rPr lang="en-US" dirty="0"/>
              <a:t> </a:t>
            </a:r>
            <a:r>
              <a:rPr lang="en-US" dirty="0" err="1"/>
              <a:t>arcit</a:t>
            </a:r>
            <a:r>
              <a:rPr lang="en-US" dirty="0"/>
              <a:t> </a:t>
            </a:r>
            <a:r>
              <a:rPr lang="en-US" dirty="0" err="1"/>
              <a:t>pos</a:t>
            </a:r>
            <a:r>
              <a:rPr lang="en-US" dirty="0"/>
              <a:t> </a:t>
            </a:r>
            <a:r>
              <a:rPr lang="en-US" dirty="0" err="1"/>
              <a:t>alibusam</a:t>
            </a:r>
            <a:r>
              <a:rPr lang="en-US" dirty="0"/>
              <a:t> as </a:t>
            </a:r>
            <a:r>
              <a:rPr lang="en-US" dirty="0" err="1"/>
              <a:t>estiunt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Maecenas </a:t>
            </a:r>
            <a:r>
              <a:rPr lang="en-US" dirty="0" err="1"/>
              <a:t>ultricies</a:t>
            </a:r>
            <a:r>
              <a:rPr lang="en-US" dirty="0"/>
              <a:t> </a:t>
            </a:r>
            <a:r>
              <a:rPr lang="en-US" dirty="0" err="1"/>
              <a:t>nec</a:t>
            </a:r>
            <a:r>
              <a:rPr lang="en-US" dirty="0"/>
              <a:t> </a:t>
            </a:r>
            <a:r>
              <a:rPr lang="en-US" dirty="0" err="1"/>
              <a:t>orci</a:t>
            </a:r>
            <a:r>
              <a:rPr lang="en-US" dirty="0"/>
              <a:t> et </a:t>
            </a:r>
            <a:r>
              <a:rPr lang="en-US" dirty="0" err="1"/>
              <a:t>facilisis</a:t>
            </a:r>
            <a:r>
              <a:rPr lang="en-US" dirty="0"/>
              <a:t>. </a:t>
            </a:r>
            <a:r>
              <a:rPr lang="en-US" dirty="0" err="1"/>
              <a:t>Aenean</a:t>
            </a:r>
            <a:r>
              <a:rPr lang="en-US" dirty="0"/>
              <a:t> porta </a:t>
            </a:r>
            <a:r>
              <a:rPr lang="en-US" dirty="0" err="1"/>
              <a:t>orci</a:t>
            </a:r>
            <a:r>
              <a:rPr lang="en-US" dirty="0"/>
              <a:t> magna, at </a:t>
            </a:r>
            <a:r>
              <a:rPr lang="en-US" dirty="0" err="1"/>
              <a:t>varius</a:t>
            </a:r>
            <a:r>
              <a:rPr lang="en-US" dirty="0"/>
              <a:t> dolor </a:t>
            </a:r>
            <a:r>
              <a:rPr lang="en-US" dirty="0" err="1"/>
              <a:t>viverra</a:t>
            </a:r>
            <a:r>
              <a:rPr lang="en-US" dirty="0"/>
              <a:t> id. </a:t>
            </a:r>
            <a:r>
              <a:rPr lang="en-US" dirty="0" err="1"/>
              <a:t>Vestibulum</a:t>
            </a:r>
            <a:r>
              <a:rPr lang="en-US" dirty="0"/>
              <a:t> ac semper </a:t>
            </a:r>
            <a:r>
              <a:rPr lang="en-US" dirty="0" err="1"/>
              <a:t>tortor</a:t>
            </a:r>
            <a:r>
              <a:rPr lang="en-US" dirty="0"/>
              <a:t>. </a:t>
            </a:r>
            <a:r>
              <a:rPr lang="en-US" dirty="0" err="1"/>
              <a:t>Morbi</a:t>
            </a:r>
            <a:r>
              <a:rPr lang="en-US" dirty="0"/>
              <a:t> </a:t>
            </a:r>
            <a:r>
              <a:rPr lang="en-US" dirty="0" err="1"/>
              <a:t>euismod</a:t>
            </a:r>
            <a:r>
              <a:rPr lang="en-US" dirty="0"/>
              <a:t> </a:t>
            </a:r>
            <a:r>
              <a:rPr lang="en-US" dirty="0" err="1"/>
              <a:t>est</a:t>
            </a:r>
            <a:r>
              <a:rPr lang="en-US" dirty="0"/>
              <a:t> nisi, </a:t>
            </a:r>
            <a:r>
              <a:rPr lang="en-US" dirty="0" err="1"/>
              <a:t>ut</a:t>
            </a:r>
            <a:r>
              <a:rPr lang="en-US" dirty="0"/>
              <a:t> </a:t>
            </a:r>
            <a:r>
              <a:rPr lang="en-US" dirty="0" err="1"/>
              <a:t>feugiat</a:t>
            </a:r>
            <a:r>
              <a:rPr lang="en-US" dirty="0"/>
              <a:t> </a:t>
            </a:r>
            <a:r>
              <a:rPr lang="en-US" dirty="0" err="1"/>
              <a:t>nulla</a:t>
            </a:r>
            <a:r>
              <a:rPr lang="en-US" dirty="0"/>
              <a:t> </a:t>
            </a:r>
            <a:r>
              <a:rPr lang="en-US" dirty="0" err="1"/>
              <a:t>vulputate</a:t>
            </a:r>
            <a:r>
              <a:rPr lang="en-US" dirty="0"/>
              <a:t> in. Nam </a:t>
            </a:r>
            <a:r>
              <a:rPr lang="en-US" dirty="0" err="1"/>
              <a:t>ut</a:t>
            </a:r>
            <a:r>
              <a:rPr lang="en-US" dirty="0"/>
              <a:t> </a:t>
            </a:r>
            <a:r>
              <a:rPr lang="en-US" dirty="0" err="1"/>
              <a:t>elit</a:t>
            </a:r>
            <a:r>
              <a:rPr lang="en-US" dirty="0"/>
              <a:t> ac </a:t>
            </a:r>
            <a:r>
              <a:rPr lang="en-US" dirty="0" err="1"/>
              <a:t>lorem</a:t>
            </a:r>
            <a:r>
              <a:rPr lang="en-US" dirty="0"/>
              <a:t> </a:t>
            </a:r>
            <a:r>
              <a:rPr lang="en-US" dirty="0" err="1"/>
              <a:t>vestibulum</a:t>
            </a:r>
            <a:r>
              <a:rPr lang="en-US" dirty="0"/>
              <a:t> </a:t>
            </a:r>
            <a:r>
              <a:rPr lang="en-US" dirty="0" err="1"/>
              <a:t>rutrum</a:t>
            </a:r>
            <a:r>
              <a:rPr lang="en-US" dirty="0"/>
              <a:t>. </a:t>
            </a:r>
            <a:r>
              <a:rPr lang="en-US" dirty="0" err="1"/>
              <a:t>Proin</a:t>
            </a:r>
            <a:r>
              <a:rPr lang="en-US" dirty="0"/>
              <a:t> sit </a:t>
            </a:r>
            <a:r>
              <a:rPr lang="en-US" dirty="0" err="1"/>
              <a:t>amet</a:t>
            </a:r>
            <a:r>
              <a:rPr lang="en-US" dirty="0"/>
              <a:t> </a:t>
            </a:r>
            <a:r>
              <a:rPr lang="en-US" dirty="0" err="1"/>
              <a:t>ipsum</a:t>
            </a:r>
            <a:r>
              <a:rPr lang="en-US" dirty="0"/>
              <a:t> </a:t>
            </a:r>
            <a:r>
              <a:rPr lang="en-US" dirty="0" err="1"/>
              <a:t>ut</a:t>
            </a:r>
            <a:r>
              <a:rPr lang="en-US" dirty="0"/>
              <a:t> quam </a:t>
            </a:r>
            <a:r>
              <a:rPr lang="en-US" dirty="0" err="1"/>
              <a:t>ultricies</a:t>
            </a:r>
            <a:r>
              <a:rPr lang="en-US" dirty="0"/>
              <a:t> </a:t>
            </a:r>
            <a:r>
              <a:rPr lang="en-US" dirty="0" err="1"/>
              <a:t>venenatis</a:t>
            </a:r>
            <a:r>
              <a:rPr lang="en-US" dirty="0"/>
              <a:t>. </a:t>
            </a:r>
            <a:r>
              <a:rPr lang="en-US" dirty="0" err="1"/>
              <a:t>Quisque</a:t>
            </a:r>
            <a:r>
              <a:rPr lang="en-US" dirty="0"/>
              <a:t> et </a:t>
            </a:r>
            <a:r>
              <a:rPr lang="en-US" dirty="0" err="1"/>
              <a:t>lectus</a:t>
            </a:r>
            <a:r>
              <a:rPr lang="en-US" dirty="0"/>
              <a:t> </a:t>
            </a:r>
            <a:r>
              <a:rPr lang="en-US" dirty="0" err="1"/>
              <a:t>hendrerit</a:t>
            </a:r>
            <a:r>
              <a:rPr lang="en-US" dirty="0"/>
              <a:t> </a:t>
            </a:r>
            <a:r>
              <a:rPr lang="en-US" dirty="0" err="1"/>
              <a:t>leo</a:t>
            </a:r>
            <a:r>
              <a:rPr lang="en-US" dirty="0"/>
              <a:t> </a:t>
            </a:r>
            <a:r>
              <a:rPr lang="en-US" dirty="0" err="1"/>
              <a:t>ultrices</a:t>
            </a:r>
            <a:r>
              <a:rPr lang="en-US" dirty="0"/>
              <a:t> </a:t>
            </a:r>
            <a:r>
              <a:rPr lang="en-US" dirty="0" err="1"/>
              <a:t>tristique</a:t>
            </a:r>
            <a:r>
              <a:rPr lang="en-US" dirty="0"/>
              <a:t>. Nam at </a:t>
            </a:r>
            <a:r>
              <a:rPr lang="en-US" dirty="0" err="1"/>
              <a:t>sem</a:t>
            </a:r>
            <a:r>
              <a:rPr lang="en-US" dirty="0"/>
              <a:t> </a:t>
            </a:r>
            <a:r>
              <a:rPr lang="en-US" dirty="0" err="1"/>
              <a:t>tincidunt</a:t>
            </a:r>
            <a:r>
              <a:rPr lang="en-US" dirty="0"/>
              <a:t>, </a:t>
            </a:r>
            <a:r>
              <a:rPr lang="en-US" dirty="0" err="1"/>
              <a:t>malesuada</a:t>
            </a:r>
            <a:r>
              <a:rPr lang="en-US" dirty="0"/>
              <a:t> </a:t>
            </a:r>
            <a:r>
              <a:rPr lang="en-US" dirty="0" err="1"/>
              <a:t>enim</a:t>
            </a:r>
            <a:r>
              <a:rPr lang="en-US" dirty="0"/>
              <a:t> ac, </a:t>
            </a:r>
            <a:r>
              <a:rPr lang="en-US" dirty="0" err="1"/>
              <a:t>iaculis</a:t>
            </a:r>
            <a:r>
              <a:rPr lang="en-US" dirty="0"/>
              <a:t> </a:t>
            </a:r>
            <a:r>
              <a:rPr lang="en-US" dirty="0" err="1"/>
              <a:t>neque</a:t>
            </a:r>
            <a:r>
              <a:rPr lang="en-US" dirty="0"/>
              <a:t>. </a:t>
            </a:r>
            <a:r>
              <a:rPr lang="en-US" dirty="0" err="1"/>
              <a:t>Curabitur</a:t>
            </a:r>
            <a:r>
              <a:rPr lang="en-US" dirty="0"/>
              <a:t> </a:t>
            </a:r>
            <a:r>
              <a:rPr lang="en-US" dirty="0" err="1"/>
              <a:t>elementum</a:t>
            </a:r>
            <a:r>
              <a:rPr lang="en-US" dirty="0"/>
              <a:t> </a:t>
            </a:r>
            <a:r>
              <a:rPr lang="en-US" dirty="0" err="1"/>
              <a:t>lobortis</a:t>
            </a:r>
            <a:r>
              <a:rPr lang="en-US" dirty="0"/>
              <a:t> </a:t>
            </a:r>
            <a:r>
              <a:rPr lang="en-US" dirty="0" err="1"/>
              <a:t>suscipit</a:t>
            </a:r>
            <a:r>
              <a:rPr lang="en-US" dirty="0"/>
              <a:t>. </a:t>
            </a:r>
            <a:r>
              <a:rPr lang="en-US" dirty="0" err="1"/>
              <a:t>Nullam</a:t>
            </a:r>
            <a:r>
              <a:rPr lang="en-US" dirty="0"/>
              <a:t> in </a:t>
            </a:r>
            <a:r>
              <a:rPr lang="en-US" dirty="0" err="1"/>
              <a:t>ornare</a:t>
            </a:r>
            <a:r>
              <a:rPr lang="en-US" dirty="0"/>
              <a:t> </a:t>
            </a:r>
            <a:r>
              <a:rPr lang="en-US" dirty="0" err="1"/>
              <a:t>sapien</a:t>
            </a:r>
            <a:r>
              <a:rPr lang="en-US" dirty="0"/>
              <a:t>. </a:t>
            </a:r>
            <a:r>
              <a:rPr lang="en-US" dirty="0" err="1"/>
              <a:t>Suspendisse</a:t>
            </a:r>
            <a:r>
              <a:rPr lang="en-US" dirty="0"/>
              <a:t> sit </a:t>
            </a:r>
            <a:r>
              <a:rPr lang="en-US" dirty="0" err="1"/>
              <a:t>amet</a:t>
            </a:r>
            <a:r>
              <a:rPr lang="en-US" dirty="0"/>
              <a:t> </a:t>
            </a:r>
            <a:r>
              <a:rPr lang="en-US" dirty="0" err="1"/>
              <a:t>urna</a:t>
            </a:r>
            <a:r>
              <a:rPr lang="en-US" dirty="0"/>
              <a:t> </a:t>
            </a:r>
            <a:r>
              <a:rPr lang="en-US" dirty="0" err="1"/>
              <a:t>interdum</a:t>
            </a:r>
            <a:r>
              <a:rPr lang="en-US" dirty="0"/>
              <a:t>, </a:t>
            </a:r>
            <a:r>
              <a:rPr lang="en-US" dirty="0" err="1"/>
              <a:t>mattis</a:t>
            </a:r>
            <a:r>
              <a:rPr lang="en-US" dirty="0"/>
              <a:t> </a:t>
            </a:r>
            <a:r>
              <a:rPr lang="en-US" dirty="0" err="1"/>
              <a:t>tortor</a:t>
            </a:r>
            <a:r>
              <a:rPr lang="en-US" dirty="0"/>
              <a:t> vitae, </a:t>
            </a:r>
            <a:r>
              <a:rPr lang="en-US" dirty="0" err="1"/>
              <a:t>varius</a:t>
            </a:r>
            <a:r>
              <a:rPr lang="en-US" dirty="0"/>
              <a:t> ante. </a:t>
            </a:r>
          </a:p>
          <a:p>
            <a:pPr lvl="0"/>
            <a:endParaRPr lang="en-US" dirty="0"/>
          </a:p>
          <a:p>
            <a:pPr lvl="0"/>
            <a:r>
              <a:rPr lang="en-US" dirty="0" err="1"/>
              <a:t>Quisque</a:t>
            </a:r>
            <a:r>
              <a:rPr lang="en-US" dirty="0"/>
              <a:t> </a:t>
            </a:r>
            <a:r>
              <a:rPr lang="en-US" dirty="0" err="1"/>
              <a:t>fermentum</a:t>
            </a:r>
            <a:r>
              <a:rPr lang="en-US" dirty="0"/>
              <a:t>, </a:t>
            </a:r>
            <a:r>
              <a:rPr lang="en-US" dirty="0" err="1"/>
              <a:t>erat</a:t>
            </a:r>
            <a:r>
              <a:rPr lang="en-US" dirty="0"/>
              <a:t> </a:t>
            </a:r>
            <a:r>
              <a:rPr lang="en-US" dirty="0" err="1"/>
              <a:t>eu</a:t>
            </a:r>
            <a:r>
              <a:rPr lang="en-US" dirty="0"/>
              <a:t> </a:t>
            </a:r>
            <a:r>
              <a:rPr lang="en-US" dirty="0" err="1"/>
              <a:t>efficitur</a:t>
            </a:r>
            <a:r>
              <a:rPr lang="en-US" dirty="0"/>
              <a:t> </a:t>
            </a:r>
            <a:r>
              <a:rPr lang="en-US" dirty="0" err="1"/>
              <a:t>tincidunt</a:t>
            </a:r>
            <a:r>
              <a:rPr lang="en-US" dirty="0"/>
              <a:t>, </a:t>
            </a:r>
            <a:r>
              <a:rPr lang="en-US" dirty="0" err="1"/>
              <a:t>felis</a:t>
            </a:r>
            <a:r>
              <a:rPr lang="en-US" dirty="0"/>
              <a:t> </a:t>
            </a:r>
            <a:r>
              <a:rPr lang="en-US" dirty="0" err="1"/>
              <a:t>erat</a:t>
            </a:r>
            <a:r>
              <a:rPr lang="en-US" dirty="0"/>
              <a:t> </a:t>
            </a:r>
            <a:r>
              <a:rPr lang="en-US" dirty="0" err="1"/>
              <a:t>suscipit</a:t>
            </a:r>
            <a:r>
              <a:rPr lang="en-US" dirty="0"/>
              <a:t> </a:t>
            </a:r>
            <a:r>
              <a:rPr lang="en-US" dirty="0" err="1"/>
              <a:t>arcu</a:t>
            </a:r>
            <a:r>
              <a:rPr lang="en-US" dirty="0"/>
              <a:t>, non </a:t>
            </a:r>
            <a:r>
              <a:rPr lang="en-US" dirty="0" err="1"/>
              <a:t>finibus</a:t>
            </a:r>
            <a:r>
              <a:rPr lang="en-US" dirty="0"/>
              <a:t> </a:t>
            </a:r>
            <a:r>
              <a:rPr lang="en-US" dirty="0" err="1"/>
              <a:t>justo</a:t>
            </a:r>
            <a:r>
              <a:rPr lang="en-US" dirty="0"/>
              <a:t> </a:t>
            </a:r>
            <a:r>
              <a:rPr lang="en-US" dirty="0" err="1"/>
              <a:t>elit</a:t>
            </a:r>
            <a:r>
              <a:rPr lang="en-US" dirty="0"/>
              <a:t> at quam. Nam </a:t>
            </a:r>
            <a:r>
              <a:rPr lang="en-US" dirty="0" err="1"/>
              <a:t>vulputate</a:t>
            </a:r>
            <a:r>
              <a:rPr lang="en-US" dirty="0"/>
              <a:t> ante </a:t>
            </a:r>
            <a:r>
              <a:rPr lang="en-US" dirty="0" err="1"/>
              <a:t>eu</a:t>
            </a:r>
            <a:r>
              <a:rPr lang="en-US" dirty="0"/>
              <a:t> dui </a:t>
            </a:r>
            <a:r>
              <a:rPr lang="en-US" dirty="0" err="1"/>
              <a:t>accumsan</a:t>
            </a:r>
            <a:r>
              <a:rPr lang="en-US" dirty="0"/>
              <a:t>, et </a:t>
            </a:r>
            <a:r>
              <a:rPr lang="en-US" dirty="0" err="1"/>
              <a:t>molestie</a:t>
            </a:r>
            <a:r>
              <a:rPr lang="en-US" dirty="0"/>
              <a:t> </a:t>
            </a:r>
            <a:r>
              <a:rPr lang="en-US" dirty="0" err="1"/>
              <a:t>mauris</a:t>
            </a:r>
            <a:r>
              <a:rPr lang="en-US" dirty="0"/>
              <a:t> </a:t>
            </a:r>
            <a:r>
              <a:rPr lang="en-US" dirty="0" err="1"/>
              <a:t>tincidunt</a:t>
            </a:r>
            <a:r>
              <a:rPr lang="en-US" dirty="0"/>
              <a:t>. </a:t>
            </a:r>
            <a:r>
              <a:rPr lang="en-US" dirty="0" err="1"/>
              <a:t>Donec</a:t>
            </a:r>
            <a:r>
              <a:rPr lang="en-US" dirty="0"/>
              <a:t> </a:t>
            </a:r>
            <a:r>
              <a:rPr lang="en-US" dirty="0" err="1"/>
              <a:t>volutpat</a:t>
            </a:r>
            <a:r>
              <a:rPr lang="en-US" dirty="0"/>
              <a:t> </a:t>
            </a:r>
            <a:r>
              <a:rPr lang="en-US" dirty="0" err="1"/>
              <a:t>ut</a:t>
            </a:r>
            <a:r>
              <a:rPr lang="en-US" dirty="0"/>
              <a:t> ex </a:t>
            </a:r>
            <a:r>
              <a:rPr lang="en-US" dirty="0" err="1"/>
              <a:t>eu</a:t>
            </a:r>
            <a:r>
              <a:rPr lang="en-US" dirty="0"/>
              <a:t> </a:t>
            </a:r>
            <a:r>
              <a:rPr lang="en-US" dirty="0" err="1"/>
              <a:t>ultricies</a:t>
            </a:r>
            <a:r>
              <a:rPr lang="en-US" dirty="0"/>
              <a:t>. </a:t>
            </a:r>
            <a:r>
              <a:rPr lang="en-US" dirty="0" err="1"/>
              <a:t>Quisque</a:t>
            </a:r>
            <a:r>
              <a:rPr lang="en-US" dirty="0"/>
              <a:t> </a:t>
            </a:r>
            <a:r>
              <a:rPr lang="en-US" dirty="0" err="1"/>
              <a:t>mattis</a:t>
            </a:r>
            <a:r>
              <a:rPr lang="en-US" dirty="0"/>
              <a:t> quam et </a:t>
            </a:r>
            <a:r>
              <a:rPr lang="en-US" dirty="0" err="1"/>
              <a:t>lectus</a:t>
            </a:r>
            <a:r>
              <a:rPr lang="en-US" dirty="0"/>
              <a:t> </a:t>
            </a:r>
            <a:r>
              <a:rPr lang="en-US" dirty="0" err="1"/>
              <a:t>lobortis</a:t>
            </a:r>
            <a:r>
              <a:rPr lang="en-US" dirty="0"/>
              <a:t> </a:t>
            </a:r>
            <a:r>
              <a:rPr lang="en-US" dirty="0" err="1"/>
              <a:t>consectetur</a:t>
            </a:r>
            <a:r>
              <a:rPr lang="en-US" dirty="0"/>
              <a:t>. </a:t>
            </a:r>
            <a:r>
              <a:rPr lang="en-US" dirty="0" err="1"/>
              <a:t>Suspendisse</a:t>
            </a:r>
            <a:r>
              <a:rPr lang="en-US" dirty="0"/>
              <a:t> </a:t>
            </a:r>
            <a:r>
              <a:rPr lang="en-US" dirty="0" err="1"/>
              <a:t>potenti</a:t>
            </a:r>
            <a:r>
              <a:rPr lang="en-US" dirty="0"/>
              <a:t>.</a:t>
            </a:r>
          </a:p>
        </p:txBody>
      </p:sp>
      <p:sp>
        <p:nvSpPr>
          <p:cNvPr id="6"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cxnSp>
        <p:nvCxnSpPr>
          <p:cNvPr id="13" name="Straight Connector 12"/>
          <p:cNvCxnSpPr/>
          <p:nvPr userDrawn="1"/>
        </p:nvCxnSpPr>
        <p:spPr>
          <a:xfrm>
            <a:off x="628650" y="6248472"/>
            <a:ext cx="7890681" cy="1"/>
          </a:xfrm>
          <a:prstGeom prst="line">
            <a:avLst/>
          </a:prstGeom>
          <a:ln w="19050">
            <a:solidFill>
              <a:srgbClr val="C0C0C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9881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BU Centered Text-2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endParaRPr lang="en-US" dirty="0"/>
          </a:p>
        </p:txBody>
      </p:sp>
      <p:sp>
        <p:nvSpPr>
          <p:cNvPr id="1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8" name="Text Placeholder 2"/>
          <p:cNvSpPr>
            <a:spLocks noGrp="1"/>
          </p:cNvSpPr>
          <p:nvPr>
            <p:ph type="body" idx="1" hasCustomPrompt="1"/>
          </p:nvPr>
        </p:nvSpPr>
        <p:spPr>
          <a:xfrm>
            <a:off x="1233016" y="2141908"/>
            <a:ext cx="3259317"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Aenean</a:t>
            </a:r>
            <a:r>
              <a:rPr lang="en-US" dirty="0"/>
              <a:t> </a:t>
            </a:r>
            <a:r>
              <a:rPr lang="en-US" dirty="0" err="1"/>
              <a:t>augue</a:t>
            </a:r>
            <a:r>
              <a:rPr lang="en-US" dirty="0"/>
              <a:t> quam, </a:t>
            </a:r>
            <a:r>
              <a:rPr lang="en-US" dirty="0" err="1"/>
              <a:t>pulvinar</a:t>
            </a:r>
            <a:r>
              <a:rPr lang="en-US" dirty="0"/>
              <a:t> sit </a:t>
            </a:r>
            <a:r>
              <a:rPr lang="en-US" dirty="0" err="1"/>
              <a:t>amet</a:t>
            </a:r>
            <a:r>
              <a:rPr lang="en-US" dirty="0"/>
              <a:t> </a:t>
            </a:r>
            <a:r>
              <a:rPr lang="en-US" dirty="0" err="1"/>
              <a:t>consequat</a:t>
            </a:r>
            <a:r>
              <a:rPr lang="en-US" dirty="0"/>
              <a:t> vitae, </a:t>
            </a:r>
            <a:r>
              <a:rPr lang="en-US" dirty="0" err="1"/>
              <a:t>tristique</a:t>
            </a:r>
            <a:r>
              <a:rPr lang="en-US" dirty="0"/>
              <a:t> </a:t>
            </a:r>
            <a:r>
              <a:rPr lang="en-US" dirty="0" err="1"/>
              <a:t>pellentesque</a:t>
            </a:r>
            <a:r>
              <a:rPr lang="en-US" dirty="0"/>
              <a:t> dui. </a:t>
            </a:r>
            <a:r>
              <a:rPr lang="en-US" dirty="0" err="1"/>
              <a:t>Phasellus</a:t>
            </a:r>
            <a:r>
              <a:rPr lang="en-US" dirty="0"/>
              <a:t> maximus id </a:t>
            </a:r>
            <a:r>
              <a:rPr lang="en-US" dirty="0" err="1"/>
              <a:t>neque</a:t>
            </a:r>
            <a:r>
              <a:rPr lang="en-US" dirty="0"/>
              <a:t> et convallis. </a:t>
            </a:r>
            <a:r>
              <a:rPr lang="en-US" dirty="0" err="1"/>
              <a:t>Aliquam</a:t>
            </a:r>
            <a:r>
              <a:rPr lang="en-US" dirty="0"/>
              <a:t> </a:t>
            </a:r>
            <a:r>
              <a:rPr lang="en-US" dirty="0" err="1"/>
              <a:t>erat</a:t>
            </a:r>
            <a:r>
              <a:rPr lang="en-US" dirty="0"/>
              <a:t> </a:t>
            </a:r>
            <a:r>
              <a:rPr lang="en-US" dirty="0" err="1"/>
              <a:t>volutpat</a:t>
            </a:r>
            <a:r>
              <a:rPr lang="en-US" dirty="0"/>
              <a:t>.</a:t>
            </a:r>
          </a:p>
          <a:p>
            <a:pPr lvl="0"/>
            <a:endParaRPr lang="en-US" dirty="0"/>
          </a:p>
          <a:p>
            <a:pPr lvl="0"/>
            <a:r>
              <a:rPr lang="en-US" dirty="0" err="1"/>
              <a:t>Ut</a:t>
            </a:r>
            <a:r>
              <a:rPr lang="en-US" dirty="0"/>
              <a:t> at mi </a:t>
            </a:r>
            <a:r>
              <a:rPr lang="en-US" dirty="0" err="1"/>
              <a:t>ut</a:t>
            </a:r>
            <a:r>
              <a:rPr lang="en-US" dirty="0"/>
              <a:t> </a:t>
            </a:r>
            <a:r>
              <a:rPr lang="en-US" dirty="0" err="1"/>
              <a:t>risus</a:t>
            </a:r>
            <a:r>
              <a:rPr lang="en-US" dirty="0"/>
              <a:t> </a:t>
            </a:r>
            <a:r>
              <a:rPr lang="en-US" dirty="0" err="1"/>
              <a:t>finibus</a:t>
            </a:r>
            <a:r>
              <a:rPr lang="en-US" dirty="0"/>
              <a:t> </a:t>
            </a:r>
            <a:r>
              <a:rPr lang="en-US" dirty="0" err="1"/>
              <a:t>ultricies</a:t>
            </a:r>
            <a:r>
              <a:rPr lang="en-US" dirty="0"/>
              <a:t>. </a:t>
            </a:r>
            <a:r>
              <a:rPr lang="en-US" dirty="0" err="1"/>
              <a:t>Donec</a:t>
            </a:r>
            <a:r>
              <a:rPr lang="en-US" dirty="0"/>
              <a:t> </a:t>
            </a:r>
            <a:r>
              <a:rPr lang="en-US" dirty="0" err="1"/>
              <a:t>rutrum</a:t>
            </a:r>
            <a:r>
              <a:rPr lang="en-US" dirty="0"/>
              <a:t> </a:t>
            </a:r>
            <a:r>
              <a:rPr lang="en-US" dirty="0" err="1"/>
              <a:t>egestas</a:t>
            </a:r>
            <a:r>
              <a:rPr lang="en-US" dirty="0"/>
              <a:t> magna, et </a:t>
            </a:r>
            <a:r>
              <a:rPr lang="en-US" dirty="0" err="1"/>
              <a:t>alqiquam</a:t>
            </a:r>
            <a:r>
              <a:rPr lang="en-US" dirty="0"/>
              <a:t> </a:t>
            </a:r>
            <a:r>
              <a:rPr lang="en-US" dirty="0" err="1"/>
              <a:t>felis</a:t>
            </a:r>
            <a:r>
              <a:rPr lang="en-US" dirty="0"/>
              <a:t> tempus sed. </a:t>
            </a:r>
            <a:r>
              <a:rPr lang="en-US" dirty="0" err="1"/>
              <a:t>Donec</a:t>
            </a:r>
            <a:r>
              <a:rPr lang="en-US" dirty="0"/>
              <a:t> </a:t>
            </a:r>
            <a:r>
              <a:rPr lang="en-US" dirty="0" err="1"/>
              <a:t>ut</a:t>
            </a:r>
            <a:r>
              <a:rPr lang="en-US" dirty="0"/>
              <a:t> </a:t>
            </a:r>
            <a:r>
              <a:rPr lang="en-US" dirty="0" err="1"/>
              <a:t>ultrices</a:t>
            </a:r>
            <a:r>
              <a:rPr lang="en-US" dirty="0"/>
              <a:t> </a:t>
            </a:r>
            <a:r>
              <a:rPr lang="en-US" dirty="0" err="1"/>
              <a:t>nunc</a:t>
            </a:r>
            <a:r>
              <a:rPr lang="en-US" dirty="0"/>
              <a:t>, </a:t>
            </a:r>
            <a:r>
              <a:rPr lang="en-US" dirty="0" err="1"/>
              <a:t>sed</a:t>
            </a:r>
            <a:r>
              <a:rPr lang="en-US" dirty="0"/>
              <a:t> </a:t>
            </a:r>
            <a:r>
              <a:rPr lang="en-US" dirty="0" err="1"/>
              <a:t>posuere</a:t>
            </a:r>
            <a:r>
              <a:rPr lang="en-US" dirty="0"/>
              <a:t> </a:t>
            </a:r>
            <a:r>
              <a:rPr lang="en-US" dirty="0" err="1"/>
              <a:t>leo</a:t>
            </a:r>
            <a:r>
              <a:rPr lang="en-US" dirty="0"/>
              <a:t>. </a:t>
            </a:r>
            <a:r>
              <a:rPr lang="en-US" dirty="0" err="1"/>
              <a:t>Aliquam</a:t>
            </a:r>
            <a:r>
              <a:rPr lang="en-US" dirty="0"/>
              <a:t> ac nisi ac </a:t>
            </a:r>
            <a:r>
              <a:rPr lang="en-US" dirty="0" err="1"/>
              <a:t>nunc</a:t>
            </a:r>
            <a:r>
              <a:rPr lang="en-US" dirty="0"/>
              <a:t> </a:t>
            </a:r>
            <a:r>
              <a:rPr lang="en-US" dirty="0" err="1"/>
              <a:t>laoreet</a:t>
            </a:r>
            <a:r>
              <a:rPr lang="en-US" dirty="0"/>
              <a:t> </a:t>
            </a:r>
            <a:r>
              <a:rPr lang="en-US" dirty="0" err="1"/>
              <a:t>blandit</a:t>
            </a:r>
            <a:r>
              <a:rPr lang="en-US" dirty="0"/>
              <a:t>. </a:t>
            </a:r>
            <a:r>
              <a:rPr lang="en-US" dirty="0" err="1"/>
              <a:t>Fusce</a:t>
            </a:r>
            <a:r>
              <a:rPr lang="en-US" dirty="0"/>
              <a:t> </a:t>
            </a:r>
            <a:r>
              <a:rPr lang="en-US" dirty="0" err="1"/>
              <a:t>neque</a:t>
            </a:r>
            <a:r>
              <a:rPr lang="en-US" dirty="0"/>
              <a:t> </a:t>
            </a:r>
            <a:r>
              <a:rPr lang="en-US" dirty="0" err="1"/>
              <a:t>risus</a:t>
            </a:r>
            <a:r>
              <a:rPr lang="en-US" dirty="0"/>
              <a:t>, </a:t>
            </a:r>
            <a:r>
              <a:rPr lang="en-US" dirty="0" err="1"/>
              <a:t>hendrerit</a:t>
            </a:r>
            <a:r>
              <a:rPr lang="en-US" dirty="0"/>
              <a:t> in </a:t>
            </a:r>
            <a:r>
              <a:rPr lang="en-US" dirty="0" err="1"/>
              <a:t>laoreet</a:t>
            </a:r>
            <a:r>
              <a:rPr lang="en-US" dirty="0"/>
              <a:t> </a:t>
            </a:r>
            <a:r>
              <a:rPr lang="en-US" dirty="0" err="1"/>
              <a:t>vel</a:t>
            </a:r>
            <a:r>
              <a:rPr lang="en-US" dirty="0"/>
              <a:t>, porta </a:t>
            </a:r>
            <a:r>
              <a:rPr lang="en-US" dirty="0" err="1"/>
              <a:t>eget</a:t>
            </a:r>
            <a:r>
              <a:rPr lang="en-US" dirty="0"/>
              <a:t> ipsum. </a:t>
            </a:r>
          </a:p>
          <a:p>
            <a:pPr lvl="0"/>
            <a:endParaRPr lang="en-US" dirty="0"/>
          </a:p>
          <a:p>
            <a:pPr lvl="0"/>
            <a:r>
              <a:rPr lang="en-US" dirty="0" err="1"/>
              <a:t>Curabitur</a:t>
            </a:r>
            <a:r>
              <a:rPr lang="en-US" dirty="0"/>
              <a:t> ac </a:t>
            </a:r>
            <a:r>
              <a:rPr lang="en-US" dirty="0" err="1"/>
              <a:t>porttitor</a:t>
            </a:r>
            <a:r>
              <a:rPr lang="en-US" dirty="0"/>
              <a:t> dolor, a </a:t>
            </a:r>
            <a:r>
              <a:rPr lang="en-US" dirty="0" err="1"/>
              <a:t>euismod</a:t>
            </a:r>
            <a:r>
              <a:rPr lang="en-US" dirty="0"/>
              <a:t> ante. </a:t>
            </a:r>
            <a:r>
              <a:rPr lang="en-US" dirty="0" err="1"/>
              <a:t>Pellentesque</a:t>
            </a:r>
            <a:r>
              <a:rPr lang="en-US" dirty="0"/>
              <a:t> </a:t>
            </a:r>
            <a:r>
              <a:rPr lang="en-US" dirty="0" err="1"/>
              <a:t>iaculis</a:t>
            </a:r>
            <a:r>
              <a:rPr lang="en-US" dirty="0"/>
              <a:t> </a:t>
            </a:r>
            <a:r>
              <a:rPr lang="en-US" dirty="0" err="1"/>
              <a:t>consectetur</a:t>
            </a:r>
            <a:r>
              <a:rPr lang="en-US" dirty="0"/>
              <a:t> </a:t>
            </a:r>
            <a:r>
              <a:rPr lang="en-US" dirty="0" err="1"/>
              <a:t>augue</a:t>
            </a:r>
            <a:r>
              <a:rPr lang="en-US" dirty="0"/>
              <a:t> </a:t>
            </a:r>
            <a:r>
              <a:rPr lang="en-US" dirty="0" err="1"/>
              <a:t>tristique</a:t>
            </a:r>
            <a:r>
              <a:rPr lang="en-US" dirty="0"/>
              <a:t> </a:t>
            </a:r>
            <a:r>
              <a:rPr lang="en-US" dirty="0" err="1"/>
              <a:t>consectetur</a:t>
            </a:r>
            <a:r>
              <a:rPr lang="en-US" dirty="0"/>
              <a:t>. Nam </a:t>
            </a:r>
            <a:r>
              <a:rPr lang="en-US" dirty="0" err="1"/>
              <a:t>porttitor</a:t>
            </a:r>
            <a:r>
              <a:rPr lang="en-US" dirty="0"/>
              <a:t> ligula </a:t>
            </a:r>
            <a:r>
              <a:rPr lang="en-US" dirty="0" err="1"/>
              <a:t>ornare</a:t>
            </a:r>
            <a:r>
              <a:rPr lang="en-US" dirty="0"/>
              <a:t>, </a:t>
            </a:r>
            <a:r>
              <a:rPr lang="en-US" dirty="0" err="1"/>
              <a:t>rutrum</a:t>
            </a:r>
            <a:r>
              <a:rPr lang="en-US" dirty="0"/>
              <a:t> ipsum at, </a:t>
            </a:r>
            <a:r>
              <a:rPr lang="en-US" dirty="0" err="1"/>
              <a:t>imperdiet</a:t>
            </a:r>
            <a:r>
              <a:rPr lang="en-US" dirty="0"/>
              <a:t> </a:t>
            </a:r>
            <a:r>
              <a:rPr lang="en-US" dirty="0" err="1"/>
              <a:t>neque</a:t>
            </a:r>
            <a:r>
              <a:rPr lang="en-US" dirty="0"/>
              <a:t>. </a:t>
            </a:r>
            <a:r>
              <a:rPr lang="en-US" dirty="0" err="1"/>
              <a:t>Nulla</a:t>
            </a:r>
            <a:r>
              <a:rPr lang="en-US" dirty="0"/>
              <a:t> </a:t>
            </a:r>
            <a:r>
              <a:rPr lang="en-US" dirty="0" err="1"/>
              <a:t>sollicitudin</a:t>
            </a:r>
            <a:r>
              <a:rPr lang="en-US" dirty="0"/>
              <a:t> </a:t>
            </a:r>
            <a:r>
              <a:rPr lang="en-US" dirty="0" err="1"/>
              <a:t>feugiat</a:t>
            </a:r>
            <a:r>
              <a:rPr lang="en-US" dirty="0"/>
              <a:t> </a:t>
            </a:r>
            <a:r>
              <a:rPr lang="en-US" dirty="0" err="1"/>
              <a:t>elementum</a:t>
            </a:r>
            <a:r>
              <a:rPr lang="en-US" dirty="0"/>
              <a:t>. </a:t>
            </a:r>
          </a:p>
        </p:txBody>
      </p:sp>
      <p:sp>
        <p:nvSpPr>
          <p:cNvPr id="22" name="Text Placeholder 2"/>
          <p:cNvSpPr>
            <a:spLocks noGrp="1"/>
          </p:cNvSpPr>
          <p:nvPr>
            <p:ph type="body" idx="13" hasCustomPrompt="1"/>
          </p:nvPr>
        </p:nvSpPr>
        <p:spPr>
          <a:xfrm>
            <a:off x="4586661" y="2141908"/>
            <a:ext cx="3259317"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Duis</a:t>
            </a:r>
            <a:r>
              <a:rPr lang="en-US" dirty="0"/>
              <a:t> </a:t>
            </a:r>
            <a:r>
              <a:rPr lang="en-US" dirty="0" err="1"/>
              <a:t>accumsan</a:t>
            </a:r>
            <a:r>
              <a:rPr lang="en-US" dirty="0"/>
              <a:t> </a:t>
            </a:r>
            <a:r>
              <a:rPr lang="en-US" dirty="0" err="1"/>
              <a:t>faucibus</a:t>
            </a:r>
            <a:r>
              <a:rPr lang="en-US" dirty="0"/>
              <a:t> </a:t>
            </a:r>
            <a:r>
              <a:rPr lang="en-US" dirty="0" err="1"/>
              <a:t>sapien</a:t>
            </a:r>
            <a:r>
              <a:rPr lang="en-US" dirty="0"/>
              <a:t> </a:t>
            </a:r>
            <a:r>
              <a:rPr lang="en-US" dirty="0" err="1"/>
              <a:t>ut</a:t>
            </a:r>
            <a:r>
              <a:rPr lang="en-US" dirty="0"/>
              <a:t> </a:t>
            </a:r>
            <a:r>
              <a:rPr lang="en-US" dirty="0" err="1"/>
              <a:t>faucibus</a:t>
            </a:r>
            <a:r>
              <a:rPr lang="en-US" dirty="0"/>
              <a:t>. </a:t>
            </a:r>
            <a:r>
              <a:rPr lang="en-US" dirty="0" err="1"/>
              <a:t>Nulla</a:t>
            </a:r>
            <a:r>
              <a:rPr lang="en-US" dirty="0"/>
              <a:t> </a:t>
            </a:r>
            <a:r>
              <a:rPr lang="en-US" dirty="0" err="1"/>
              <a:t>porttitor</a:t>
            </a:r>
            <a:r>
              <a:rPr lang="en-US" dirty="0"/>
              <a:t> non lorem vitae </a:t>
            </a:r>
            <a:r>
              <a:rPr lang="en-US" dirty="0" err="1"/>
              <a:t>hendrerit</a:t>
            </a:r>
            <a:r>
              <a:rPr lang="en-US" dirty="0"/>
              <a:t>. </a:t>
            </a:r>
            <a:r>
              <a:rPr lang="en-US" dirty="0" err="1"/>
              <a:t>Vestibulum</a:t>
            </a:r>
            <a:r>
              <a:rPr lang="en-US" dirty="0"/>
              <a:t> </a:t>
            </a:r>
            <a:r>
              <a:rPr lang="en-US" dirty="0" err="1"/>
              <a:t>ut</a:t>
            </a:r>
            <a:r>
              <a:rPr lang="en-US" dirty="0"/>
              <a:t> </a:t>
            </a:r>
            <a:r>
              <a:rPr lang="en-US" dirty="0" err="1"/>
              <a:t>orci</a:t>
            </a:r>
            <a:r>
              <a:rPr lang="en-US" dirty="0"/>
              <a:t> </a:t>
            </a:r>
            <a:r>
              <a:rPr lang="en-US" dirty="0" err="1"/>
              <a:t>efficitur</a:t>
            </a:r>
            <a:r>
              <a:rPr lang="en-US" dirty="0"/>
              <a:t> </a:t>
            </a:r>
            <a:r>
              <a:rPr lang="en-US" dirty="0" err="1"/>
              <a:t>lectus</a:t>
            </a:r>
            <a:r>
              <a:rPr lang="en-US" dirty="0"/>
              <a:t> </a:t>
            </a:r>
            <a:r>
              <a:rPr lang="en-US" dirty="0" err="1"/>
              <a:t>dapibus</a:t>
            </a:r>
            <a:r>
              <a:rPr lang="en-US" dirty="0"/>
              <a:t> </a:t>
            </a:r>
            <a:r>
              <a:rPr lang="en-US" dirty="0" err="1"/>
              <a:t>pulvinar</a:t>
            </a:r>
            <a:r>
              <a:rPr lang="en-US" dirty="0"/>
              <a:t>. Nam </a:t>
            </a:r>
            <a:r>
              <a:rPr lang="en-US" dirty="0" err="1"/>
              <a:t>facilisis</a:t>
            </a:r>
            <a:r>
              <a:rPr lang="en-US" dirty="0"/>
              <a:t> </a:t>
            </a:r>
            <a:r>
              <a:rPr lang="en-US" dirty="0" err="1"/>
              <a:t>tempor</a:t>
            </a:r>
            <a:r>
              <a:rPr lang="en-US" dirty="0"/>
              <a:t> </a:t>
            </a:r>
            <a:r>
              <a:rPr lang="en-US" dirty="0" err="1"/>
              <a:t>velit</a:t>
            </a:r>
            <a:r>
              <a:rPr lang="en-US" dirty="0"/>
              <a:t> </a:t>
            </a:r>
            <a:r>
              <a:rPr lang="en-US" dirty="0" err="1"/>
              <a:t>ut</a:t>
            </a:r>
            <a:r>
              <a:rPr lang="en-US" dirty="0"/>
              <a:t> </a:t>
            </a:r>
            <a:r>
              <a:rPr lang="en-US" dirty="0" err="1"/>
              <a:t>omare</a:t>
            </a:r>
            <a:r>
              <a:rPr lang="en-US" dirty="0"/>
              <a:t>. </a:t>
            </a:r>
          </a:p>
          <a:p>
            <a:pPr lvl="0"/>
            <a:endParaRPr lang="en-US" dirty="0"/>
          </a:p>
          <a:p>
            <a:pPr lvl="0"/>
            <a:r>
              <a:rPr lang="en-US" dirty="0" err="1"/>
              <a:t>Suspendisse</a:t>
            </a:r>
            <a:r>
              <a:rPr lang="en-US" dirty="0"/>
              <a:t> </a:t>
            </a:r>
            <a:r>
              <a:rPr lang="en-US" dirty="0" err="1"/>
              <a:t>potenti</a:t>
            </a:r>
            <a:r>
              <a:rPr lang="en-US" dirty="0"/>
              <a:t>. </a:t>
            </a:r>
            <a:r>
              <a:rPr lang="en-US" dirty="0" err="1"/>
              <a:t>Vestibulum</a:t>
            </a:r>
            <a:r>
              <a:rPr lang="en-US" dirty="0"/>
              <a:t> </a:t>
            </a:r>
            <a:r>
              <a:rPr lang="en-US" dirty="0" err="1"/>
              <a:t>egestas</a:t>
            </a:r>
            <a:r>
              <a:rPr lang="en-US" dirty="0"/>
              <a:t> </a:t>
            </a:r>
            <a:r>
              <a:rPr lang="en-US" dirty="0" err="1"/>
              <a:t>massa</a:t>
            </a:r>
            <a:r>
              <a:rPr lang="en-US" dirty="0"/>
              <a:t> </a:t>
            </a:r>
            <a:r>
              <a:rPr lang="en-US" dirty="0" err="1"/>
              <a:t>vel</a:t>
            </a:r>
            <a:r>
              <a:rPr lang="en-US" dirty="0"/>
              <a:t> </a:t>
            </a:r>
            <a:r>
              <a:rPr lang="en-US" dirty="0" err="1"/>
              <a:t>sapien</a:t>
            </a:r>
            <a:r>
              <a:rPr lang="en-US" dirty="0"/>
              <a:t> </a:t>
            </a:r>
            <a:r>
              <a:rPr lang="en-US" dirty="0" err="1"/>
              <a:t>dapibus</a:t>
            </a:r>
            <a:r>
              <a:rPr lang="en-US" dirty="0"/>
              <a:t> </a:t>
            </a:r>
            <a:r>
              <a:rPr lang="en-US" dirty="0" err="1"/>
              <a:t>tristique</a:t>
            </a:r>
            <a:r>
              <a:rPr lang="en-US" dirty="0"/>
              <a:t>. </a:t>
            </a:r>
            <a:r>
              <a:rPr lang="en-US" dirty="0" err="1"/>
              <a:t>Vivamus</a:t>
            </a:r>
            <a:r>
              <a:rPr lang="en-US" dirty="0"/>
              <a:t> </a:t>
            </a:r>
            <a:r>
              <a:rPr lang="en-US" dirty="0" err="1"/>
              <a:t>placerat</a:t>
            </a:r>
            <a:r>
              <a:rPr lang="en-US" dirty="0"/>
              <a:t> </a:t>
            </a:r>
            <a:r>
              <a:rPr lang="en-US" dirty="0" err="1"/>
              <a:t>consectetur</a:t>
            </a:r>
            <a:r>
              <a:rPr lang="en-US" dirty="0"/>
              <a:t> </a:t>
            </a:r>
            <a:r>
              <a:rPr lang="en-US" dirty="0" err="1"/>
              <a:t>urna</a:t>
            </a:r>
            <a:r>
              <a:rPr lang="en-US" dirty="0"/>
              <a:t>, </a:t>
            </a:r>
            <a:r>
              <a:rPr lang="en-US" dirty="0" err="1"/>
              <a:t>vel</a:t>
            </a:r>
            <a:r>
              <a:rPr lang="en-US" dirty="0"/>
              <a:t> dictum </a:t>
            </a:r>
            <a:r>
              <a:rPr lang="en-US" dirty="0" err="1"/>
              <a:t>nisl</a:t>
            </a:r>
            <a:r>
              <a:rPr lang="en-US" dirty="0"/>
              <a:t> </a:t>
            </a:r>
            <a:r>
              <a:rPr lang="en-US" dirty="0" err="1"/>
              <a:t>accumsan</a:t>
            </a:r>
            <a:r>
              <a:rPr lang="en-US" dirty="0"/>
              <a:t> ac. </a:t>
            </a:r>
            <a:r>
              <a:rPr lang="en-US" dirty="0" err="1"/>
              <a:t>Quisque</a:t>
            </a:r>
            <a:r>
              <a:rPr lang="en-US" dirty="0"/>
              <a:t> </a:t>
            </a:r>
            <a:r>
              <a:rPr lang="en-US" dirty="0" err="1"/>
              <a:t>eget</a:t>
            </a:r>
            <a:r>
              <a:rPr lang="en-US" dirty="0"/>
              <a:t> </a:t>
            </a:r>
            <a:r>
              <a:rPr lang="en-US" dirty="0" err="1"/>
              <a:t>nunc</a:t>
            </a:r>
            <a:r>
              <a:rPr lang="en-US" dirty="0"/>
              <a:t> ac </a:t>
            </a:r>
            <a:r>
              <a:rPr lang="en-US" dirty="0" err="1"/>
              <a:t>tortor</a:t>
            </a:r>
            <a:r>
              <a:rPr lang="en-US" dirty="0"/>
              <a:t> </a:t>
            </a:r>
            <a:r>
              <a:rPr lang="en-US" dirty="0" err="1"/>
              <a:t>blandit</a:t>
            </a:r>
            <a:r>
              <a:rPr lang="en-US" dirty="0"/>
              <a:t> </a:t>
            </a:r>
            <a:r>
              <a:rPr lang="en-US" dirty="0" err="1"/>
              <a:t>commodo</a:t>
            </a:r>
            <a:r>
              <a:rPr lang="en-US" dirty="0"/>
              <a:t> in </a:t>
            </a:r>
            <a:r>
              <a:rPr lang="en-US" dirty="0" err="1"/>
              <a:t>sed</a:t>
            </a:r>
            <a:r>
              <a:rPr lang="en-US" dirty="0"/>
              <a:t> </a:t>
            </a:r>
            <a:r>
              <a:rPr lang="en-US" dirty="0" err="1"/>
              <a:t>massa</a:t>
            </a:r>
            <a:r>
              <a:rPr lang="en-US" dirty="0"/>
              <a:t>. </a:t>
            </a:r>
            <a:r>
              <a:rPr lang="en-US" dirty="0" err="1"/>
              <a:t>Morbi</a:t>
            </a:r>
            <a:r>
              <a:rPr lang="en-US" dirty="0"/>
              <a:t> </a:t>
            </a:r>
            <a:r>
              <a:rPr lang="en-US" dirty="0" err="1"/>
              <a:t>iaculis</a:t>
            </a:r>
            <a:r>
              <a:rPr lang="en-US" dirty="0"/>
              <a:t> </a:t>
            </a:r>
            <a:r>
              <a:rPr lang="en-US" dirty="0" err="1"/>
              <a:t>purus</a:t>
            </a:r>
            <a:r>
              <a:rPr lang="en-US" dirty="0"/>
              <a:t> </a:t>
            </a:r>
            <a:r>
              <a:rPr lang="en-US" dirty="0" err="1"/>
              <a:t>quis</a:t>
            </a:r>
            <a:r>
              <a:rPr lang="en-US" dirty="0"/>
              <a:t> </a:t>
            </a:r>
            <a:r>
              <a:rPr lang="en-US" dirty="0" err="1"/>
              <a:t>enim</a:t>
            </a:r>
            <a:r>
              <a:rPr lang="en-US" dirty="0"/>
              <a:t> </a:t>
            </a:r>
            <a:r>
              <a:rPr lang="en-US" dirty="0" err="1"/>
              <a:t>ultrices</a:t>
            </a:r>
            <a:r>
              <a:rPr lang="en-US" dirty="0"/>
              <a:t>, id </a:t>
            </a:r>
            <a:r>
              <a:rPr lang="en-US" dirty="0" err="1"/>
              <a:t>scelerisque</a:t>
            </a:r>
            <a:r>
              <a:rPr lang="en-US" dirty="0"/>
              <a:t> </a:t>
            </a:r>
            <a:r>
              <a:rPr lang="en-US" dirty="0" err="1"/>
              <a:t>sapien</a:t>
            </a:r>
            <a:r>
              <a:rPr lang="en-US" dirty="0"/>
              <a:t> </a:t>
            </a:r>
            <a:r>
              <a:rPr lang="en-US" dirty="0" err="1"/>
              <a:t>malesuada</a:t>
            </a:r>
            <a:r>
              <a:rPr lang="en-US" dirty="0"/>
              <a:t>. Nunc </a:t>
            </a:r>
            <a:r>
              <a:rPr lang="en-US" dirty="0" err="1"/>
              <a:t>auctor</a:t>
            </a:r>
            <a:r>
              <a:rPr lang="en-US" dirty="0"/>
              <a:t> </a:t>
            </a:r>
            <a:r>
              <a:rPr lang="en-US" dirty="0" err="1"/>
              <a:t>urna</a:t>
            </a:r>
            <a:r>
              <a:rPr lang="en-US" dirty="0"/>
              <a:t> </a:t>
            </a:r>
            <a:r>
              <a:rPr lang="en-US" dirty="0" err="1"/>
              <a:t>iaculis</a:t>
            </a:r>
            <a:r>
              <a:rPr lang="en-US" dirty="0"/>
              <a:t> </a:t>
            </a:r>
            <a:r>
              <a:rPr lang="en-US" dirty="0" err="1"/>
              <a:t>enim</a:t>
            </a:r>
            <a:r>
              <a:rPr lang="en-US" dirty="0"/>
              <a:t> </a:t>
            </a:r>
            <a:r>
              <a:rPr lang="en-US" dirty="0" err="1"/>
              <a:t>fringilla</a:t>
            </a:r>
            <a:r>
              <a:rPr lang="en-US" dirty="0"/>
              <a:t> gravida. </a:t>
            </a:r>
            <a:r>
              <a:rPr lang="en-US" dirty="0" err="1"/>
              <a:t>Curabitur</a:t>
            </a:r>
            <a:r>
              <a:rPr lang="en-US" dirty="0"/>
              <a:t> </a:t>
            </a:r>
            <a:r>
              <a:rPr lang="en-US" dirty="0" err="1"/>
              <a:t>ut</a:t>
            </a:r>
            <a:r>
              <a:rPr lang="en-US" dirty="0"/>
              <a:t> </a:t>
            </a:r>
            <a:r>
              <a:rPr lang="en-US" dirty="0" err="1"/>
              <a:t>augue</a:t>
            </a:r>
            <a:r>
              <a:rPr lang="en-US" dirty="0"/>
              <a:t> </a:t>
            </a:r>
            <a:r>
              <a:rPr lang="en-US" dirty="0" err="1"/>
              <a:t>malesuada</a:t>
            </a:r>
            <a:r>
              <a:rPr lang="en-US" dirty="0"/>
              <a:t>, </a:t>
            </a:r>
            <a:r>
              <a:rPr lang="en-US" dirty="0" err="1"/>
              <a:t>molestie</a:t>
            </a:r>
            <a:r>
              <a:rPr lang="en-US" dirty="0"/>
              <a:t> </a:t>
            </a:r>
            <a:r>
              <a:rPr lang="en-US" dirty="0" err="1"/>
              <a:t>arcu</a:t>
            </a:r>
            <a:r>
              <a:rPr lang="en-US" dirty="0"/>
              <a:t> vitae, </a:t>
            </a:r>
            <a:r>
              <a:rPr lang="en-US" dirty="0" err="1"/>
              <a:t>consectetur</a:t>
            </a:r>
            <a:r>
              <a:rPr lang="en-US" dirty="0"/>
              <a:t> </a:t>
            </a:r>
            <a:r>
              <a:rPr lang="en-US" dirty="0" err="1"/>
              <a:t>leo</a:t>
            </a:r>
            <a:r>
              <a:rPr lang="en-US" dirty="0"/>
              <a:t>. </a:t>
            </a:r>
            <a:r>
              <a:rPr lang="en-US" dirty="0" err="1"/>
              <a:t>Sed</a:t>
            </a:r>
            <a:r>
              <a:rPr lang="en-US" dirty="0"/>
              <a:t> sit </a:t>
            </a:r>
            <a:r>
              <a:rPr lang="en-US" dirty="0" err="1"/>
              <a:t>amet</a:t>
            </a:r>
            <a:r>
              <a:rPr lang="en-US" dirty="0"/>
              <a:t> </a:t>
            </a:r>
            <a:r>
              <a:rPr lang="en-US" dirty="0" err="1"/>
              <a:t>ultrices</a:t>
            </a:r>
            <a:r>
              <a:rPr lang="en-US" dirty="0"/>
              <a:t> </a:t>
            </a:r>
            <a:r>
              <a:rPr lang="en-US" dirty="0" err="1"/>
              <a:t>metus</a:t>
            </a:r>
            <a:r>
              <a:rPr lang="en-US" dirty="0"/>
              <a:t>, </a:t>
            </a:r>
            <a:r>
              <a:rPr lang="en-US" dirty="0" err="1"/>
              <a:t>sed</a:t>
            </a:r>
            <a:r>
              <a:rPr lang="en-US" dirty="0"/>
              <a:t> </a:t>
            </a:r>
            <a:r>
              <a:rPr lang="en-US" dirty="0" err="1"/>
              <a:t>ultrices</a:t>
            </a:r>
            <a:r>
              <a:rPr lang="en-US" dirty="0"/>
              <a:t> </a:t>
            </a:r>
            <a:r>
              <a:rPr lang="en-US" dirty="0" err="1"/>
              <a:t>nunc</a:t>
            </a:r>
            <a:r>
              <a:rPr lang="en-US" dirty="0"/>
              <a:t>. In </a:t>
            </a:r>
            <a:r>
              <a:rPr lang="en-US" dirty="0" err="1"/>
              <a:t>hac</a:t>
            </a:r>
            <a:r>
              <a:rPr lang="en-US" dirty="0"/>
              <a:t> </a:t>
            </a:r>
            <a:r>
              <a:rPr lang="en-US" dirty="0" err="1"/>
              <a:t>habitasse</a:t>
            </a:r>
            <a:r>
              <a:rPr lang="en-US" dirty="0"/>
              <a:t> </a:t>
            </a:r>
            <a:r>
              <a:rPr lang="en-US" dirty="0" err="1"/>
              <a:t>platea</a:t>
            </a:r>
            <a:r>
              <a:rPr lang="en-US" dirty="0"/>
              <a:t> </a:t>
            </a:r>
            <a:r>
              <a:rPr lang="en-US" dirty="0" err="1"/>
              <a:t>dictumst</a:t>
            </a:r>
            <a:r>
              <a:rPr lang="en-US" dirty="0"/>
              <a:t>. </a:t>
            </a:r>
          </a:p>
        </p:txBody>
      </p:sp>
    </p:spTree>
    <p:extLst>
      <p:ext uri="{BB962C8B-B14F-4D97-AF65-F5344CB8AC3E}">
        <p14:creationId xmlns:p14="http://schemas.microsoft.com/office/powerpoint/2010/main" val="1283872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BU Left 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957790"/>
            <a:ext cx="2212142" cy="2457763"/>
          </a:xfrm>
          <a:prstGeom prst="rect">
            <a:avLst/>
          </a:prstGeom>
        </p:spPr>
        <p:txBody>
          <a:bodyPr anchor="t" anchorCtr="0">
            <a:noAutofit/>
          </a:bodyPr>
          <a:lstStyle>
            <a:lvl1pPr>
              <a:lnSpc>
                <a:spcPct val="65000"/>
              </a:lnSpc>
              <a:defRPr sz="3600" b="0" i="0">
                <a:latin typeface="Effra Heavy" charset="0"/>
                <a:ea typeface="Effra Heavy" charset="0"/>
                <a:cs typeface="Effra Heavy" charset="0"/>
              </a:defRPr>
            </a:lvl1pPr>
          </a:lstStyle>
          <a:p>
            <a:r>
              <a:rPr lang="en-US" dirty="0"/>
              <a:t>More</a:t>
            </a:r>
            <a:br>
              <a:rPr lang="en-US" dirty="0"/>
            </a:br>
            <a:r>
              <a:rPr lang="en-US" dirty="0"/>
              <a:t>Than </a:t>
            </a:r>
            <a:br>
              <a:rPr lang="en-US" dirty="0"/>
            </a:br>
            <a:r>
              <a:rPr lang="en-US" dirty="0"/>
              <a:t>A Quick</a:t>
            </a:r>
            <a:br>
              <a:rPr lang="en-US" dirty="0"/>
            </a:br>
            <a:r>
              <a:rPr lang="en-US" dirty="0"/>
              <a:t>Fix</a:t>
            </a:r>
          </a:p>
        </p:txBody>
      </p:sp>
      <p:sp>
        <p:nvSpPr>
          <p:cNvPr id="14"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1" name="Text Placeholder 2"/>
          <p:cNvSpPr>
            <a:spLocks noGrp="1"/>
          </p:cNvSpPr>
          <p:nvPr>
            <p:ph type="body" idx="1" hasCustomPrompt="1"/>
          </p:nvPr>
        </p:nvSpPr>
        <p:spPr>
          <a:xfrm>
            <a:off x="2958353" y="957789"/>
            <a:ext cx="5556998" cy="4739625"/>
          </a:xfrm>
          <a:prstGeom prst="rect">
            <a:avLst/>
          </a:prstGeom>
        </p:spPr>
        <p:txBody>
          <a:bodyPr>
            <a:normAutofit/>
          </a:bodyPr>
          <a:lstStyle>
            <a:lvl1pPr marL="171450" indent="-171450">
              <a:lnSpc>
                <a:spcPct val="100000"/>
              </a:lnSpc>
              <a:spcBef>
                <a:spcPts val="750"/>
              </a:spcBef>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Nullam</a:t>
            </a:r>
            <a:r>
              <a:rPr lang="en-US" dirty="0"/>
              <a:t> </a:t>
            </a:r>
            <a:r>
              <a:rPr lang="en-US" dirty="0" err="1"/>
              <a:t>varius</a:t>
            </a:r>
            <a:r>
              <a:rPr lang="en-US" dirty="0"/>
              <a:t> </a:t>
            </a:r>
            <a:r>
              <a:rPr lang="en-US" dirty="0" err="1"/>
              <a:t>turpis</a:t>
            </a:r>
            <a:r>
              <a:rPr lang="en-US" dirty="0"/>
              <a:t> </a:t>
            </a:r>
            <a:r>
              <a:rPr lang="en-US" dirty="0" err="1"/>
              <a:t>nec</a:t>
            </a:r>
            <a:r>
              <a:rPr lang="en-US" dirty="0"/>
              <a:t> ipsum </a:t>
            </a:r>
            <a:r>
              <a:rPr lang="en-US" dirty="0" err="1"/>
              <a:t>iaculis</a:t>
            </a:r>
            <a:r>
              <a:rPr lang="en-US" dirty="0"/>
              <a:t> porta.</a:t>
            </a:r>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a:p>
            <a:r>
              <a:rPr lang="en-US" dirty="0" err="1"/>
              <a:t>Duis</a:t>
            </a:r>
            <a:r>
              <a:rPr lang="en-US" dirty="0"/>
              <a:t> </a:t>
            </a:r>
            <a:r>
              <a:rPr lang="en-US" dirty="0" err="1"/>
              <a:t>efficitur</a:t>
            </a:r>
            <a:r>
              <a:rPr lang="en-US" dirty="0"/>
              <a:t> </a:t>
            </a:r>
            <a:r>
              <a:rPr lang="en-US" dirty="0" err="1"/>
              <a:t>diam</a:t>
            </a:r>
            <a:r>
              <a:rPr lang="en-US" dirty="0"/>
              <a:t> id </a:t>
            </a:r>
            <a:r>
              <a:rPr lang="en-US" dirty="0" err="1"/>
              <a:t>vehicula</a:t>
            </a:r>
            <a:r>
              <a:rPr lang="en-US" dirty="0"/>
              <a:t> </a:t>
            </a:r>
            <a:r>
              <a:rPr lang="en-US" dirty="0" err="1"/>
              <a:t>lacinia</a:t>
            </a:r>
            <a:r>
              <a:rPr lang="en-US" dirty="0"/>
              <a:t>.</a:t>
            </a:r>
          </a:p>
          <a:p>
            <a:r>
              <a:rPr lang="en-US" dirty="0"/>
              <a:t>Integer </a:t>
            </a:r>
            <a:r>
              <a:rPr lang="en-US" dirty="0" err="1"/>
              <a:t>sed</a:t>
            </a:r>
            <a:r>
              <a:rPr lang="en-US" dirty="0"/>
              <a:t> </a:t>
            </a:r>
            <a:r>
              <a:rPr lang="en-US" dirty="0" err="1"/>
              <a:t>nulla</a:t>
            </a:r>
            <a:r>
              <a:rPr lang="en-US" dirty="0"/>
              <a:t> </a:t>
            </a:r>
            <a:r>
              <a:rPr lang="en-US" dirty="0" err="1"/>
              <a:t>nec</a:t>
            </a:r>
            <a:r>
              <a:rPr lang="en-US" dirty="0"/>
              <a:t> </a:t>
            </a:r>
            <a:r>
              <a:rPr lang="en-US" dirty="0" err="1"/>
              <a:t>sem</a:t>
            </a:r>
            <a:r>
              <a:rPr lang="en-US" dirty="0"/>
              <a:t> </a:t>
            </a:r>
            <a:r>
              <a:rPr lang="en-US" dirty="0" err="1"/>
              <a:t>aliquam</a:t>
            </a:r>
            <a:r>
              <a:rPr lang="en-US" dirty="0"/>
              <a:t> </a:t>
            </a:r>
            <a:r>
              <a:rPr lang="en-US" dirty="0" err="1"/>
              <a:t>efficitur</a:t>
            </a:r>
            <a:r>
              <a:rPr lang="en-US" dirty="0"/>
              <a:t>.</a:t>
            </a:r>
          </a:p>
          <a:p>
            <a:r>
              <a:rPr lang="en-US" dirty="0" err="1"/>
              <a:t>Aliquam</a:t>
            </a:r>
            <a:r>
              <a:rPr lang="en-US" dirty="0"/>
              <a:t> ac </a:t>
            </a:r>
            <a:r>
              <a:rPr lang="en-US" dirty="0" err="1"/>
              <a:t>orci</a:t>
            </a:r>
            <a:r>
              <a:rPr lang="en-US" dirty="0"/>
              <a:t> </a:t>
            </a:r>
            <a:r>
              <a:rPr lang="en-US" dirty="0" err="1"/>
              <a:t>vehicula</a:t>
            </a:r>
            <a:r>
              <a:rPr lang="en-US" dirty="0"/>
              <a:t>, </a:t>
            </a:r>
            <a:r>
              <a:rPr lang="en-US" dirty="0" err="1"/>
              <a:t>condimentum</a:t>
            </a:r>
            <a:r>
              <a:rPr lang="en-US" dirty="0"/>
              <a:t> dui sit </a:t>
            </a:r>
            <a:r>
              <a:rPr lang="en-US" dirty="0" err="1"/>
              <a:t>amet</a:t>
            </a:r>
            <a:r>
              <a:rPr lang="en-US" dirty="0"/>
              <a:t>, </a:t>
            </a:r>
            <a:r>
              <a:rPr lang="en-US" dirty="0" err="1"/>
              <a:t>tincidunt</a:t>
            </a:r>
            <a:r>
              <a:rPr lang="en-US" dirty="0"/>
              <a:t> </a:t>
            </a:r>
            <a:r>
              <a:rPr lang="en-US" dirty="0" err="1"/>
              <a:t>tortor</a:t>
            </a:r>
            <a:r>
              <a:rPr lang="en-US" dirty="0"/>
              <a:t>.</a:t>
            </a:r>
          </a:p>
          <a:p>
            <a:r>
              <a:rPr lang="en-US" dirty="0" err="1"/>
              <a:t>Nulla</a:t>
            </a:r>
            <a:r>
              <a:rPr lang="en-US" dirty="0"/>
              <a:t> semper libero non </a:t>
            </a:r>
            <a:r>
              <a:rPr lang="en-US" dirty="0" err="1"/>
              <a:t>justo</a:t>
            </a:r>
            <a:r>
              <a:rPr lang="en-US" dirty="0"/>
              <a:t> </a:t>
            </a:r>
            <a:r>
              <a:rPr lang="en-US" dirty="0" err="1"/>
              <a:t>scelerisque</a:t>
            </a:r>
            <a:r>
              <a:rPr lang="en-US" dirty="0"/>
              <a:t> </a:t>
            </a:r>
            <a:r>
              <a:rPr lang="en-US" dirty="0" err="1"/>
              <a:t>aliquam</a:t>
            </a:r>
            <a:r>
              <a:rPr lang="en-US" dirty="0"/>
              <a:t>.</a:t>
            </a:r>
          </a:p>
          <a:p>
            <a:r>
              <a:rPr lang="en-US" dirty="0"/>
              <a:t>In et </a:t>
            </a:r>
            <a:r>
              <a:rPr lang="en-US" dirty="0" err="1"/>
              <a:t>nibh</a:t>
            </a:r>
            <a:r>
              <a:rPr lang="en-US" dirty="0"/>
              <a:t> </a:t>
            </a:r>
            <a:r>
              <a:rPr lang="en-US" dirty="0" err="1"/>
              <a:t>eu</a:t>
            </a:r>
            <a:r>
              <a:rPr lang="en-US" dirty="0"/>
              <a:t> </a:t>
            </a:r>
            <a:r>
              <a:rPr lang="en-US" dirty="0" err="1"/>
              <a:t>massa</a:t>
            </a:r>
            <a:r>
              <a:rPr lang="en-US" dirty="0"/>
              <a:t> gravida </a:t>
            </a:r>
            <a:r>
              <a:rPr lang="en-US" dirty="0" err="1"/>
              <a:t>pulvinar</a:t>
            </a:r>
            <a:r>
              <a:rPr lang="en-US" dirty="0"/>
              <a:t>.</a:t>
            </a:r>
          </a:p>
          <a:p>
            <a:r>
              <a:rPr lang="en-US" dirty="0" err="1"/>
              <a:t>Suspendisse</a:t>
            </a:r>
            <a:r>
              <a:rPr lang="en-US" dirty="0"/>
              <a:t> </a:t>
            </a:r>
            <a:r>
              <a:rPr lang="en-US" dirty="0" err="1"/>
              <a:t>dapibus</a:t>
            </a:r>
            <a:r>
              <a:rPr lang="en-US" dirty="0"/>
              <a:t> </a:t>
            </a:r>
            <a:r>
              <a:rPr lang="en-US" dirty="0" err="1"/>
              <a:t>tellus</a:t>
            </a:r>
            <a:r>
              <a:rPr lang="en-US" dirty="0"/>
              <a:t> </a:t>
            </a:r>
            <a:r>
              <a:rPr lang="en-US" dirty="0" err="1"/>
              <a:t>quis</a:t>
            </a:r>
            <a:r>
              <a:rPr lang="en-US" dirty="0"/>
              <a:t> </a:t>
            </a:r>
            <a:r>
              <a:rPr lang="en-US" dirty="0" err="1"/>
              <a:t>odio</a:t>
            </a:r>
            <a:r>
              <a:rPr lang="en-US" dirty="0"/>
              <a:t> maximus </a:t>
            </a:r>
            <a:r>
              <a:rPr lang="en-US" dirty="0" err="1"/>
              <a:t>varius</a:t>
            </a:r>
            <a:r>
              <a:rPr lang="en-US" dirty="0"/>
              <a:t>.</a:t>
            </a:r>
          </a:p>
          <a:p>
            <a:r>
              <a:rPr lang="en-US" dirty="0" err="1"/>
              <a:t>Nullam</a:t>
            </a:r>
            <a:r>
              <a:rPr lang="en-US" dirty="0"/>
              <a:t> </a:t>
            </a:r>
            <a:r>
              <a:rPr lang="en-US" dirty="0" err="1"/>
              <a:t>vel</a:t>
            </a:r>
            <a:r>
              <a:rPr lang="en-US" dirty="0"/>
              <a:t> dolor </a:t>
            </a:r>
            <a:r>
              <a:rPr lang="en-US" dirty="0" err="1"/>
              <a:t>eget</a:t>
            </a:r>
            <a:r>
              <a:rPr lang="en-US" dirty="0"/>
              <a:t> </a:t>
            </a:r>
            <a:r>
              <a:rPr lang="en-US" dirty="0" err="1"/>
              <a:t>nunc</a:t>
            </a:r>
            <a:r>
              <a:rPr lang="en-US" dirty="0"/>
              <a:t> </a:t>
            </a:r>
            <a:r>
              <a:rPr lang="en-US" dirty="0" err="1"/>
              <a:t>interdum</a:t>
            </a:r>
            <a:r>
              <a:rPr lang="en-US" dirty="0"/>
              <a:t> </a:t>
            </a:r>
            <a:r>
              <a:rPr lang="en-US" dirty="0" err="1"/>
              <a:t>ornare</a:t>
            </a:r>
            <a:r>
              <a:rPr lang="en-US" dirty="0"/>
              <a:t>.</a:t>
            </a:r>
          </a:p>
          <a:p>
            <a:r>
              <a:rPr lang="en-US" dirty="0" err="1"/>
              <a:t>Sed</a:t>
            </a:r>
            <a:r>
              <a:rPr lang="en-US" dirty="0"/>
              <a:t> </a:t>
            </a:r>
            <a:r>
              <a:rPr lang="en-US" dirty="0" err="1"/>
              <a:t>feugiat</a:t>
            </a:r>
            <a:r>
              <a:rPr lang="en-US" dirty="0"/>
              <a:t> </a:t>
            </a:r>
            <a:r>
              <a:rPr lang="en-US" dirty="0" err="1"/>
              <a:t>velit</a:t>
            </a:r>
            <a:r>
              <a:rPr lang="en-US" dirty="0"/>
              <a:t> vitae </a:t>
            </a:r>
            <a:r>
              <a:rPr lang="en-US" dirty="0" err="1"/>
              <a:t>posuere</a:t>
            </a:r>
            <a:r>
              <a:rPr lang="en-US" dirty="0"/>
              <a:t> </a:t>
            </a:r>
            <a:r>
              <a:rPr lang="en-US" dirty="0" err="1"/>
              <a:t>efficitur</a:t>
            </a:r>
            <a:r>
              <a:rPr lang="en-US" dirty="0"/>
              <a:t>.</a:t>
            </a:r>
          </a:p>
        </p:txBody>
      </p:sp>
    </p:spTree>
    <p:extLst>
      <p:ext uri="{BB962C8B-B14F-4D97-AF65-F5344CB8AC3E}">
        <p14:creationId xmlns:p14="http://schemas.microsoft.com/office/powerpoint/2010/main" val="1234237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BU Centered 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a:t>More Than A Quick Fix</a:t>
            </a:r>
          </a:p>
        </p:txBody>
      </p:sp>
      <p:sp>
        <p:nvSpPr>
          <p:cNvPr id="10"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2" name="Text Placeholder 2"/>
          <p:cNvSpPr>
            <a:spLocks noGrp="1"/>
          </p:cNvSpPr>
          <p:nvPr>
            <p:ph type="body" idx="1" hasCustomPrompt="1"/>
          </p:nvPr>
        </p:nvSpPr>
        <p:spPr>
          <a:xfrm>
            <a:off x="1233017" y="2141907"/>
            <a:ext cx="6612962" cy="3493961"/>
          </a:xfrm>
          <a:prstGeom prst="rect">
            <a:avLst/>
          </a:prstGeom>
        </p:spPr>
        <p:txBody>
          <a:bodyPr>
            <a:normAutofit/>
          </a:bodyPr>
          <a:lstStyle>
            <a:lvl1pPr marL="171450" indent="-171450">
              <a:lnSpc>
                <a:spcPct val="100000"/>
              </a:lnSpc>
              <a:spcBef>
                <a:spcPts val="750"/>
              </a:spcBef>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Nullam</a:t>
            </a:r>
            <a:r>
              <a:rPr lang="en-US" dirty="0"/>
              <a:t> </a:t>
            </a:r>
            <a:r>
              <a:rPr lang="en-US" dirty="0" err="1"/>
              <a:t>varius</a:t>
            </a:r>
            <a:r>
              <a:rPr lang="en-US" dirty="0"/>
              <a:t> </a:t>
            </a:r>
            <a:r>
              <a:rPr lang="en-US" dirty="0" err="1"/>
              <a:t>turpis</a:t>
            </a:r>
            <a:r>
              <a:rPr lang="en-US" dirty="0"/>
              <a:t> </a:t>
            </a:r>
            <a:r>
              <a:rPr lang="en-US" dirty="0" err="1"/>
              <a:t>nec</a:t>
            </a:r>
            <a:r>
              <a:rPr lang="en-US" dirty="0"/>
              <a:t> ipsum </a:t>
            </a:r>
            <a:r>
              <a:rPr lang="en-US" dirty="0" err="1"/>
              <a:t>iaculis</a:t>
            </a:r>
            <a:r>
              <a:rPr lang="en-US" dirty="0"/>
              <a:t> porta.</a:t>
            </a:r>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a:p>
            <a:r>
              <a:rPr lang="en-US" dirty="0" err="1"/>
              <a:t>Duis</a:t>
            </a:r>
            <a:r>
              <a:rPr lang="en-US" dirty="0"/>
              <a:t> </a:t>
            </a:r>
            <a:r>
              <a:rPr lang="en-US" dirty="0" err="1"/>
              <a:t>efficitur</a:t>
            </a:r>
            <a:r>
              <a:rPr lang="en-US" dirty="0"/>
              <a:t> </a:t>
            </a:r>
            <a:r>
              <a:rPr lang="en-US" dirty="0" err="1"/>
              <a:t>diam</a:t>
            </a:r>
            <a:r>
              <a:rPr lang="en-US" dirty="0"/>
              <a:t> id </a:t>
            </a:r>
            <a:r>
              <a:rPr lang="en-US" dirty="0" err="1"/>
              <a:t>vehicula</a:t>
            </a:r>
            <a:r>
              <a:rPr lang="en-US" dirty="0"/>
              <a:t> </a:t>
            </a:r>
            <a:r>
              <a:rPr lang="en-US" dirty="0" err="1"/>
              <a:t>lacinia</a:t>
            </a:r>
            <a:r>
              <a:rPr lang="en-US" dirty="0"/>
              <a:t>.</a:t>
            </a:r>
          </a:p>
          <a:p>
            <a:r>
              <a:rPr lang="en-US" dirty="0"/>
              <a:t>Integer </a:t>
            </a:r>
            <a:r>
              <a:rPr lang="en-US" dirty="0" err="1"/>
              <a:t>sed</a:t>
            </a:r>
            <a:r>
              <a:rPr lang="en-US" dirty="0"/>
              <a:t> </a:t>
            </a:r>
            <a:r>
              <a:rPr lang="en-US" dirty="0" err="1"/>
              <a:t>nulla</a:t>
            </a:r>
            <a:r>
              <a:rPr lang="en-US" dirty="0"/>
              <a:t> </a:t>
            </a:r>
            <a:r>
              <a:rPr lang="en-US" dirty="0" err="1"/>
              <a:t>nec</a:t>
            </a:r>
            <a:r>
              <a:rPr lang="en-US" dirty="0"/>
              <a:t> </a:t>
            </a:r>
            <a:r>
              <a:rPr lang="en-US" dirty="0" err="1"/>
              <a:t>sem</a:t>
            </a:r>
            <a:r>
              <a:rPr lang="en-US" dirty="0"/>
              <a:t> </a:t>
            </a:r>
            <a:r>
              <a:rPr lang="en-US" dirty="0" err="1"/>
              <a:t>aliquam</a:t>
            </a:r>
            <a:r>
              <a:rPr lang="en-US" dirty="0"/>
              <a:t> </a:t>
            </a:r>
            <a:r>
              <a:rPr lang="en-US" dirty="0" err="1"/>
              <a:t>efficitur</a:t>
            </a:r>
            <a:r>
              <a:rPr lang="en-US" dirty="0"/>
              <a:t>.</a:t>
            </a:r>
          </a:p>
          <a:p>
            <a:r>
              <a:rPr lang="en-US" dirty="0" err="1"/>
              <a:t>Aliquam</a:t>
            </a:r>
            <a:r>
              <a:rPr lang="en-US" dirty="0"/>
              <a:t> ac </a:t>
            </a:r>
            <a:r>
              <a:rPr lang="en-US" dirty="0" err="1"/>
              <a:t>orci</a:t>
            </a:r>
            <a:r>
              <a:rPr lang="en-US" dirty="0"/>
              <a:t> </a:t>
            </a:r>
            <a:r>
              <a:rPr lang="en-US" dirty="0" err="1"/>
              <a:t>vehicula</a:t>
            </a:r>
            <a:r>
              <a:rPr lang="en-US" dirty="0"/>
              <a:t>, </a:t>
            </a:r>
            <a:r>
              <a:rPr lang="en-US" dirty="0" err="1"/>
              <a:t>condimentum</a:t>
            </a:r>
            <a:r>
              <a:rPr lang="en-US" dirty="0"/>
              <a:t> dui sit </a:t>
            </a:r>
            <a:r>
              <a:rPr lang="en-US" dirty="0" err="1"/>
              <a:t>amet</a:t>
            </a:r>
            <a:r>
              <a:rPr lang="en-US" dirty="0"/>
              <a:t>, </a:t>
            </a:r>
            <a:r>
              <a:rPr lang="en-US" dirty="0" err="1"/>
              <a:t>tincidunt</a:t>
            </a:r>
            <a:r>
              <a:rPr lang="en-US" dirty="0"/>
              <a:t> </a:t>
            </a:r>
            <a:r>
              <a:rPr lang="en-US" dirty="0" err="1"/>
              <a:t>tortor</a:t>
            </a:r>
            <a:r>
              <a:rPr lang="en-US" dirty="0"/>
              <a:t>.</a:t>
            </a:r>
          </a:p>
          <a:p>
            <a:r>
              <a:rPr lang="en-US" dirty="0" err="1"/>
              <a:t>Nulla</a:t>
            </a:r>
            <a:r>
              <a:rPr lang="en-US" dirty="0"/>
              <a:t> semper libero non </a:t>
            </a:r>
            <a:r>
              <a:rPr lang="en-US" dirty="0" err="1"/>
              <a:t>justo</a:t>
            </a:r>
            <a:r>
              <a:rPr lang="en-US" dirty="0"/>
              <a:t> </a:t>
            </a:r>
            <a:r>
              <a:rPr lang="en-US" dirty="0" err="1"/>
              <a:t>scelerisque</a:t>
            </a:r>
            <a:r>
              <a:rPr lang="en-US" dirty="0"/>
              <a:t> </a:t>
            </a:r>
            <a:r>
              <a:rPr lang="en-US" dirty="0" err="1"/>
              <a:t>aliquam</a:t>
            </a:r>
            <a:r>
              <a:rPr lang="en-US" dirty="0"/>
              <a:t>.</a:t>
            </a:r>
          </a:p>
          <a:p>
            <a:endParaRPr lang="en-US" dirty="0"/>
          </a:p>
          <a:p>
            <a:endParaRPr lang="en-US" dirty="0"/>
          </a:p>
          <a:p>
            <a:endParaRPr lang="en-US" dirty="0"/>
          </a:p>
          <a:p>
            <a:pPr lvl="0"/>
            <a:endParaRPr lang="en-US" dirty="0"/>
          </a:p>
          <a:p>
            <a:pPr lvl="0"/>
            <a:endParaRPr lang="en-US" dirty="0"/>
          </a:p>
        </p:txBody>
      </p:sp>
    </p:spTree>
    <p:extLst>
      <p:ext uri="{BB962C8B-B14F-4D97-AF65-F5344CB8AC3E}">
        <p14:creationId xmlns:p14="http://schemas.microsoft.com/office/powerpoint/2010/main" val="1115551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BU Text 1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6115"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4" name="Text Placeholder 3"/>
          <p:cNvSpPr>
            <a:spLocks noGrp="1"/>
          </p:cNvSpPr>
          <p:nvPr>
            <p:ph type="body" sz="half" idx="2" hasCustomPrompt="1"/>
          </p:nvPr>
        </p:nvSpPr>
        <p:spPr>
          <a:xfrm>
            <a:off x="626115"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19"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4" name="Picture Placeholder 2"/>
          <p:cNvSpPr>
            <a:spLocks noGrp="1" noChangeAspect="1"/>
          </p:cNvSpPr>
          <p:nvPr>
            <p:ph type="pic" idx="1"/>
          </p:nvPr>
        </p:nvSpPr>
        <p:spPr>
          <a:xfrm>
            <a:off x="4054287" y="962913"/>
            <a:ext cx="4457700" cy="462434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23"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633648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BU Bulleted Text 1 Photo">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626114"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7"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9" name="Text Placeholder 3"/>
          <p:cNvSpPr>
            <a:spLocks noGrp="1"/>
          </p:cNvSpPr>
          <p:nvPr>
            <p:ph type="body" sz="half" idx="2" hasCustomPrompt="1"/>
          </p:nvPr>
        </p:nvSpPr>
        <p:spPr>
          <a:xfrm>
            <a:off x="626114" y="2141908"/>
            <a:ext cx="3335552" cy="3616244"/>
          </a:xfrm>
          <a:prstGeom prst="rect">
            <a:avLst/>
          </a:prstGeom>
        </p:spPr>
        <p:txBody>
          <a:bodyPr>
            <a:normAutofit/>
          </a:bodyPr>
          <a:lstStyle>
            <a:lvl1pPr marL="171450" indent="-171450">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p:txBody>
      </p:sp>
      <p:sp>
        <p:nvSpPr>
          <p:cNvPr id="14" name="Picture Placeholder 2"/>
          <p:cNvSpPr>
            <a:spLocks noGrp="1" noChangeAspect="1"/>
          </p:cNvSpPr>
          <p:nvPr>
            <p:ph type="pic" idx="1"/>
          </p:nvPr>
        </p:nvSpPr>
        <p:spPr>
          <a:xfrm>
            <a:off x="4054287" y="962913"/>
            <a:ext cx="4457700" cy="462434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15"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557827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BU Text-2 Photos">
    <p:spTree>
      <p:nvGrpSpPr>
        <p:cNvPr id="1" name=""/>
        <p:cNvGrpSpPr/>
        <p:nvPr/>
      </p:nvGrpSpPr>
      <p:grpSpPr>
        <a:xfrm>
          <a:off x="0" y="0"/>
          <a:ext cx="0" cy="0"/>
          <a:chOff x="0" y="0"/>
          <a:chExt cx="0" cy="0"/>
        </a:xfrm>
      </p:grpSpPr>
      <p:sp>
        <p:nvSpPr>
          <p:cNvPr id="21" name="Title 1"/>
          <p:cNvSpPr>
            <a:spLocks noGrp="1"/>
          </p:cNvSpPr>
          <p:nvPr>
            <p:ph type="title" hasCustomPrompt="1"/>
          </p:nvPr>
        </p:nvSpPr>
        <p:spPr>
          <a:xfrm>
            <a:off x="624199" y="897538"/>
            <a:ext cx="3335552" cy="972207"/>
          </a:xfrm>
          <a:prstGeom prst="rect">
            <a:avLst/>
          </a:prstGeom>
        </p:spPr>
        <p:txBody>
          <a:bodyPr anchor="t" anchorCtr="0">
            <a:normAutofit/>
          </a:bodyPr>
          <a:lstStyle>
            <a:lvl1pPr>
              <a:lnSpc>
                <a:spcPct val="80000"/>
              </a:lnSpc>
              <a:defRPr sz="3600" b="1"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22" name="Text Placeholder 3"/>
          <p:cNvSpPr>
            <a:spLocks noGrp="1"/>
          </p:cNvSpPr>
          <p:nvPr>
            <p:ph type="body" sz="half" idx="2" hasCustomPrompt="1"/>
          </p:nvPr>
        </p:nvSpPr>
        <p:spPr>
          <a:xfrm>
            <a:off x="624199"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2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6" name="Picture Placeholder 2"/>
          <p:cNvSpPr>
            <a:spLocks noGrp="1" noChangeAspect="1"/>
          </p:cNvSpPr>
          <p:nvPr>
            <p:ph type="pic" idx="13"/>
          </p:nvPr>
        </p:nvSpPr>
        <p:spPr>
          <a:xfrm>
            <a:off x="4056777" y="961466"/>
            <a:ext cx="2155249" cy="4624073"/>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18" name="Picture Placeholder 2"/>
          <p:cNvSpPr>
            <a:spLocks noGrp="1" noChangeAspect="1"/>
          </p:cNvSpPr>
          <p:nvPr>
            <p:ph type="pic" idx="1"/>
          </p:nvPr>
        </p:nvSpPr>
        <p:spPr>
          <a:xfrm>
            <a:off x="6322596" y="962912"/>
            <a:ext cx="2189391" cy="4622627"/>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30" name="Text Placeholder 3"/>
          <p:cNvSpPr>
            <a:spLocks noGrp="1"/>
          </p:cNvSpPr>
          <p:nvPr>
            <p:ph type="body" sz="half" idx="16" hasCustomPrompt="1"/>
          </p:nvPr>
        </p:nvSpPr>
        <p:spPr>
          <a:xfrm>
            <a:off x="4056777" y="5735335"/>
            <a:ext cx="2155249"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31" name="Text Placeholder 3"/>
          <p:cNvSpPr>
            <a:spLocks noGrp="1"/>
          </p:cNvSpPr>
          <p:nvPr>
            <p:ph type="body" sz="half" idx="17" hasCustomPrompt="1"/>
          </p:nvPr>
        </p:nvSpPr>
        <p:spPr>
          <a:xfrm>
            <a:off x="6322597" y="5735335"/>
            <a:ext cx="2189389"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Tree>
    <p:extLst>
      <p:ext uri="{BB962C8B-B14F-4D97-AF65-F5344CB8AC3E}">
        <p14:creationId xmlns:p14="http://schemas.microsoft.com/office/powerpoint/2010/main" val="650586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10" name="Rectangle 9"/>
          <p:cNvSpPr/>
          <p:nvPr userDrawn="1"/>
        </p:nvSpPr>
        <p:spPr>
          <a:xfrm>
            <a:off x="201478" y="-6148"/>
            <a:ext cx="8772041" cy="68727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6" algn="ctr"/>
            <a:r>
              <a:rPr lang="en-US" dirty="0"/>
              <a:t>‘</a:t>
            </a:r>
          </a:p>
        </p:txBody>
      </p:sp>
      <p:pic>
        <p:nvPicPr>
          <p:cNvPr id="12" name="Picture 11"/>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628650" y="204428"/>
            <a:ext cx="1865601" cy="315398"/>
          </a:xfrm>
          <a:prstGeom prst="rect">
            <a:avLst/>
          </a:prstGeom>
        </p:spPr>
      </p:pic>
      <p:cxnSp>
        <p:nvCxnSpPr>
          <p:cNvPr id="13" name="Straight Connector 12"/>
          <p:cNvCxnSpPr/>
          <p:nvPr userDrawn="1"/>
        </p:nvCxnSpPr>
        <p:spPr>
          <a:xfrm>
            <a:off x="628650" y="6248472"/>
            <a:ext cx="7890681" cy="1"/>
          </a:xfrm>
          <a:prstGeom prst="line">
            <a:avLst/>
          </a:prstGeom>
          <a:ln w="19050">
            <a:solidFill>
              <a:srgbClr val="C0C0C0"/>
            </a:solidFill>
            <a:prstDash val="sysDot"/>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628650" y="6359092"/>
            <a:ext cx="780724" cy="288807"/>
          </a:xfrm>
          <a:prstGeom prst="rect">
            <a:avLst/>
          </a:prstGeom>
        </p:spPr>
      </p:pic>
      <p:sp>
        <p:nvSpPr>
          <p:cNvPr id="15" name="Slide Number Placeholder 5"/>
          <p:cNvSpPr>
            <a:spLocks noGrp="1"/>
          </p:cNvSpPr>
          <p:nvPr>
            <p:ph type="sldNum" sz="quarter" idx="4"/>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Tree>
    <p:extLst>
      <p:ext uri="{BB962C8B-B14F-4D97-AF65-F5344CB8AC3E}">
        <p14:creationId xmlns:p14="http://schemas.microsoft.com/office/powerpoint/2010/main" val="1442484165"/>
      </p:ext>
    </p:extLst>
  </p:cSld>
  <p:clrMap bg1="lt1" tx1="dk1" bg2="lt2" tx2="dk2" accent1="accent1" accent2="accent2" accent3="accent3" accent4="accent4" accent5="accent5" accent6="accent6" hlink="hlink" folHlink="folHlink"/>
  <p:sldLayoutIdLst>
    <p:sldLayoutId id="2147483661" r:id="rId1"/>
    <p:sldLayoutId id="2147483666" r:id="rId2"/>
    <p:sldLayoutId id="2147483663" r:id="rId3"/>
    <p:sldLayoutId id="2147483665" r:id="rId4"/>
    <p:sldLayoutId id="2147483664" r:id="rId5"/>
    <p:sldLayoutId id="2147483672" r:id="rId6"/>
    <p:sldLayoutId id="2147483669" r:id="rId7"/>
    <p:sldLayoutId id="2147483668" r:id="rId8"/>
    <p:sldLayoutId id="2147483673" r:id="rId9"/>
    <p:sldLayoutId id="2147483674" r:id="rId10"/>
    <p:sldLayoutId id="2147483662" r:id="rId11"/>
    <p:sldLayoutId id="2147483670" r:id="rId12"/>
    <p:sldLayoutId id="2147483671" r:id="rId1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hyperlink" Target="https://grants.nih.gov/grants/guide/notice-files/NOT-OD-18-228.html"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title" idx="4294967295"/>
          </p:nvPr>
        </p:nvSpPr>
        <p:spPr>
          <a:xfrm>
            <a:off x="1686846" y="4860048"/>
            <a:ext cx="6612962" cy="181747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bg1"/>
                </a:solidFill>
                <a:effectLst/>
                <a:uLnTx/>
                <a:uFillTx/>
                <a:latin typeface="Museo Slab 700" charset="0"/>
                <a:ea typeface="Museo Slab 700" charset="0"/>
                <a:cs typeface="Museo Slab 700" charset="0"/>
              </a:rPr>
              <a:t>Scientific Rigor and Reproducibility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400" b="0" i="0" u="none" strike="noStrike" kern="1200" cap="none" spc="0" normalizeH="0" baseline="0" noProof="0" dirty="0">
              <a:ln>
                <a:noFill/>
              </a:ln>
              <a:solidFill>
                <a:schemeClr val="bg1"/>
              </a:solidFill>
              <a:effectLst/>
              <a:uLnTx/>
              <a:uFillTx/>
              <a:latin typeface="Museo Slab 700" charset="0"/>
              <a:ea typeface="Museo Slab 700" charset="0"/>
              <a:cs typeface="Museo Slab 700" charset="0"/>
            </a:endParaRPr>
          </a:p>
        </p:txBody>
      </p:sp>
    </p:spTree>
    <p:extLst>
      <p:ext uri="{BB962C8B-B14F-4D97-AF65-F5344CB8AC3E}">
        <p14:creationId xmlns:p14="http://schemas.microsoft.com/office/powerpoint/2010/main" val="19946442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10</a:t>
            </a:fld>
            <a:endParaRPr lang="en-US" dirty="0"/>
          </a:p>
        </p:txBody>
      </p:sp>
      <p:sp>
        <p:nvSpPr>
          <p:cNvPr id="7" name="Title 6">
            <a:extLst>
              <a:ext uri="{FF2B5EF4-FFF2-40B4-BE49-F238E27FC236}">
                <a16:creationId xmlns:a16="http://schemas.microsoft.com/office/drawing/2014/main" id="{1B4F1783-A58E-25F9-C37C-A74F8BB7015C}"/>
              </a:ext>
            </a:extLst>
          </p:cNvPr>
          <p:cNvSpPr txBox="1">
            <a:spLocks noGrp="1"/>
          </p:cNvSpPr>
          <p:nvPr>
            <p:ph type="title" idx="4294967295"/>
          </p:nvPr>
        </p:nvSpPr>
        <p:spPr>
          <a:xfrm>
            <a:off x="848412" y="612742"/>
            <a:ext cx="7588578" cy="597638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C00000"/>
                </a:solidFill>
                <a:effectLst/>
                <a:uLnTx/>
                <a:uFillTx/>
                <a:latin typeface="Museo Slab 300"/>
                <a:ea typeface="Calibri" panose="020F0502020204030204" pitchFamily="34" charset="0"/>
                <a:cs typeface="Calibri-Bold"/>
              </a:rPr>
              <a:t>Serum Biomarkers of Ovarian Cancer</a:t>
            </a:r>
            <a:endParaRPr kumimoji="0" lang="en-US" sz="3200" b="0" i="0" u="none" strike="noStrike" kern="100" cap="none" spc="0" normalizeH="0" baseline="0" noProof="0" dirty="0">
              <a:ln>
                <a:noFill/>
              </a:ln>
              <a:solidFill>
                <a:srgbClr val="C00000"/>
              </a:solidFill>
              <a:effectLst/>
              <a:uLnTx/>
              <a:uFillTx/>
              <a:latin typeface="Museo Slab 30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000000"/>
                </a:solidFill>
                <a:effectLst/>
                <a:uLnTx/>
                <a:uFillTx/>
                <a:latin typeface="Museo Slab 300"/>
                <a:ea typeface="Calibri" panose="020F0502020204030204" pitchFamily="34" charset="0"/>
                <a:cs typeface="Calibri" panose="020F0502020204030204" pitchFamily="34" charset="0"/>
              </a:rPr>
              <a:t>Baggerly KA, et al. Reproducibility of SELDI‐TOF protein patterns in serum: comparing datasets from different experiments.</a:t>
            </a:r>
            <a:endParaRPr kumimoji="0" lang="en-US" sz="2000" b="0" i="0" u="none" strike="noStrike" kern="100" cap="none" spc="0" normalizeH="0" baseline="0" noProof="0" dirty="0">
              <a:ln>
                <a:noFill/>
              </a:ln>
              <a:solidFill>
                <a:schemeClr val="tx1"/>
              </a:solidFill>
              <a:effectLst/>
              <a:uLnTx/>
              <a:uFillTx/>
              <a:latin typeface="Museo Slab 30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000000"/>
                </a:solidFill>
                <a:effectLst/>
                <a:uLnTx/>
                <a:uFillTx/>
                <a:latin typeface="Museo Slab 300"/>
                <a:ea typeface="Calibri" panose="020F0502020204030204" pitchFamily="34" charset="0"/>
                <a:cs typeface="Calibri" panose="020F0502020204030204" pitchFamily="34" charset="0"/>
              </a:rPr>
              <a:t>Bioinformatics. 2004 Mar 22;20(5):777‐85. Rigorous biostatistics models applied to the data set found:</a:t>
            </a:r>
            <a:endParaRPr kumimoji="0" lang="en-US" sz="2000" b="0" i="0" u="none" strike="noStrike" kern="100" cap="none" spc="0" normalizeH="0" baseline="0" noProof="0" dirty="0">
              <a:ln>
                <a:noFill/>
              </a:ln>
              <a:solidFill>
                <a:schemeClr val="tx1"/>
              </a:solidFill>
              <a:effectLst/>
              <a:uLnTx/>
              <a:uFillTx/>
              <a:latin typeface="Museo Slab 30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Museo Slab 300"/>
                <a:ea typeface="Calibri" panose="020F0502020204030204" pitchFamily="34" charset="0"/>
                <a:cs typeface="Calibri" panose="020F0502020204030204" pitchFamily="34" charset="0"/>
              </a:rPr>
              <a:t>The results were generally non‐reproducible</a:t>
            </a:r>
            <a:endParaRPr kumimoji="0" lang="en-US" sz="2000" b="0" i="0" u="none" strike="noStrike" kern="100" cap="none" spc="0" normalizeH="0" baseline="0" noProof="0" dirty="0">
              <a:ln>
                <a:noFill/>
              </a:ln>
              <a:solidFill>
                <a:schemeClr val="tx1"/>
              </a:solidFill>
              <a:effectLst/>
              <a:uLnTx/>
              <a:uFillTx/>
              <a:latin typeface="Museo Slab 30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Museo Slab 300"/>
                <a:ea typeface="Calibri" panose="020F0502020204030204" pitchFamily="34" charset="0"/>
                <a:cs typeface="Calibri" panose="020F0502020204030204" pitchFamily="34" charset="0"/>
              </a:rPr>
              <a:t>There was evidence of a major shift in protocol mid‐experiment that seemed to bias the work.</a:t>
            </a:r>
            <a:endParaRPr kumimoji="0" lang="en-US" sz="2000" b="0" i="0" u="none" strike="noStrike" kern="100" cap="none" spc="0" normalizeH="0" baseline="0" noProof="0" dirty="0">
              <a:ln>
                <a:noFill/>
              </a:ln>
              <a:solidFill>
                <a:schemeClr val="tx1"/>
              </a:solidFill>
              <a:effectLst/>
              <a:uLnTx/>
              <a:uFillTx/>
              <a:latin typeface="Museo Slab 30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Museo Slab 300"/>
                <a:ea typeface="Calibri" panose="020F0502020204030204" pitchFamily="34" charset="0"/>
                <a:cs typeface="Calibri" panose="020F0502020204030204" pitchFamily="34" charset="0"/>
              </a:rPr>
              <a:t>Feature solely associated with the noise region of the spectra were responsible for the correlation.</a:t>
            </a:r>
            <a:endParaRPr kumimoji="0" lang="en-US" sz="2000" b="0" i="0" u="none" strike="noStrike" kern="100" cap="none" spc="0" normalizeH="0" baseline="0" noProof="0" dirty="0">
              <a:ln>
                <a:noFill/>
              </a:ln>
              <a:solidFill>
                <a:schemeClr val="tx1"/>
              </a:solidFill>
              <a:effectLst/>
              <a:uLnTx/>
              <a:uFillTx/>
              <a:latin typeface="Museo Slab 30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000000"/>
                </a:solidFill>
                <a:effectLst/>
                <a:uLnTx/>
                <a:uFillTx/>
                <a:latin typeface="Museo Slab 300"/>
                <a:ea typeface="Calibri" panose="020F0502020204030204" pitchFamily="34" charset="0"/>
                <a:cs typeface="Calibri" panose="020F0502020204030204" pitchFamily="34" charset="0"/>
              </a:rPr>
              <a:t>Later studies showed that much of the distinguishing noise was related to uncontrolled factors that biased the results: the serum collection</a:t>
            </a:r>
            <a:endParaRPr kumimoji="0" lang="en-US" sz="2000" b="0" i="0" u="none" strike="noStrike" kern="100" cap="none" spc="0" normalizeH="0" baseline="0" noProof="0" dirty="0">
              <a:ln>
                <a:noFill/>
              </a:ln>
              <a:solidFill>
                <a:schemeClr val="tx1"/>
              </a:solidFill>
              <a:effectLst/>
              <a:uLnTx/>
              <a:uFillTx/>
              <a:latin typeface="Museo Slab 30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000000"/>
                </a:solidFill>
                <a:effectLst/>
                <a:uLnTx/>
                <a:uFillTx/>
                <a:latin typeface="Museo Slab 300"/>
                <a:ea typeface="Calibri" panose="020F0502020204030204" pitchFamily="34" charset="0"/>
                <a:cs typeface="Calibri" panose="020F0502020204030204" pitchFamily="34" charset="0"/>
              </a:rPr>
              <a:t>tubes, spectral collection variability, and analysis at a single location.</a:t>
            </a:r>
            <a:endParaRPr kumimoji="0" lang="en-US" sz="2000" b="0" i="0" u="none" strike="noStrike" kern="100" cap="none" spc="0" normalizeH="0" baseline="0" noProof="0" dirty="0">
              <a:ln>
                <a:noFill/>
              </a:ln>
              <a:solidFill>
                <a:schemeClr val="tx1"/>
              </a:solidFill>
              <a:effectLst/>
              <a:uLnTx/>
              <a:uFillTx/>
              <a:latin typeface="Museo Slab 30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C00000"/>
                </a:solidFill>
                <a:effectLst/>
                <a:uLnTx/>
                <a:uFillTx/>
                <a:latin typeface="Museo Slab 300"/>
                <a:ea typeface="Calibri" panose="020F0502020204030204" pitchFamily="34" charset="0"/>
                <a:cs typeface="Calibri" panose="020F0502020204030204" pitchFamily="34" charset="0"/>
              </a:rPr>
              <a:t>Early Detection Research Network (EDRN) established at NCI to address best practices to avoid data bias in biomarker discovery and validation</a:t>
            </a:r>
            <a:endParaRPr kumimoji="0" lang="en-US" sz="2000" b="0" i="0" u="none" strike="noStrike" kern="100" cap="none" spc="0" normalizeH="0" baseline="0" noProof="0" dirty="0">
              <a:ln>
                <a:noFill/>
              </a:ln>
              <a:solidFill>
                <a:srgbClr val="C00000"/>
              </a:solidFill>
              <a:effectLst/>
              <a:uLnTx/>
              <a:uFillTx/>
              <a:latin typeface="Museo Slab 30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000" b="0" i="0" u="none" strike="noStrike" kern="0" cap="none" spc="0" normalizeH="0" baseline="0" noProof="0" dirty="0">
                <a:ln>
                  <a:noFill/>
                </a:ln>
                <a:solidFill>
                  <a:srgbClr val="C00000"/>
                </a:solidFill>
                <a:effectLst/>
                <a:uLnTx/>
                <a:uFillTx/>
                <a:latin typeface="Museo Slab 300"/>
                <a:ea typeface="Calibri" panose="020F0502020204030204" pitchFamily="34" charset="0"/>
                <a:cs typeface="Calibri" panose="020F0502020204030204" pitchFamily="34" charset="0"/>
              </a:rPr>
              <a:t>studies.</a:t>
            </a:r>
          </a:p>
          <a:p>
            <a:pPr marL="0" marR="0" lvl="0" indent="0" algn="r" defTabSz="914400" rtl="0" eaLnBrk="1" fontAlgn="auto" latinLnBrk="0" hangingPunct="1">
              <a:lnSpc>
                <a:spcPct val="107000"/>
              </a:lnSpc>
              <a:spcBef>
                <a:spcPts val="0"/>
              </a:spcBef>
              <a:spcAft>
                <a:spcPts val="800"/>
              </a:spcAft>
              <a:buClrTx/>
              <a:buSzTx/>
              <a:buFontTx/>
              <a:buNone/>
              <a:tabLst/>
              <a:defRPr/>
            </a:pPr>
            <a:r>
              <a:rPr kumimoji="0" lang="en-US" sz="1800" b="0" i="0" u="none" strike="noStrike" kern="0" cap="none" spc="0" normalizeH="0" baseline="0" noProof="0" dirty="0">
                <a:ln>
                  <a:noFill/>
                </a:ln>
                <a:solidFill>
                  <a:srgbClr val="000000"/>
                </a:solidFill>
                <a:effectLst/>
                <a:uLnTx/>
                <a:uFillTx/>
                <a:latin typeface="Museo Slab 300"/>
                <a:ea typeface="Calibri" panose="020F0502020204030204" pitchFamily="34" charset="0"/>
                <a:cs typeface="Calibri" panose="020F0502020204030204" pitchFamily="34" charset="0"/>
              </a:rPr>
              <a:t>University of Cincinnati Office of Research</a:t>
            </a:r>
            <a:endParaRPr kumimoji="0" lang="en-US" sz="1800" b="0" i="0" u="none" strike="noStrike" kern="100" cap="none" spc="0" normalizeH="0" baseline="0" noProof="0" dirty="0">
              <a:ln>
                <a:noFill/>
              </a:ln>
              <a:solidFill>
                <a:schemeClr val="tx1"/>
              </a:solidFill>
              <a:effectLst/>
              <a:uLnTx/>
              <a:uFillTx/>
              <a:latin typeface="Museo Slab 30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652455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4463" y="946325"/>
            <a:ext cx="6599639" cy="52808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Case Example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000000"/>
                </a:solidFill>
                <a:effectLst/>
                <a:uLnTx/>
                <a:uFillTx/>
                <a:latin typeface="Museo Slab 300"/>
                <a:ea typeface="Museo Slab 300" charset="0"/>
                <a:cs typeface="Museo Slab 300" charset="0"/>
              </a:rPr>
              <a:t>Alexa is a graduate student in Professor Wells’s lab. The research involves testing the drug </a:t>
            </a:r>
            <a:r>
              <a:rPr kumimoji="0" lang="en-US" sz="1800" b="0" i="0" u="none" strike="noStrike" kern="1200" cap="none" spc="0" normalizeH="0" baseline="0" noProof="0" dirty="0" err="1">
                <a:ln>
                  <a:noFill/>
                </a:ln>
                <a:solidFill>
                  <a:srgbClr val="000000"/>
                </a:solidFill>
                <a:effectLst/>
                <a:uLnTx/>
                <a:uFillTx/>
                <a:latin typeface="Museo Slab 300"/>
                <a:ea typeface="Museo Slab 300" charset="0"/>
                <a:cs typeface="Museo Slab 300" charset="0"/>
              </a:rPr>
              <a:t>Wegrotuximab</a:t>
            </a:r>
            <a:r>
              <a:rPr kumimoji="0" lang="en-US" sz="1800" b="0" i="0" u="none" strike="noStrike" kern="1200" cap="none" spc="0" normalizeH="0" baseline="0" noProof="0" dirty="0">
                <a:ln>
                  <a:noFill/>
                </a:ln>
                <a:solidFill>
                  <a:srgbClr val="000000"/>
                </a:solidFill>
                <a:effectLst/>
                <a:uLnTx/>
                <a:uFillTx/>
                <a:latin typeface="Museo Slab 300"/>
                <a:ea typeface="Museo Slab 300" charset="0"/>
                <a:cs typeface="Museo Slab 300" charset="0"/>
              </a:rPr>
              <a:t>, a novel potential inhibitor of epidermal growth factor signaling (EGF). EGF signaling appears to contribute to tumor growth in several cancers by increasing cell division and survival.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000000"/>
              </a:solidFill>
              <a:effectLst/>
              <a:uLnTx/>
              <a:uFillTx/>
              <a:latin typeface="Museo Slab 30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000000"/>
                </a:solidFill>
                <a:effectLst/>
                <a:uLnTx/>
                <a:uFillTx/>
                <a:latin typeface="Museo Slab 300"/>
                <a:ea typeface="Museo Slab 300" charset="0"/>
                <a:cs typeface="Museo Slab 300" charset="0"/>
              </a:rPr>
              <a:t>There is preliminary evidence this inhibitor will result in slower cell proliferation, thus making it a candidate as an anti-cancer drug.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000000"/>
                </a:solidFill>
                <a:effectLst/>
                <a:uLnTx/>
                <a:uFillTx/>
                <a:latin typeface="Museo Slab 300"/>
                <a:ea typeface="Museo Slab 300" charset="0"/>
                <a:cs typeface="Museo Slab 300" charset="0"/>
              </a:rPr>
              <a:t>Alexa wants to make sure that she has everything in order so that she does not waste any trials; she cannot afford to make any mistakes because </a:t>
            </a:r>
            <a:r>
              <a:rPr kumimoji="0" lang="en-US" sz="1800" b="0" i="0" u="none" strike="noStrike" kern="1200" cap="none" spc="0" normalizeH="0" baseline="0" noProof="0" dirty="0" err="1">
                <a:ln>
                  <a:noFill/>
                </a:ln>
                <a:solidFill>
                  <a:srgbClr val="000000"/>
                </a:solidFill>
                <a:effectLst/>
                <a:uLnTx/>
                <a:uFillTx/>
                <a:latin typeface="Museo Slab 300"/>
                <a:ea typeface="Museo Slab 300" charset="0"/>
                <a:cs typeface="Museo Slab 300" charset="0"/>
              </a:rPr>
              <a:t>Wegrotuximab</a:t>
            </a:r>
            <a:r>
              <a:rPr kumimoji="0" lang="en-US" sz="1800" b="0" i="0" u="none" strike="noStrike" kern="1200" cap="none" spc="0" normalizeH="0" baseline="0" noProof="0" dirty="0">
                <a:ln>
                  <a:noFill/>
                </a:ln>
                <a:solidFill>
                  <a:srgbClr val="000000"/>
                </a:solidFill>
                <a:effectLst/>
                <a:uLnTx/>
                <a:uFillTx/>
                <a:latin typeface="Museo Slab 300"/>
                <a:ea typeface="Museo Slab 300" charset="0"/>
                <a:cs typeface="Museo Slab 300" charset="0"/>
              </a:rPr>
              <a:t> is not only very expensive but also is difficult to obtain; it might take several weeks before more will be available. Alex carries out experiments with two plates of cultured human cells growing in parallel in a solution that is used to keep such cells alive. One plate of cells included the drug </a:t>
            </a:r>
            <a:r>
              <a:rPr kumimoji="0" lang="en-US" sz="1800" b="0" i="0" u="none" strike="noStrike" kern="1200" cap="none" spc="0" normalizeH="0" baseline="0" noProof="0" dirty="0" err="1">
                <a:ln>
                  <a:noFill/>
                </a:ln>
                <a:solidFill>
                  <a:srgbClr val="000000"/>
                </a:solidFill>
                <a:effectLst/>
                <a:uLnTx/>
                <a:uFillTx/>
                <a:latin typeface="Museo Slab 300"/>
                <a:ea typeface="Museo Slab 300" charset="0"/>
                <a:cs typeface="Museo Slab 300" charset="0"/>
              </a:rPr>
              <a:t>Wegrotuximab</a:t>
            </a:r>
            <a:r>
              <a:rPr kumimoji="0" lang="en-US" sz="1800" b="0" i="0" u="none" strike="noStrike" kern="1200" cap="none" spc="0" normalizeH="0" baseline="0" noProof="0" dirty="0">
                <a:ln>
                  <a:noFill/>
                </a:ln>
                <a:solidFill>
                  <a:srgbClr val="000000"/>
                </a:solidFill>
                <a:effectLst/>
                <a:uLnTx/>
                <a:uFillTx/>
                <a:latin typeface="Museo Slab 300"/>
                <a:ea typeface="Museo Slab 300" charset="0"/>
                <a:cs typeface="Museo Slab 300" charset="0"/>
              </a:rPr>
              <a:t> (“drug treated”), and the other plate (“control”) has the same conditions but with no drug. </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000000"/>
              </a:solidFill>
              <a:effectLst/>
              <a:uLnTx/>
              <a:uFillTx/>
              <a:latin typeface="Museo Slab 300"/>
              <a:ea typeface="Museo Slab 300" charset="0"/>
              <a:cs typeface="Museo Slab 300" charset="0"/>
            </a:endParaRP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000000"/>
                </a:solidFill>
                <a:effectLst/>
                <a:uLnTx/>
                <a:uFillTx/>
                <a:latin typeface="Museo Slab 300"/>
                <a:ea typeface="Museo Slab 300" charset="0"/>
                <a:cs typeface="Museo Slab 300" charset="0"/>
              </a:rPr>
              <a:t>Cornell University (Winter 2017 RCR Symposium Case Studies)</a:t>
            </a:r>
            <a:endParaRPr kumimoji="0" lang="en-US" sz="2800" b="0" i="0" u="none" strike="noStrike" kern="1200" cap="none" spc="0" normalizeH="0" baseline="0" noProof="0" dirty="0">
              <a:ln>
                <a:noFill/>
              </a:ln>
              <a:solidFill>
                <a:srgbClr val="C00000"/>
              </a:solidFill>
              <a:effectLst/>
              <a:uLnTx/>
              <a:uFillTx/>
              <a:latin typeface="Museo Slab 30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11</a:t>
            </a:fld>
            <a:endParaRPr lang="en-US" dirty="0"/>
          </a:p>
        </p:txBody>
      </p:sp>
    </p:spTree>
    <p:extLst>
      <p:ext uri="{BB962C8B-B14F-4D97-AF65-F5344CB8AC3E}">
        <p14:creationId xmlns:p14="http://schemas.microsoft.com/office/powerpoint/2010/main" val="8100506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311581" y="1031367"/>
            <a:ext cx="6599639" cy="51993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Case Example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Museo Slab 300"/>
                <a:ea typeface="Museo Slab 300" charset="0"/>
                <a:cs typeface="Museo Slab 300" charset="0"/>
              </a:rPr>
              <a:t>She counts the number of cells in each plate after 24 hours. Alex repeats this experiment three times. After the 24-hour treatment, the drug treated plates show a reduction in the number of the cells compared to the control. A t-test to see if the magnitude of cell proliferation was significantly different between the drug-treated and control wells showed a p-value = 0.1. Professor Wells had stated that in order for experimental results to be publishable, a t-test must show a minimum p-value of 0.05. The lab has only enough </a:t>
            </a:r>
            <a:r>
              <a:rPr kumimoji="0" lang="en-US" sz="2400" b="0" i="0" u="none" strike="noStrike" kern="1200" cap="none" spc="0" normalizeH="0" baseline="0" noProof="0" dirty="0" err="1">
                <a:ln>
                  <a:noFill/>
                </a:ln>
                <a:solidFill>
                  <a:srgbClr val="000000"/>
                </a:solidFill>
                <a:effectLst/>
                <a:uLnTx/>
                <a:uFillTx/>
                <a:latin typeface="Museo Slab 300"/>
                <a:ea typeface="Museo Slab 300" charset="0"/>
                <a:cs typeface="Museo Slab 300" charset="0"/>
              </a:rPr>
              <a:t>Wegrotuximab</a:t>
            </a:r>
            <a:r>
              <a:rPr kumimoji="0" lang="en-US" sz="2400" b="0" i="0" u="none" strike="noStrike" kern="1200" cap="none" spc="0" normalizeH="0" baseline="0" noProof="0" dirty="0">
                <a:ln>
                  <a:noFill/>
                </a:ln>
                <a:solidFill>
                  <a:srgbClr val="000000"/>
                </a:solidFill>
                <a:effectLst/>
                <a:uLnTx/>
                <a:uFillTx/>
                <a:latin typeface="Museo Slab 300"/>
                <a:ea typeface="Museo Slab 300" charset="0"/>
                <a:cs typeface="Museo Slab 300" charset="0"/>
              </a:rPr>
              <a:t> to test the number of cells in two more plates. </a:t>
            </a:r>
            <a:endParaRPr kumimoji="0" lang="en-US" sz="4000" b="0" i="0" u="none" strike="noStrike" kern="1200" cap="none" spc="0" normalizeH="0" baseline="0" noProof="0" dirty="0">
              <a:ln>
                <a:noFill/>
              </a:ln>
              <a:solidFill>
                <a:srgbClr val="C00000"/>
              </a:solidFill>
              <a:effectLst/>
              <a:uLnTx/>
              <a:uFillTx/>
              <a:latin typeface="Museo Slab 300"/>
              <a:ea typeface="Museo Slab 300" charset="0"/>
              <a:cs typeface="Museo Slab 300" charset="0"/>
            </a:endParaRP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900" b="0" i="0" u="none" strike="noStrike" kern="1200" cap="none" spc="0" normalizeH="0" baseline="0" noProof="0" dirty="0">
              <a:ln>
                <a:noFill/>
              </a:ln>
              <a:solidFill>
                <a:srgbClr val="000000"/>
              </a:solidFill>
              <a:effectLst/>
              <a:uLnTx/>
              <a:uFillTx/>
              <a:latin typeface="Museo Slab 300"/>
              <a:ea typeface="Museo Slab 300" charset="0"/>
              <a:cs typeface="Museo Slab 300" charset="0"/>
            </a:endParaRP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900" b="0" i="0" u="none" strike="noStrike" kern="1200" cap="none" spc="0" normalizeH="0" baseline="0" noProof="0" dirty="0">
                <a:ln>
                  <a:noFill/>
                </a:ln>
                <a:solidFill>
                  <a:srgbClr val="000000"/>
                </a:solidFill>
                <a:effectLst/>
                <a:uLnTx/>
                <a:uFillTx/>
                <a:latin typeface="Museo Slab 300"/>
                <a:ea typeface="Museo Slab 300" charset="0"/>
                <a:cs typeface="Museo Slab 300" charset="0"/>
              </a:rPr>
              <a:t>Cornell University (Winter 2017 RCR Symposium Case Studies)</a:t>
            </a:r>
            <a:endParaRPr kumimoji="0" lang="en-US" sz="3000" b="0" i="0" u="none" strike="noStrike" kern="1200" cap="none" spc="0" normalizeH="0" baseline="0" noProof="0" dirty="0">
              <a:ln>
                <a:noFill/>
              </a:ln>
              <a:solidFill>
                <a:srgbClr val="C00000"/>
              </a:solidFill>
              <a:effectLst/>
              <a:uLnTx/>
              <a:uFillTx/>
              <a:latin typeface="Museo Slab 300"/>
              <a:ea typeface="Museo Slab 300" charset="0"/>
              <a:cs typeface="Museo Slab 300" charset="0"/>
            </a:endParaRP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12</a:t>
            </a:fld>
            <a:endParaRPr lang="en-US" dirty="0"/>
          </a:p>
        </p:txBody>
      </p:sp>
    </p:spTree>
    <p:extLst>
      <p:ext uri="{BB962C8B-B14F-4D97-AF65-F5344CB8AC3E}">
        <p14:creationId xmlns:p14="http://schemas.microsoft.com/office/powerpoint/2010/main" val="19737210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393101" y="990880"/>
            <a:ext cx="6599639" cy="524966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25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Case Example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Museo Slab 300"/>
                <a:ea typeface="Museo Slab 300" charset="0"/>
                <a:cs typeface="Museo Slab 300" charset="0"/>
              </a:rPr>
              <a:t>Alex mentions the results and her dilemma to her colleague Matt. Matt tells her that this is a common problem but that there is an easy solution. He suggests that Alexa add to the data that she has already collected by doing the experiments with the remaining drug, in order to see if the p-value drops below 0.1. Alexa reminds Matt that she doesn’t have enough compound to repeat her three experiments. Matt clarifies that he is not suggesting she repeat the entire set of experiments, but rather that she add to her existing data. Alexa doesn’t recall coming across this method in her data management class, and wonders if this approach is on the “up and up”! </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900" b="0" i="0" u="none" strike="noStrike" kern="1200" cap="none" spc="0" normalizeH="0" baseline="0" noProof="0" dirty="0">
                <a:ln>
                  <a:noFill/>
                </a:ln>
                <a:solidFill>
                  <a:srgbClr val="000000"/>
                </a:solidFill>
                <a:effectLst/>
                <a:uLnTx/>
                <a:uFillTx/>
                <a:latin typeface="Museo Slab 300"/>
                <a:ea typeface="Museo Slab 300" charset="0"/>
                <a:cs typeface="Museo Slab 300" charset="0"/>
              </a:rPr>
              <a:t>Cornell University (Winter 2017 RCR Symposium Case Studies)</a:t>
            </a:r>
            <a:endParaRPr kumimoji="0" lang="en-US" sz="3000" b="0" i="0" u="none" strike="noStrike" kern="1200" cap="none" spc="0" normalizeH="0" baseline="0" noProof="0" dirty="0">
              <a:ln>
                <a:noFill/>
              </a:ln>
              <a:solidFill>
                <a:srgbClr val="C00000"/>
              </a:solidFill>
              <a:effectLst/>
              <a:uLnTx/>
              <a:uFillTx/>
              <a:latin typeface="Museo Slab 300"/>
              <a:ea typeface="Museo Slab 300" charset="0"/>
              <a:cs typeface="Museo Slab 300" charset="0"/>
            </a:endParaRP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4000" b="0" i="0" u="none" strike="noStrike" kern="1200" cap="none" spc="0" normalizeH="0" baseline="0" noProof="0" dirty="0">
              <a:ln>
                <a:noFill/>
              </a:ln>
              <a:solidFill>
                <a:srgbClr val="C00000"/>
              </a:solidFill>
              <a:effectLst/>
              <a:uLnTx/>
              <a:uFillTx/>
              <a:latin typeface="Museo Slab 30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13</a:t>
            </a:fld>
            <a:endParaRPr lang="en-US" dirty="0"/>
          </a:p>
        </p:txBody>
      </p:sp>
    </p:spTree>
    <p:extLst>
      <p:ext uri="{BB962C8B-B14F-4D97-AF65-F5344CB8AC3E}">
        <p14:creationId xmlns:p14="http://schemas.microsoft.com/office/powerpoint/2010/main" val="8251313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176630"/>
            <a:ext cx="6599639" cy="524854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Case Example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900" b="0" i="0" u="none" strike="noStrike" kern="1200" cap="none" spc="0" normalizeH="0" baseline="0" noProof="0" dirty="0">
                <a:ln>
                  <a:noFill/>
                </a:ln>
                <a:solidFill>
                  <a:srgbClr val="000000"/>
                </a:solidFill>
                <a:effectLst/>
                <a:uLnTx/>
                <a:uFillTx/>
                <a:latin typeface="Museo Slab 300"/>
                <a:ea typeface="Museo Slab 300" charset="0"/>
                <a:cs typeface="Museo Slab 300" charset="0"/>
              </a:rPr>
              <a:t>Matt tells her that this is totally fine because it is not as if she is making up data or falsifying it; she is just working with the constraints that she is under and making the most judicious use of the limited resources to get the best results. This makes sense to Alexa and it seems smart to do only as many experiments as necessary. If she grows two more plates of cells and treats them with </a:t>
            </a:r>
            <a:r>
              <a:rPr kumimoji="0" lang="en-US" sz="1900" b="0" i="0" u="none" strike="noStrike" kern="1200" cap="none" spc="0" normalizeH="0" baseline="0" noProof="0" dirty="0" err="1">
                <a:ln>
                  <a:noFill/>
                </a:ln>
                <a:solidFill>
                  <a:srgbClr val="000000"/>
                </a:solidFill>
                <a:effectLst/>
                <a:uLnTx/>
                <a:uFillTx/>
                <a:latin typeface="Museo Slab 300"/>
                <a:ea typeface="Museo Slab 300" charset="0"/>
                <a:cs typeface="Museo Slab 300" charset="0"/>
              </a:rPr>
              <a:t>Wegrotuximab</a:t>
            </a:r>
            <a:r>
              <a:rPr kumimoji="0" lang="en-US" sz="1900" b="0" i="0" u="none" strike="noStrike" kern="1200" cap="none" spc="0" normalizeH="0" baseline="0" noProof="0" dirty="0">
                <a:ln>
                  <a:noFill/>
                </a:ln>
                <a:solidFill>
                  <a:srgbClr val="000000"/>
                </a:solidFill>
                <a:effectLst/>
                <a:uLnTx/>
                <a:uFillTx/>
                <a:latin typeface="Museo Slab 300"/>
                <a:ea typeface="Museo Slab 300" charset="0"/>
                <a:cs typeface="Museo Slab 300" charset="0"/>
              </a:rPr>
              <a:t>, and also grows two more plates of cells as controls without the drug and the results prove to be similar to the previous experiments, she might have enough data to bring the p-value down to 0.05. If the p-value drops below 0.05, Alexa thinks that she will have the results she needs to present to Professor Wells. If she doesn’t see a reduction in the p-value, she can continue to do more experiments to add to her data. Given the results to date and the evidence from previous studies in the lab, Alexa thinks that it is just a matter of time before she will get the p-value that will satisfy Professor Wells. </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000000"/>
                </a:solidFill>
                <a:effectLst/>
                <a:uLnTx/>
                <a:uFillTx/>
                <a:latin typeface="Museo Slab 300"/>
                <a:ea typeface="Museo Slab 300" charset="0"/>
                <a:cs typeface="Museo Slab 300" charset="0"/>
              </a:rPr>
              <a:t>Cornell University (Winter 2017 RCR Symposium Case Studies)</a:t>
            </a:r>
            <a:endParaRPr kumimoji="0" lang="en-US" sz="2400" b="0" i="0" u="none" strike="noStrike" kern="1200" cap="none" spc="0" normalizeH="0" baseline="0" noProof="0" dirty="0">
              <a:ln>
                <a:noFill/>
              </a:ln>
              <a:solidFill>
                <a:srgbClr val="C00000"/>
              </a:solidFill>
              <a:effectLst/>
              <a:uLnTx/>
              <a:uFillTx/>
              <a:latin typeface="Museo Slab 300"/>
              <a:ea typeface="Museo Slab 300" charset="0"/>
              <a:cs typeface="Museo Slab 300" charset="0"/>
            </a:endParaRP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900" b="0" i="0" u="none" strike="noStrike" kern="1200" cap="none" spc="0" normalizeH="0" baseline="0" noProof="0" dirty="0">
              <a:ln>
                <a:noFill/>
              </a:ln>
              <a:solidFill>
                <a:srgbClr val="C00000"/>
              </a:solidFill>
              <a:effectLst/>
              <a:uLnTx/>
              <a:uFillTx/>
              <a:latin typeface="Museo Slab 30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14</a:t>
            </a:fld>
            <a:endParaRPr lang="en-US" dirty="0"/>
          </a:p>
        </p:txBody>
      </p:sp>
    </p:spTree>
    <p:extLst>
      <p:ext uri="{BB962C8B-B14F-4D97-AF65-F5344CB8AC3E}">
        <p14:creationId xmlns:p14="http://schemas.microsoft.com/office/powerpoint/2010/main" val="8643522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176630"/>
            <a:ext cx="6599639" cy="47999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Case Example Questions </a:t>
            </a:r>
            <a:endParaRPr kumimoji="0" lang="en-US" sz="1800" b="0" i="0" u="none" strike="noStrike" kern="1200" cap="none" spc="0" normalizeH="0" baseline="0" noProof="0" dirty="0">
              <a:ln>
                <a:noFill/>
              </a:ln>
              <a:solidFill>
                <a:srgbClr val="000000"/>
              </a:solidFill>
              <a:effectLst/>
              <a:uLnTx/>
              <a:uFillTx/>
              <a:latin typeface="Cambria" panose="02040503050406030204" pitchFamily="18" charset="0"/>
              <a:ea typeface="Museo Slab 300" charset="0"/>
              <a:cs typeface="Museo Slab 300"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Museo Slab 300"/>
                <a:ea typeface="Museo Slab 300" charset="0"/>
                <a:cs typeface="Museo Slab 300" charset="0"/>
              </a:rPr>
              <a:t>What are your thoughts on the approach of “checking as you go and stopping when you get the desired result” in research? Do you agree with this approach? Why or why not?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Museo Slab 300"/>
                <a:ea typeface="Museo Slab 300" charset="0"/>
                <a:cs typeface="Museo Slab 300" charset="0"/>
              </a:rPr>
              <a:t>Should Alexa have set up her experiment differently from the outset? If so, how?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Museo Slab 300"/>
                <a:ea typeface="Museo Slab 300" charset="0"/>
                <a:cs typeface="Museo Slab 300" charset="0"/>
              </a:rPr>
              <a:t>What would you advise Alexa to do now?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chemeClr val="tx1"/>
              </a:solidFill>
              <a:effectLst/>
              <a:uLnTx/>
              <a:uFillTx/>
              <a:latin typeface="Museo Slab 300"/>
              <a:ea typeface="Museo Slab 300" charset="0"/>
              <a:cs typeface="Museo Slab 300" charset="0"/>
            </a:endParaRP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000000"/>
                </a:solidFill>
                <a:effectLst/>
                <a:uLnTx/>
                <a:uFillTx/>
                <a:latin typeface="Museo Slab 300"/>
                <a:ea typeface="Museo Slab 300" charset="0"/>
                <a:cs typeface="Museo Slab 300" charset="0"/>
              </a:rPr>
              <a:t>Cornell University (Winter 2017 RCR Symposium Case Studies)</a:t>
            </a:r>
            <a:endParaRPr kumimoji="0" lang="en-US" sz="2800" b="0" i="0" u="none" strike="noStrike" kern="1200" cap="none" spc="0" normalizeH="0" baseline="0" noProof="0" dirty="0">
              <a:ln>
                <a:noFill/>
              </a:ln>
              <a:solidFill>
                <a:srgbClr val="C00000"/>
              </a:solidFill>
              <a:effectLst/>
              <a:uLnTx/>
              <a:uFillTx/>
              <a:latin typeface="Museo Slab 300"/>
              <a:ea typeface="Museo Slab 300" charset="0"/>
              <a:cs typeface="Museo Slab 300" charset="0"/>
            </a:endParaRP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15</a:t>
            </a:fld>
            <a:endParaRPr lang="en-US" dirty="0"/>
          </a:p>
        </p:txBody>
      </p:sp>
    </p:spTree>
    <p:extLst>
      <p:ext uri="{BB962C8B-B14F-4D97-AF65-F5344CB8AC3E}">
        <p14:creationId xmlns:p14="http://schemas.microsoft.com/office/powerpoint/2010/main" val="23517202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132564"/>
            <a:ext cx="6599639" cy="475278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Role Play: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This is a 2-person role play involving reviewers of a grant application submitted to their institution for internal funding.</a:t>
            </a:r>
            <a:endParaRPr kumimoji="0" lang="en-US" sz="2600" b="1"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600" b="1"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Roles: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Reviewer 1</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Reviewer 2</a:t>
            </a:r>
            <a:endParaRPr kumimoji="0" lang="en-US" sz="2600" b="1"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https://grants.nih.gov/policy/reproducibility/training.htm</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16</a:t>
            </a:fld>
            <a:endParaRPr lang="en-US" dirty="0"/>
          </a:p>
        </p:txBody>
      </p:sp>
    </p:spTree>
    <p:extLst>
      <p:ext uri="{BB962C8B-B14F-4D97-AF65-F5344CB8AC3E}">
        <p14:creationId xmlns:p14="http://schemas.microsoft.com/office/powerpoint/2010/main" val="27554905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5" y="1173352"/>
            <a:ext cx="6612962" cy="47340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This role play involves reviewers reviewing a grant application. The reviewers are all experts in the area and have a disagreement regarding the results of an experiment.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srgbClr val="828383"/>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17</a:t>
            </a:fld>
            <a:endParaRPr lang="en-US" dirty="0"/>
          </a:p>
        </p:txBody>
      </p:sp>
    </p:spTree>
    <p:extLst>
      <p:ext uri="{BB962C8B-B14F-4D97-AF65-F5344CB8AC3E}">
        <p14:creationId xmlns:p14="http://schemas.microsoft.com/office/powerpoint/2010/main" val="32135036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25985" y="972642"/>
            <a:ext cx="6745075" cy="52098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Character Description: Reviewer 1 and 2</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You are both well known in your research fields and conduct excellent research. You have been invited to participate on a grant review committee for your institution.</a:t>
            </a:r>
            <a:endParaRPr kumimoji="0" lang="en-US" sz="43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18</a:t>
            </a:fld>
            <a:endParaRPr lang="en-US" dirty="0"/>
          </a:p>
        </p:txBody>
      </p:sp>
    </p:spTree>
    <p:extLst>
      <p:ext uri="{BB962C8B-B14F-4D97-AF65-F5344CB8AC3E}">
        <p14:creationId xmlns:p14="http://schemas.microsoft.com/office/powerpoint/2010/main" val="5895234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998527"/>
            <a:ext cx="6745075" cy="542664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1"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Scenario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1"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Reviewer 1</a:t>
            </a:r>
            <a:r>
              <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 “I’ve reviewed the grant pretty carefully, and I think this is a promising application. The results shown here are very significant.”</a:t>
            </a:r>
            <a:endParaRPr kumimoji="0" lang="en-US" sz="2400" b="0" i="1"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1"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Reviewer 2</a:t>
            </a:r>
            <a:r>
              <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 </a:t>
            </a:r>
            <a:r>
              <a:rPr kumimoji="0" lang="en-US" sz="24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Based </a:t>
            </a:r>
            <a:r>
              <a:rPr kumimoji="0" lang="en-US" sz="2400" b="0" i="0" u="none" strike="noStrike" kern="1200" cap="none" spc="0" normalizeH="0" baseline="0" noProof="0">
                <a:ln>
                  <a:noFill/>
                </a:ln>
                <a:solidFill>
                  <a:srgbClr val="C00000"/>
                </a:solidFill>
                <a:effectLst/>
                <a:uLnTx/>
                <a:uFillTx/>
                <a:latin typeface="Museo Slab 300" charset="0"/>
                <a:ea typeface="Museo Slab 300" charset="0"/>
                <a:cs typeface="Museo Slab 300" charset="0"/>
              </a:rPr>
              <a:t>on?</a:t>
            </a:r>
            <a:br>
              <a:rPr kumimoji="0" lang="en-US" sz="2400" b="0" i="0" u="none" strike="noStrike" kern="1200" cap="none" spc="0" normalizeH="0" baseline="0" noProof="0">
                <a:ln>
                  <a:noFill/>
                </a:ln>
                <a:solidFill>
                  <a:srgbClr val="C00000"/>
                </a:solidFill>
                <a:effectLst/>
                <a:uLnTx/>
                <a:uFillTx/>
                <a:latin typeface="Museo Slab 300" charset="0"/>
                <a:ea typeface="Museo Slab 300" charset="0"/>
                <a:cs typeface="Museo Slab 300" charset="0"/>
              </a:rPr>
            </a:br>
            <a:r>
              <a:rPr kumimoji="0" lang="en-US" sz="2400" b="0" i="1" u="none" strike="noStrike" kern="1200" cap="none" spc="0" normalizeH="0" baseline="0" noProof="0">
                <a:ln>
                  <a:noFill/>
                </a:ln>
                <a:solidFill>
                  <a:schemeClr val="tx1"/>
                </a:solidFill>
                <a:effectLst/>
                <a:uLnTx/>
                <a:uFillTx/>
                <a:latin typeface="Museo Slab 300" charset="0"/>
                <a:ea typeface="Museo Slab 300" charset="0"/>
                <a:cs typeface="Museo Slab 300" charset="0"/>
              </a:rPr>
              <a:t>Reviewer </a:t>
            </a:r>
            <a:r>
              <a:rPr kumimoji="0" lang="en-US" sz="2400" b="0" i="1"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1:</a:t>
            </a:r>
            <a:r>
              <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 Well, if you refer to the histogram in Figure 3…</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1"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Reviewer 2</a:t>
            </a:r>
            <a:r>
              <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 Ok, I see it.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400" b="0" i="1"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1"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Reviewer 1: </a:t>
            </a:r>
            <a:r>
              <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These results show a concentration – dependent effect from this compound on cell growth. That’s huge. It’s something we haven’t’ seen before… and it’s exciting.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400" b="0" i="1"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1"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Reviewer 2</a:t>
            </a:r>
            <a:r>
              <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 Maybe…</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19</a:t>
            </a:fld>
            <a:endParaRPr lang="en-US" dirty="0"/>
          </a:p>
        </p:txBody>
      </p:sp>
    </p:spTree>
    <p:extLst>
      <p:ext uri="{BB962C8B-B14F-4D97-AF65-F5344CB8AC3E}">
        <p14:creationId xmlns:p14="http://schemas.microsoft.com/office/powerpoint/2010/main" val="19829480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195016"/>
            <a:ext cx="6599639" cy="47601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Overview</a:t>
            </a:r>
            <a:endParaRPr kumimoji="0" lang="en-US" sz="1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181A19"/>
                </a:solidFill>
                <a:effectLst/>
                <a:uLnTx/>
                <a:uFillTx/>
                <a:latin typeface="Museo Slab 300"/>
                <a:ea typeface="Calibri" panose="020F0502020204030204" pitchFamily="34" charset="0"/>
                <a:cs typeface="Museo Slab 300" charset="0"/>
              </a:rPr>
              <a:t>The National Institutes of Health implemented requirements for strengthening scientific rigor and reproducibility of </a:t>
            </a:r>
            <a:r>
              <a:rPr kumimoji="0" lang="en-US" sz="2400" b="1" i="0" u="none" strike="noStrike" kern="1200" cap="none" spc="0" normalizeH="0" baseline="0" noProof="0" dirty="0">
                <a:ln>
                  <a:noFill/>
                </a:ln>
                <a:solidFill>
                  <a:srgbClr val="181A19"/>
                </a:solidFill>
                <a:effectLst/>
                <a:uLnTx/>
                <a:uFillTx/>
                <a:latin typeface="Museo Slab 300"/>
                <a:ea typeface="Calibri" panose="020F0502020204030204" pitchFamily="34" charset="0"/>
                <a:cs typeface="Museo Slab 300" charset="0"/>
              </a:rPr>
              <a:t>biomedical </a:t>
            </a:r>
            <a:r>
              <a:rPr kumimoji="0" lang="en-US" sz="2400" b="0" i="0" u="none" strike="noStrike" kern="1200" cap="none" spc="0" normalizeH="0" baseline="0" noProof="0" dirty="0">
                <a:ln>
                  <a:noFill/>
                </a:ln>
                <a:solidFill>
                  <a:srgbClr val="181A19"/>
                </a:solidFill>
                <a:effectLst/>
                <a:uLnTx/>
                <a:uFillTx/>
                <a:latin typeface="Museo Slab 300"/>
                <a:ea typeface="Calibri" panose="020F0502020204030204" pitchFamily="34" charset="0"/>
                <a:cs typeface="Museo Slab 300" charset="0"/>
              </a:rPr>
              <a:t>research by: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181A19"/>
                </a:solidFill>
                <a:effectLst/>
                <a:uLnTx/>
                <a:uFillTx/>
                <a:latin typeface="Museo Slab 300"/>
                <a:ea typeface="Calibri" panose="020F0502020204030204" pitchFamily="34" charset="0"/>
                <a:cs typeface="Museo Slab 300" charset="0"/>
              </a:rPr>
              <a:t>Providing new research strategy instructions for grant proposals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181A19"/>
                </a:solidFill>
                <a:effectLst/>
                <a:uLnTx/>
                <a:uFillTx/>
                <a:latin typeface="Museo Slab 300"/>
                <a:ea typeface="Calibri" panose="020F0502020204030204" pitchFamily="34" charset="0"/>
                <a:cs typeface="Museo Slab 300" charset="0"/>
              </a:rPr>
              <a:t>Requiring a separate attachment for applicants to describe authentication of key biological and/or chemical resources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181A19"/>
                </a:solidFill>
                <a:effectLst/>
                <a:uLnTx/>
                <a:uFillTx/>
                <a:latin typeface="Museo Slab 300"/>
                <a:ea typeface="Calibri" panose="020F0502020204030204" pitchFamily="34" charset="0"/>
                <a:cs typeface="Museo Slab 300" charset="0"/>
              </a:rPr>
              <a:t>Adding rigor and transparency questions study group members are to consider during reviews  </a:t>
            </a:r>
            <a:endParaRPr kumimoji="0" lang="en-US" sz="3600" b="0" i="0" u="none" strike="noStrike" kern="1200" cap="none" spc="0" normalizeH="0" baseline="0" noProof="0" dirty="0">
              <a:ln>
                <a:noFill/>
              </a:ln>
              <a:solidFill>
                <a:schemeClr val="tx1"/>
              </a:solidFill>
              <a:effectLst/>
              <a:uLnTx/>
              <a:uFillTx/>
              <a:latin typeface="Museo Slab 30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2</a:t>
            </a:fld>
            <a:endParaRPr lang="en-US" dirty="0"/>
          </a:p>
        </p:txBody>
      </p:sp>
    </p:spTree>
    <p:extLst>
      <p:ext uri="{BB962C8B-B14F-4D97-AF65-F5344CB8AC3E}">
        <p14:creationId xmlns:p14="http://schemas.microsoft.com/office/powerpoint/2010/main" val="34927105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083368"/>
            <a:ext cx="6745075" cy="52098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1"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Scenario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200" b="0" i="1"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Reviewer 1</a:t>
            </a:r>
            <a:r>
              <a:rPr kumimoji="0" lang="en-US" sz="22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 Based on what?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200" b="0" i="1"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Reviewer 2</a:t>
            </a:r>
            <a:r>
              <a:rPr kumimoji="0" lang="en-US" sz="22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 I am not sure they’re strong enough.</a:t>
            </a:r>
            <a:endParaRPr kumimoji="0" lang="en-US" sz="2200" b="0" i="1"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200" b="0" i="1"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200" b="0" i="1"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Reviewer 1:</a:t>
            </a:r>
            <a:r>
              <a:rPr kumimoji="0" lang="en-US" sz="22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 Really?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200" b="0" i="1"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Reviewer 2</a:t>
            </a:r>
            <a:r>
              <a:rPr kumimoji="0" lang="en-US" sz="22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 See, the figure legend states that results for two concentrations weren’t included because the samples were lost to contamination. But, it seems really unlikely that every single time the experiment was repeated, that the exact same samples in the exact same concentration were also lost to contamination.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200" b="0" i="1"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200" b="0" i="1"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Reviewer 1: W</a:t>
            </a:r>
            <a:r>
              <a:rPr kumimoji="0" lang="en-US" sz="22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hat does this suggest to you?</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200" b="0" i="1"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Reviewer 2</a:t>
            </a:r>
            <a:r>
              <a:rPr kumimoji="0" lang="en-US" sz="22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 That the error represents variations in cell counts between culture dishes used in a single experiment. Just one. No replicates.</a:t>
            </a:r>
          </a:p>
        </p:txBody>
      </p:sp>
      <p:sp>
        <p:nvSpPr>
          <p:cNvPr id="4" name="Slide Number Placeholder 3"/>
          <p:cNvSpPr>
            <a:spLocks noGrp="1"/>
          </p:cNvSpPr>
          <p:nvPr>
            <p:ph type="sldNum" sz="quarter" idx="12"/>
          </p:nvPr>
        </p:nvSpPr>
        <p:spPr/>
        <p:txBody>
          <a:bodyPr/>
          <a:lstStyle/>
          <a:p>
            <a:fld id="{935F4044-894B-B74C-BA70-A76DFBF02618}" type="slidenum">
              <a:rPr lang="en-US" smtClean="0"/>
              <a:pPr/>
              <a:t>20</a:t>
            </a:fld>
            <a:endParaRPr lang="en-US" dirty="0"/>
          </a:p>
        </p:txBody>
      </p:sp>
    </p:spTree>
    <p:extLst>
      <p:ext uri="{BB962C8B-B14F-4D97-AF65-F5344CB8AC3E}">
        <p14:creationId xmlns:p14="http://schemas.microsoft.com/office/powerpoint/2010/main" val="20750747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932539"/>
            <a:ext cx="6745075" cy="52098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1"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Scenario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200" b="0" i="1"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Reviewer 1</a:t>
            </a:r>
            <a:r>
              <a:rPr kumimoji="0" lang="en-US" sz="22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 right. There’s only one data point here and it’s being reported as an average of multiples.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200" b="0" i="1"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Reviewer 2</a:t>
            </a:r>
            <a:r>
              <a:rPr kumimoji="0" lang="en-US" sz="22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 As in, you may take a thousand cells from one mouse but you can only get one point from the results.</a:t>
            </a:r>
            <a:endParaRPr kumimoji="0" lang="en-US" sz="2200" b="0" i="1"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200" b="0" i="1"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200" b="0" i="1"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Reviewer 1:</a:t>
            </a:r>
            <a:r>
              <a:rPr kumimoji="0" lang="en-US" sz="22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 Exactly, we actually use that example frequently when we train students in my lab.</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200" b="0" i="1"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Reviewer 2</a:t>
            </a:r>
            <a:r>
              <a:rPr kumimoji="0" lang="en-US" sz="22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 So, these results are not as strong as they seem.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200" b="0" i="1"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200" b="0" i="1"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Reviewer 1: </a:t>
            </a:r>
            <a:r>
              <a:rPr kumimoji="0" lang="en-US" sz="22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Right!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1"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Reviewer 2</a:t>
            </a:r>
            <a:r>
              <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 </a:t>
            </a:r>
            <a:r>
              <a:rPr kumimoji="0" lang="en-US" sz="22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Still this is an exciting application, quite promising. But it’s obviously going to need some redesigning to confirm and strengthen these results</a:t>
            </a:r>
          </a:p>
        </p:txBody>
      </p:sp>
      <p:sp>
        <p:nvSpPr>
          <p:cNvPr id="4" name="Slide Number Placeholder 3"/>
          <p:cNvSpPr>
            <a:spLocks noGrp="1"/>
          </p:cNvSpPr>
          <p:nvPr>
            <p:ph type="sldNum" sz="quarter" idx="12"/>
          </p:nvPr>
        </p:nvSpPr>
        <p:spPr/>
        <p:txBody>
          <a:bodyPr/>
          <a:lstStyle/>
          <a:p>
            <a:fld id="{935F4044-894B-B74C-BA70-A76DFBF02618}" type="slidenum">
              <a:rPr lang="en-US" smtClean="0"/>
              <a:pPr/>
              <a:t>21</a:t>
            </a:fld>
            <a:endParaRPr lang="en-US" dirty="0"/>
          </a:p>
        </p:txBody>
      </p:sp>
    </p:spTree>
    <p:extLst>
      <p:ext uri="{BB962C8B-B14F-4D97-AF65-F5344CB8AC3E}">
        <p14:creationId xmlns:p14="http://schemas.microsoft.com/office/powerpoint/2010/main" val="22260113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215343"/>
            <a:ext cx="6745075" cy="52098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1"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Scenario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200" b="0" i="1"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Reviewer 1</a:t>
            </a:r>
            <a:r>
              <a:rPr kumimoji="0" lang="en-US" sz="22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 Yeah, that might affect their score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200" b="0" i="1"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Reviewer 2</a:t>
            </a:r>
            <a:r>
              <a:rPr kumimoji="0" lang="en-US" sz="22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 Just doing my job</a:t>
            </a:r>
            <a:endParaRPr kumimoji="0" lang="en-US" sz="2200" b="0" i="1"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200" b="0" i="1"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200" b="0" i="1"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Reviewer 1:</a:t>
            </a:r>
            <a:r>
              <a:rPr kumimoji="0" lang="en-US" sz="22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 And doing it quite well, I might add</a:t>
            </a:r>
          </a:p>
        </p:txBody>
      </p:sp>
      <p:sp>
        <p:nvSpPr>
          <p:cNvPr id="4" name="Slide Number Placeholder 3"/>
          <p:cNvSpPr>
            <a:spLocks noGrp="1"/>
          </p:cNvSpPr>
          <p:nvPr>
            <p:ph type="sldNum" sz="quarter" idx="12"/>
          </p:nvPr>
        </p:nvSpPr>
        <p:spPr/>
        <p:txBody>
          <a:bodyPr/>
          <a:lstStyle/>
          <a:p>
            <a:fld id="{935F4044-894B-B74C-BA70-A76DFBF02618}" type="slidenum">
              <a:rPr lang="en-US" smtClean="0"/>
              <a:pPr/>
              <a:t>22</a:t>
            </a:fld>
            <a:endParaRPr lang="en-US" dirty="0"/>
          </a:p>
        </p:txBody>
      </p:sp>
    </p:spTree>
    <p:extLst>
      <p:ext uri="{BB962C8B-B14F-4D97-AF65-F5344CB8AC3E}">
        <p14:creationId xmlns:p14="http://schemas.microsoft.com/office/powerpoint/2010/main" val="17594044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p:cNvSpPr>
            <a:spLocks noGrp="1"/>
          </p:cNvSpPr>
          <p:nvPr>
            <p:ph type="pic" idx="15"/>
          </p:nvPr>
        </p:nvSpPr>
        <p:spPr/>
        <p:txBody>
          <a:bodyPr/>
          <a:lstStyle/>
          <a:p>
            <a:endParaRPr lang="en-US" dirty="0"/>
          </a:p>
        </p:txBody>
      </p:sp>
      <p:pic>
        <p:nvPicPr>
          <p:cNvPr id="8" name="Video - Rigor" descr="Video">
            <a:hlinkClick r:id="" action="ppaction://media"/>
            <a:extLst>
              <a:ext uri="{FF2B5EF4-FFF2-40B4-BE49-F238E27FC236}">
                <a16:creationId xmlns:a16="http://schemas.microsoft.com/office/drawing/2014/main" id="{0972B725-5FDA-FC98-3C36-DD7E4660A36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28650" y="723918"/>
            <a:ext cx="7886700" cy="4378307"/>
          </a:xfrm>
          <a:prstGeom prst="rect">
            <a:avLst/>
          </a:prstGeom>
        </p:spPr>
      </p:pic>
      <p:sp>
        <p:nvSpPr>
          <p:cNvPr id="2" name="Title 1">
            <a:extLst>
              <a:ext uri="{FF2B5EF4-FFF2-40B4-BE49-F238E27FC236}">
                <a16:creationId xmlns:a16="http://schemas.microsoft.com/office/drawing/2014/main" id="{B93AF88E-ED12-B76B-F14B-75EBA6FE8C04}"/>
              </a:ext>
            </a:extLst>
          </p:cNvPr>
          <p:cNvSpPr>
            <a:spLocks noGrp="1"/>
          </p:cNvSpPr>
          <p:nvPr>
            <p:ph type="title" idx="4294967295"/>
          </p:nvPr>
        </p:nvSpPr>
        <p:spPr>
          <a:xfrm>
            <a:off x="628650" y="-1325563"/>
            <a:ext cx="7886700" cy="1325563"/>
          </a:xfrm>
          <a:prstGeom prst="rect">
            <a:avLst/>
          </a:prstGeom>
        </p:spPr>
        <p:txBody>
          <a:bodyPr anchor="b"/>
          <a:lstStyle/>
          <a:p>
            <a:r>
              <a:rPr lang="en-US" dirty="0"/>
              <a:t>Video</a:t>
            </a:r>
          </a:p>
        </p:txBody>
      </p:sp>
    </p:spTree>
    <p:extLst>
      <p:ext uri="{BB962C8B-B14F-4D97-AF65-F5344CB8AC3E}">
        <p14:creationId xmlns:p14="http://schemas.microsoft.com/office/powerpoint/2010/main" val="4186488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4829"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176631"/>
            <a:ext cx="6599639" cy="397042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5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Video Questions</a:t>
            </a:r>
          </a:p>
          <a:p>
            <a:pPr marL="282575" marR="0" lvl="0" indent="-282575" algn="l" defTabSz="914400" rtl="0" eaLnBrk="1" fontAlgn="auto" latinLnBrk="0" hangingPunct="1">
              <a:lnSpc>
                <a:spcPct val="100000"/>
              </a:lnSpc>
              <a:spcBef>
                <a:spcPts val="0"/>
              </a:spcBef>
              <a:spcAft>
                <a:spcPts val="1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Museo Slab 300"/>
                <a:ea typeface="Calibri" panose="020F0502020204030204" pitchFamily="34" charset="0"/>
                <a:cs typeface="Museo Slab 300" charset="0"/>
              </a:rPr>
              <a:t>•  Do you think most people knowingly display a lack of transparency or inadequate reporting of methodological details in published papers? </a:t>
            </a:r>
          </a:p>
          <a:p>
            <a:pPr marL="285750" marR="0" lvl="0" indent="-285750" algn="l" defTabSz="914400" rtl="0" eaLnBrk="1" fontAlgn="auto" latinLnBrk="0" hangingPunct="1">
              <a:lnSpc>
                <a:spcPct val="100000"/>
              </a:lnSpc>
              <a:spcBef>
                <a:spcPts val="0"/>
              </a:spcBef>
              <a:spcAft>
                <a:spcPts val="15"/>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Museo Slab 300"/>
                <a:ea typeface="Calibri" panose="020F0502020204030204" pitchFamily="34" charset="0"/>
                <a:cs typeface="Museo Slab 300" charset="0"/>
              </a:rPr>
              <a:t>The corresponding author was very open and transparent with the PI. Do you think this would always be the case?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900" b="0" i="0" u="none" strike="noStrike" kern="1200" cap="none" spc="0" normalizeH="0" baseline="0" noProof="0" dirty="0">
              <a:ln>
                <a:noFill/>
              </a:ln>
              <a:solidFill>
                <a:schemeClr val="tx1"/>
              </a:solidFill>
              <a:effectLst/>
              <a:uLnTx/>
              <a:uFillTx/>
              <a:latin typeface="Museo Slab 300"/>
              <a:ea typeface="Museo Slab 300" charset="0"/>
              <a:cs typeface="Museo Slab 300" charset="0"/>
            </a:endParaRP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9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National Institutes of Health</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9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https://grants.nih.gov/policy/reproducibility/training.htm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24</a:t>
            </a:fld>
            <a:endParaRPr lang="en-US" dirty="0"/>
          </a:p>
        </p:txBody>
      </p:sp>
    </p:spTree>
    <p:extLst>
      <p:ext uri="{BB962C8B-B14F-4D97-AF65-F5344CB8AC3E}">
        <p14:creationId xmlns:p14="http://schemas.microsoft.com/office/powerpoint/2010/main" val="14694727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215343"/>
            <a:ext cx="6745075" cy="535557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8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Summary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Hind" panose="020B0502040204020203" pitchFamily="2" charset="0"/>
                <a:ea typeface="Museo Slab 300" charset="0"/>
                <a:cs typeface="Museo Slab 300" charset="0"/>
              </a:rPr>
              <a:t>Scientific rigor is defined by the National Institutes of Health as the “strict application of the scientific method to ensure unbiased and well-controlled experimental design, methodology, analysis, interpretation and reporting of results.”  The application of rigor ensures robust and unbiased experimental design, methodology, analysis, interpretation, and reporting of results. When a result can be reproduced by multiple scientists, it validates the original results and readiness to progress to the next phase of research. This is especially important for clinical trials in humans, which are built on studies that have demonstrated a particular effect or outcome.</a:t>
            </a:r>
            <a:endParaRPr kumimoji="0" lang="en-US" sz="1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1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University of Florida, Rigor and Reproducibility</a:t>
            </a:r>
          </a:p>
        </p:txBody>
      </p:sp>
      <p:sp>
        <p:nvSpPr>
          <p:cNvPr id="4" name="Slide Number Placeholder 3"/>
          <p:cNvSpPr>
            <a:spLocks noGrp="1"/>
          </p:cNvSpPr>
          <p:nvPr>
            <p:ph type="sldNum" sz="quarter" idx="12"/>
          </p:nvPr>
        </p:nvSpPr>
        <p:spPr/>
        <p:txBody>
          <a:bodyPr/>
          <a:lstStyle/>
          <a:p>
            <a:fld id="{935F4044-894B-B74C-BA70-A76DFBF02618}" type="slidenum">
              <a:rPr lang="en-US" smtClean="0"/>
              <a:pPr/>
              <a:t>25</a:t>
            </a:fld>
            <a:endParaRPr lang="en-US" dirty="0"/>
          </a:p>
        </p:txBody>
      </p:sp>
    </p:spTree>
    <p:extLst>
      <p:ext uri="{BB962C8B-B14F-4D97-AF65-F5344CB8AC3E}">
        <p14:creationId xmlns:p14="http://schemas.microsoft.com/office/powerpoint/2010/main" val="9313340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326999" y="1156221"/>
            <a:ext cx="6599639" cy="47601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Objectives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Participants will be able to: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Define scientific rigor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Define reproducibility</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Give examples of scientific rigor and reproducibility</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Describe the components of scientific rigor</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Describe the components of reproducibility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highlight>
                <a:srgbClr val="FFFF00"/>
              </a:highligh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3</a:t>
            </a:fld>
            <a:endParaRPr lang="en-US" dirty="0"/>
          </a:p>
        </p:txBody>
      </p:sp>
    </p:spTree>
    <p:extLst>
      <p:ext uri="{BB962C8B-B14F-4D97-AF65-F5344CB8AC3E}">
        <p14:creationId xmlns:p14="http://schemas.microsoft.com/office/powerpoint/2010/main" val="25243527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14045" y="1068087"/>
            <a:ext cx="6599639" cy="523356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Definitions</a:t>
            </a:r>
            <a:endParaRPr kumimoji="0" lang="en-US" sz="19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Scientific Rigor - following strict procedures that will increase the likelihood of obtaining an accurate representation of the phenomenon under study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Reproducibility – recording and communicating those procedures such that they can be replicated accurately</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University of North Carolina</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https://www.med.unc.edu/microscopy/rigor-and-reproducibility/rigor-and-reproducibility-what-are-rigor-and-reproducibility/#:~:text=Rigor%20means%20following%20procedures%20that,they%20can%20be%20replicated%20accurately.</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4</a:t>
            </a:fld>
            <a:endParaRPr lang="en-US" dirty="0"/>
          </a:p>
        </p:txBody>
      </p:sp>
    </p:spTree>
    <p:extLst>
      <p:ext uri="{BB962C8B-B14F-4D97-AF65-F5344CB8AC3E}">
        <p14:creationId xmlns:p14="http://schemas.microsoft.com/office/powerpoint/2010/main" val="21949789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179606" y="909308"/>
            <a:ext cx="6599639" cy="47601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8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Scientific Rigor and Reproducibility</a:t>
            </a:r>
            <a:endParaRPr kumimoji="0" lang="en-US" sz="28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300" b="0" i="0" u="none" strike="noStrike" kern="1200" cap="none" spc="0" normalizeH="0" baseline="0" noProof="0" dirty="0">
                <a:ln>
                  <a:noFill/>
                </a:ln>
                <a:solidFill>
                  <a:srgbClr val="222222"/>
                </a:solidFill>
                <a:effectLst/>
                <a:uLnTx/>
                <a:uFillTx/>
                <a:latin typeface="Museo Slab 300"/>
                <a:ea typeface="Museo Slab 300" charset="0"/>
                <a:cs typeface="Museo Slab 300" charset="0"/>
              </a:rPr>
              <a:t>Since 2018, the US National Institutes of Health (NIH) has </a:t>
            </a:r>
            <a:r>
              <a:rPr kumimoji="0" lang="en-US" sz="3300" b="0" i="0" u="none" strike="noStrike" kern="1200" cap="none" spc="0" normalizeH="0" baseline="0" noProof="0" dirty="0">
                <a:ln>
                  <a:noFill/>
                </a:ln>
                <a:solidFill>
                  <a:srgbClr val="006699"/>
                </a:solidFill>
                <a:effectLst/>
                <a:uLnTx/>
                <a:uFillTx/>
                <a:latin typeface="Museo Slab 300"/>
                <a:ea typeface="Museo Slab 300" charset="0"/>
                <a:cs typeface="Museo Slab 300" charset="0"/>
                <a:hlinkClick r:id="rId2"/>
              </a:rPr>
              <a:t>required that research proposals explicitly describe scientific rigor</a:t>
            </a:r>
            <a:r>
              <a:rPr kumimoji="0" lang="en-US" sz="3300" b="0" i="0" u="none" strike="noStrike" kern="1200" cap="none" spc="0" normalizeH="0" baseline="0" noProof="0" dirty="0">
                <a:ln>
                  <a:noFill/>
                </a:ln>
                <a:solidFill>
                  <a:srgbClr val="222222"/>
                </a:solidFill>
                <a:effectLst/>
                <a:uLnTx/>
                <a:uFillTx/>
                <a:latin typeface="Museo Slab 300"/>
                <a:ea typeface="Museo Slab 300" charset="0"/>
                <a:cs typeface="Museo Slab 300" charset="0"/>
              </a:rPr>
              <a:t>. They want to know scientists’ approaches to ensuring the fidelity of their data, minimizing bias and maximizing new knowledge. The NIH did this to address transparency and reproducibility challenges in research. </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100" b="0" i="0" u="none" strike="noStrike" kern="1200" cap="none" spc="0" normalizeH="0" baseline="0" noProof="0" dirty="0">
                <a:ln>
                  <a:noFill/>
                </a:ln>
                <a:solidFill>
                  <a:schemeClr val="tx1"/>
                </a:solidFill>
                <a:effectLst/>
                <a:uLnTx/>
                <a:uFillTx/>
                <a:latin typeface="Museo Slab 300"/>
                <a:ea typeface="Museo Slab 300" charset="0"/>
                <a:cs typeface="Museo Slab 300" charset="0"/>
              </a:rPr>
              <a:t>J.L. Wilson and C.M. Botham (2021). Three questions to </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100" b="0" i="0" u="none" strike="noStrike" kern="1200" cap="none" spc="0" normalizeH="0" baseline="0" noProof="0" dirty="0">
                <a:ln>
                  <a:noFill/>
                </a:ln>
                <a:solidFill>
                  <a:schemeClr val="tx1"/>
                </a:solidFill>
                <a:effectLst/>
                <a:uLnTx/>
                <a:uFillTx/>
                <a:latin typeface="Museo Slab 300"/>
                <a:ea typeface="Museo Slab 300" charset="0"/>
                <a:cs typeface="Museo Slab 300" charset="0"/>
              </a:rPr>
              <a:t>address rigor and reproducibility concerns </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100" b="0" i="0" u="none" strike="noStrike" kern="1200" cap="none" spc="0" normalizeH="0" baseline="0" noProof="0" dirty="0">
                <a:ln>
                  <a:noFill/>
                </a:ln>
                <a:solidFill>
                  <a:schemeClr val="tx1"/>
                </a:solidFill>
                <a:effectLst/>
                <a:uLnTx/>
                <a:uFillTx/>
                <a:latin typeface="Museo Slab 300"/>
                <a:ea typeface="Museo Slab 300" charset="0"/>
                <a:cs typeface="Museo Slab 300" charset="0"/>
              </a:rPr>
              <a:t>in your grant proposal, Nature 596, pp 609-610.</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t-BR" sz="2100" b="0" i="1" u="none" strike="noStrike" kern="1200" cap="none" spc="0" normalizeH="0" baseline="0" noProof="0" dirty="0">
                <a:ln>
                  <a:noFill/>
                </a:ln>
                <a:solidFill>
                  <a:srgbClr val="222222"/>
                </a:solidFill>
                <a:effectLst/>
                <a:uLnTx/>
                <a:uFillTx/>
                <a:latin typeface="Museo Slab 300"/>
                <a:ea typeface="Museo Slab 300" charset="0"/>
                <a:cs typeface="Museo Slab 300" charset="0"/>
              </a:rPr>
              <a:t>doi: https://doi.org/10.1038/d41586-021-02286-z</a:t>
            </a:r>
            <a:endParaRPr kumimoji="0" lang="en-US" sz="2100" b="0" i="0" u="none" strike="noStrike" kern="1200" cap="none" spc="0" normalizeH="0" baseline="0" noProof="0" dirty="0">
              <a:ln>
                <a:noFill/>
              </a:ln>
              <a:solidFill>
                <a:schemeClr val="tx1"/>
              </a:solidFill>
              <a:effectLst/>
              <a:uLnTx/>
              <a:uFillTx/>
              <a:latin typeface="Museo Slab 30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5</a:t>
            </a:fld>
            <a:endParaRPr lang="en-US" dirty="0"/>
          </a:p>
        </p:txBody>
      </p:sp>
    </p:spTree>
    <p:extLst>
      <p:ext uri="{BB962C8B-B14F-4D97-AF65-F5344CB8AC3E}">
        <p14:creationId xmlns:p14="http://schemas.microsoft.com/office/powerpoint/2010/main" val="31577643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179606" y="909308"/>
            <a:ext cx="6599639" cy="47601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25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Scientific Rigor and Reproducibility</a:t>
            </a:r>
            <a:endParaRPr kumimoji="0" lang="en-US" sz="28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If your experiments are performed rigorously and reproducibly, other researchers should be able to replicate your procedures, have a high likelihood of obtaining similar results on similar samples, and have those results be an accurate representation of the phenomenon being studied</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University of North Carolina</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https://www.med.unc.edu/microscopy/rigor-and-reproducibility/rigor-and-reproducibility-what-are-rigor-and-reproducibility/#:~:text=Rigor%20means%20following%20procedures%20that,they%20can%20be%20replicated%20accurately.</a:t>
            </a:r>
          </a:p>
        </p:txBody>
      </p:sp>
      <p:sp>
        <p:nvSpPr>
          <p:cNvPr id="4" name="Slide Number Placeholder 3"/>
          <p:cNvSpPr>
            <a:spLocks noGrp="1"/>
          </p:cNvSpPr>
          <p:nvPr>
            <p:ph type="sldNum" sz="quarter" idx="12"/>
          </p:nvPr>
        </p:nvSpPr>
        <p:spPr/>
        <p:txBody>
          <a:bodyPr/>
          <a:lstStyle/>
          <a:p>
            <a:fld id="{935F4044-894B-B74C-BA70-A76DFBF02618}" type="slidenum">
              <a:rPr lang="en-US" smtClean="0"/>
              <a:pPr/>
              <a:t>6</a:t>
            </a:fld>
            <a:endParaRPr lang="en-US" dirty="0"/>
          </a:p>
        </p:txBody>
      </p:sp>
    </p:spTree>
    <p:extLst>
      <p:ext uri="{BB962C8B-B14F-4D97-AF65-F5344CB8AC3E}">
        <p14:creationId xmlns:p14="http://schemas.microsoft.com/office/powerpoint/2010/main" val="37275801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311581" y="1134188"/>
            <a:ext cx="6599639" cy="52909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Scientific Rigor and Reproducibility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This implies that individuals must keep accurate records that include the experimental design, execution, collection of data, analysis and reporting the methods and results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useo Slab 300" charset="0"/>
              <a:cs typeface="Museo Slab 300" charset="0"/>
            </a:endParaRP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9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7</a:t>
            </a:fld>
            <a:endParaRPr lang="en-US" dirty="0"/>
          </a:p>
        </p:txBody>
      </p:sp>
    </p:spTree>
    <p:extLst>
      <p:ext uri="{BB962C8B-B14F-4D97-AF65-F5344CB8AC3E}">
        <p14:creationId xmlns:p14="http://schemas.microsoft.com/office/powerpoint/2010/main" val="39945404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311581" y="1134188"/>
            <a:ext cx="6599639" cy="52909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Reproducibility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Pay attention to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Parameters used for image acquisition and saving data in proper formats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Procedures used for imaging and image analysis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The methods section</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University of North Carolina</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https://www.med.unc.edu/microscopy/rigor-and-reproducibility/rigor-and-reproducibility-what-are-rigor-and-reproducibility/#:~:text=Rigor%20means%20following%20procedures%20that,they%20can%20be%20replicated%20accurately</a:t>
            </a:r>
          </a:p>
        </p:txBody>
      </p:sp>
      <p:sp>
        <p:nvSpPr>
          <p:cNvPr id="4" name="Slide Number Placeholder 3"/>
          <p:cNvSpPr>
            <a:spLocks noGrp="1"/>
          </p:cNvSpPr>
          <p:nvPr>
            <p:ph type="sldNum" sz="quarter" idx="12"/>
          </p:nvPr>
        </p:nvSpPr>
        <p:spPr/>
        <p:txBody>
          <a:bodyPr/>
          <a:lstStyle/>
          <a:p>
            <a:fld id="{935F4044-894B-B74C-BA70-A76DFBF02618}" type="slidenum">
              <a:rPr lang="en-US" smtClean="0"/>
              <a:pPr/>
              <a:t>8</a:t>
            </a:fld>
            <a:endParaRPr lang="en-US" dirty="0"/>
          </a:p>
        </p:txBody>
      </p:sp>
    </p:spTree>
    <p:extLst>
      <p:ext uri="{BB962C8B-B14F-4D97-AF65-F5344CB8AC3E}">
        <p14:creationId xmlns:p14="http://schemas.microsoft.com/office/powerpoint/2010/main" val="2238640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9</a:t>
            </a:fld>
            <a:endParaRPr lang="en-US" dirty="0"/>
          </a:p>
        </p:txBody>
      </p:sp>
      <p:sp>
        <p:nvSpPr>
          <p:cNvPr id="7" name="Title 6">
            <a:extLst>
              <a:ext uri="{FF2B5EF4-FFF2-40B4-BE49-F238E27FC236}">
                <a16:creationId xmlns:a16="http://schemas.microsoft.com/office/drawing/2014/main" id="{1B4F1783-A58E-25F9-C37C-A74F8BB7015C}"/>
              </a:ext>
            </a:extLst>
          </p:cNvPr>
          <p:cNvSpPr txBox="1">
            <a:spLocks noGrp="1"/>
          </p:cNvSpPr>
          <p:nvPr>
            <p:ph type="title" idx="4294967295"/>
          </p:nvPr>
        </p:nvSpPr>
        <p:spPr>
          <a:xfrm>
            <a:off x="848412" y="612742"/>
            <a:ext cx="7588578" cy="534383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C00000"/>
                </a:solidFill>
                <a:effectLst/>
                <a:uLnTx/>
                <a:uFillTx/>
                <a:latin typeface="Museo Slab 300"/>
                <a:ea typeface="Calibri" panose="020F0502020204030204" pitchFamily="34" charset="0"/>
                <a:cs typeface="Calibri-Bold"/>
              </a:rPr>
              <a:t>Serum Biomarkers of Ovarian Cancer</a:t>
            </a:r>
            <a:endParaRPr kumimoji="0" lang="en-US" sz="3200" b="0" i="0" u="none" strike="noStrike" kern="100" cap="none" spc="0" normalizeH="0" baseline="0" noProof="0" dirty="0">
              <a:ln>
                <a:noFill/>
              </a:ln>
              <a:solidFill>
                <a:srgbClr val="C00000"/>
              </a:solidFill>
              <a:effectLst/>
              <a:uLnTx/>
              <a:uFillTx/>
              <a:latin typeface="Museo Slab 30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400" b="0" i="0" u="none" strike="noStrike" kern="0" cap="none" spc="0" normalizeH="0" baseline="0" noProof="0" dirty="0" err="1">
                <a:ln>
                  <a:noFill/>
                </a:ln>
                <a:solidFill>
                  <a:srgbClr val="000000"/>
                </a:solidFill>
                <a:effectLst/>
                <a:uLnTx/>
                <a:uFillTx/>
                <a:latin typeface="Museo Slab 300"/>
                <a:ea typeface="Calibri" panose="020F0502020204030204" pitchFamily="34" charset="0"/>
                <a:cs typeface="Calibri" panose="020F0502020204030204" pitchFamily="34" charset="0"/>
              </a:rPr>
              <a:t>Petricoin</a:t>
            </a:r>
            <a:r>
              <a:rPr kumimoji="0" lang="en-US" sz="2400" b="0" i="0" u="none" strike="noStrike" kern="0" cap="none" spc="0" normalizeH="0" baseline="0" noProof="0" dirty="0">
                <a:ln>
                  <a:noFill/>
                </a:ln>
                <a:solidFill>
                  <a:srgbClr val="000000"/>
                </a:solidFill>
                <a:effectLst/>
                <a:uLnTx/>
                <a:uFillTx/>
                <a:latin typeface="Museo Slab 300"/>
                <a:ea typeface="Calibri" panose="020F0502020204030204" pitchFamily="34" charset="0"/>
                <a:cs typeface="Calibri" panose="020F0502020204030204" pitchFamily="34" charset="0"/>
              </a:rPr>
              <a:t> et al. Use of proteomic patterns in serum to identify ovarian cancer. (2002) </a:t>
            </a:r>
            <a:r>
              <a:rPr kumimoji="0" lang="en-US" sz="2400" b="0" i="1" u="none" strike="noStrike" kern="0" cap="none" spc="0" normalizeH="0" baseline="0" noProof="0" dirty="0">
                <a:ln>
                  <a:noFill/>
                </a:ln>
                <a:solidFill>
                  <a:srgbClr val="000000"/>
                </a:solidFill>
                <a:effectLst/>
                <a:uLnTx/>
                <a:uFillTx/>
                <a:latin typeface="Museo Slab 300"/>
                <a:ea typeface="Calibri" panose="020F0502020204030204" pitchFamily="34" charset="0"/>
                <a:cs typeface="Calibri-Italic"/>
              </a:rPr>
              <a:t>THE LANCET </a:t>
            </a:r>
            <a:r>
              <a:rPr kumimoji="0" lang="en-US" sz="2400" b="0" i="0" u="none" strike="noStrike" kern="0" cap="none" spc="0" normalizeH="0" baseline="0" noProof="0" dirty="0">
                <a:ln>
                  <a:noFill/>
                </a:ln>
                <a:solidFill>
                  <a:srgbClr val="000000"/>
                </a:solidFill>
                <a:effectLst/>
                <a:uLnTx/>
                <a:uFillTx/>
                <a:latin typeface="Museo Slab 300"/>
                <a:ea typeface="Calibri" panose="020F0502020204030204" pitchFamily="34" charset="0"/>
                <a:cs typeface="Calibri" panose="020F0502020204030204" pitchFamily="34" charset="0"/>
              </a:rPr>
              <a:t>359, 572‐577.</a:t>
            </a:r>
            <a:endParaRPr kumimoji="0" lang="en-US" sz="2400" b="0" i="0" u="none" strike="noStrike" kern="100" cap="none" spc="0" normalizeH="0" baseline="0" noProof="0" dirty="0">
              <a:ln>
                <a:noFill/>
              </a:ln>
              <a:solidFill>
                <a:schemeClr val="tx1"/>
              </a:solidFill>
              <a:effectLst/>
              <a:uLnTx/>
              <a:uFillTx/>
              <a:latin typeface="Museo Slab 30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000000"/>
                </a:solidFill>
                <a:effectLst/>
                <a:uLnTx/>
                <a:uFillTx/>
                <a:latin typeface="Museo Slab 300"/>
                <a:ea typeface="Calibri" panose="020F0502020204030204" pitchFamily="34" charset="0"/>
                <a:cs typeface="Calibri" panose="020F0502020204030204" pitchFamily="34" charset="0"/>
              </a:rPr>
              <a:t>“Findings: [Comparative Mass Spectral profiles of serum samples]…identified a cluster pattern that, in the training set, completely segregated</a:t>
            </a:r>
            <a:r>
              <a:rPr kumimoji="0" lang="en-US" sz="2400" b="0" i="0" u="none" strike="noStrike" kern="100" cap="none" spc="0" normalizeH="0" baseline="0" noProof="0" dirty="0">
                <a:ln>
                  <a:noFill/>
                </a:ln>
                <a:solidFill>
                  <a:schemeClr val="tx1"/>
                </a:solidFill>
                <a:effectLst/>
                <a:uLnTx/>
                <a:uFillTx/>
                <a:latin typeface="Museo Slab 300"/>
                <a:ea typeface="Calibri" panose="020F0502020204030204" pitchFamily="34" charset="0"/>
                <a:cs typeface="Times New Roman" panose="02020603050405020304" pitchFamily="18" charset="0"/>
              </a:rPr>
              <a:t> </a:t>
            </a:r>
            <a:r>
              <a:rPr kumimoji="0" lang="en-US" sz="2400" b="0" i="0" u="none" strike="noStrike" kern="0" cap="none" spc="0" normalizeH="0" baseline="0" noProof="0" dirty="0">
                <a:ln>
                  <a:noFill/>
                </a:ln>
                <a:solidFill>
                  <a:srgbClr val="000000"/>
                </a:solidFill>
                <a:effectLst/>
                <a:uLnTx/>
                <a:uFillTx/>
                <a:latin typeface="Museo Slab 300"/>
                <a:ea typeface="Calibri" panose="020F0502020204030204" pitchFamily="34" charset="0"/>
                <a:cs typeface="Calibri" panose="020F0502020204030204" pitchFamily="34" charset="0"/>
              </a:rPr>
              <a:t>cancer from non‐cancer… [with] a sensitivity of 100% (95% CI 93–100), specificity of 95% (87–99), and positive predictive value of 94% (84–99).”</a:t>
            </a:r>
            <a:endParaRPr kumimoji="0" lang="en-US" sz="2400" b="0" i="0" u="none" strike="noStrike" kern="100" cap="none" spc="0" normalizeH="0" baseline="0" noProof="0" dirty="0">
              <a:ln>
                <a:noFill/>
              </a:ln>
              <a:solidFill>
                <a:schemeClr val="tx1"/>
              </a:solidFill>
              <a:effectLst/>
              <a:uLnTx/>
              <a:uFillTx/>
              <a:latin typeface="Museo Slab 30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000000"/>
                </a:solidFill>
                <a:effectLst/>
                <a:uLnTx/>
                <a:uFillTx/>
                <a:latin typeface="Museo Slab 300"/>
                <a:ea typeface="Calibri" panose="020F0502020204030204" pitchFamily="34" charset="0"/>
                <a:cs typeface="Calibri" panose="020F0502020204030204" pitchFamily="34" charset="0"/>
              </a:rPr>
              <a:t> </a:t>
            </a:r>
            <a:endParaRPr kumimoji="0" lang="en-US" sz="2400" b="0" i="0" u="none" strike="noStrike" kern="100" cap="none" spc="0" normalizeH="0" baseline="0" noProof="0" dirty="0">
              <a:ln>
                <a:noFill/>
              </a:ln>
              <a:solidFill>
                <a:schemeClr val="tx1"/>
              </a:solidFill>
              <a:effectLst/>
              <a:uLnTx/>
              <a:uFillTx/>
              <a:latin typeface="Museo Slab 30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400" b="0" i="0" u="none" strike="noStrike" kern="0" cap="none" spc="0" normalizeH="0" baseline="0" noProof="0" dirty="0" err="1">
                <a:ln>
                  <a:noFill/>
                </a:ln>
                <a:solidFill>
                  <a:srgbClr val="C00000"/>
                </a:solidFill>
                <a:effectLst/>
                <a:uLnTx/>
                <a:uFillTx/>
                <a:latin typeface="Museo Slab 300"/>
                <a:ea typeface="Calibri" panose="020F0502020204030204" pitchFamily="34" charset="0"/>
                <a:cs typeface="Calibri" panose="020F0502020204030204" pitchFamily="34" charset="0"/>
              </a:rPr>
              <a:t>CorreLogic</a:t>
            </a:r>
            <a:r>
              <a:rPr kumimoji="0" lang="en-US" sz="2400" b="0" i="0" u="none" strike="noStrike" kern="0" cap="none" spc="0" normalizeH="0" baseline="0" noProof="0" dirty="0">
                <a:ln>
                  <a:noFill/>
                </a:ln>
                <a:solidFill>
                  <a:srgbClr val="C00000"/>
                </a:solidFill>
                <a:effectLst/>
                <a:uLnTx/>
                <a:uFillTx/>
                <a:latin typeface="Museo Slab 300"/>
                <a:ea typeface="Calibri" panose="020F0502020204030204" pitchFamily="34" charset="0"/>
                <a:cs typeface="Calibri" panose="020F0502020204030204" pitchFamily="34" charset="0"/>
              </a:rPr>
              <a:t>, LLC in 2003 licenses </a:t>
            </a:r>
            <a:r>
              <a:rPr kumimoji="0" lang="en-US" sz="2400" b="0" i="0" u="none" strike="noStrike" kern="0" cap="none" spc="0" normalizeH="0" baseline="0" noProof="0" dirty="0" err="1">
                <a:ln>
                  <a:noFill/>
                </a:ln>
                <a:solidFill>
                  <a:srgbClr val="C00000"/>
                </a:solidFill>
                <a:effectLst/>
                <a:uLnTx/>
                <a:uFillTx/>
                <a:latin typeface="Museo Slab 300"/>
                <a:ea typeface="Calibri" panose="020F0502020204030204" pitchFamily="34" charset="0"/>
                <a:cs typeface="Calibri" panose="020F0502020204030204" pitchFamily="34" charset="0"/>
              </a:rPr>
              <a:t>OvaCheck</a:t>
            </a:r>
            <a:r>
              <a:rPr kumimoji="0" lang="en-US" sz="2400" b="0" i="0" u="none" strike="noStrike" kern="0" cap="none" spc="0" normalizeH="0" baseline="0" noProof="0" dirty="0">
                <a:ln>
                  <a:noFill/>
                </a:ln>
                <a:solidFill>
                  <a:srgbClr val="C00000"/>
                </a:solidFill>
                <a:effectLst/>
                <a:uLnTx/>
                <a:uFillTx/>
                <a:latin typeface="Museo Slab 300"/>
                <a:ea typeface="Calibri" panose="020F0502020204030204" pitchFamily="34" charset="0"/>
                <a:cs typeface="Calibri" panose="020F0502020204030204" pitchFamily="34" charset="0"/>
              </a:rPr>
              <a:t> to LabCorp and Quest Diagnostic to screen and diagnose Ovarian Cancer from serum samples (even at</a:t>
            </a:r>
            <a:r>
              <a:rPr kumimoji="0" lang="en-US" sz="2400" b="0" i="0" u="none" strike="noStrike" kern="100" cap="none" spc="0" normalizeH="0" baseline="0" noProof="0" dirty="0">
                <a:ln>
                  <a:noFill/>
                </a:ln>
                <a:solidFill>
                  <a:srgbClr val="C00000"/>
                </a:solidFill>
                <a:effectLst/>
                <a:uLnTx/>
                <a:uFillTx/>
                <a:latin typeface="Museo Slab 300"/>
                <a:ea typeface="Calibri" panose="020F0502020204030204" pitchFamily="34" charset="0"/>
                <a:cs typeface="Times New Roman" panose="02020603050405020304" pitchFamily="18" charset="0"/>
              </a:rPr>
              <a:t> </a:t>
            </a:r>
            <a:r>
              <a:rPr kumimoji="0" lang="en-US" sz="2400" b="0" i="0" u="none" strike="noStrike" kern="0" cap="none" spc="0" normalizeH="0" baseline="0" noProof="0" dirty="0">
                <a:ln>
                  <a:noFill/>
                </a:ln>
                <a:solidFill>
                  <a:srgbClr val="C00000"/>
                </a:solidFill>
                <a:effectLst/>
                <a:uLnTx/>
                <a:uFillTx/>
                <a:latin typeface="Museo Slab 300"/>
                <a:ea typeface="Calibri" panose="020F0502020204030204" pitchFamily="34" charset="0"/>
                <a:cs typeface="Calibri" panose="020F0502020204030204" pitchFamily="34" charset="0"/>
              </a:rPr>
              <a:t>early stages)</a:t>
            </a:r>
            <a:endParaRPr kumimoji="0" lang="en-US" sz="2400" b="0" i="0" u="none" strike="noStrike" kern="100" cap="none" spc="0" normalizeH="0" baseline="0" noProof="0" dirty="0">
              <a:ln>
                <a:noFill/>
              </a:ln>
              <a:solidFill>
                <a:srgbClr val="C00000"/>
              </a:solidFill>
              <a:effectLst/>
              <a:uLnTx/>
              <a:uFillTx/>
              <a:latin typeface="Museo Slab 300"/>
              <a:ea typeface="Calibri" panose="020F0502020204030204" pitchFamily="34" charset="0"/>
              <a:cs typeface="Times New Roman" panose="02020603050405020304" pitchFamily="18" charset="0"/>
            </a:endParaRPr>
          </a:p>
          <a:p>
            <a:pPr marL="0" marR="0" lvl="0" indent="0" algn="r" defTabSz="914400" rtl="0" eaLnBrk="1" fontAlgn="auto" latinLnBrk="0" hangingPunct="1">
              <a:lnSpc>
                <a:spcPct val="107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000000"/>
                </a:solidFill>
                <a:effectLst/>
                <a:uLnTx/>
                <a:uFillTx/>
                <a:latin typeface="Museo Slab 300"/>
                <a:ea typeface="Calibri" panose="020F0502020204030204" pitchFamily="34" charset="0"/>
                <a:cs typeface="Calibri" panose="020F0502020204030204" pitchFamily="34" charset="0"/>
              </a:rPr>
              <a:t> </a:t>
            </a:r>
            <a:r>
              <a:rPr kumimoji="0" lang="en-US" sz="1800" b="0" i="0" u="none" strike="noStrike" kern="0" cap="none" spc="0" normalizeH="0" baseline="0" noProof="0" dirty="0">
                <a:ln>
                  <a:noFill/>
                </a:ln>
                <a:solidFill>
                  <a:srgbClr val="000000"/>
                </a:solidFill>
                <a:effectLst/>
                <a:uLnTx/>
                <a:uFillTx/>
                <a:latin typeface="Museo Slab 300"/>
                <a:ea typeface="Calibri" panose="020F0502020204030204" pitchFamily="34" charset="0"/>
                <a:cs typeface="Calibri" panose="020F0502020204030204" pitchFamily="34" charset="0"/>
              </a:rPr>
              <a:t>University of Cincinnati Office of Research</a:t>
            </a:r>
            <a:endParaRPr kumimoji="0" lang="en-US" sz="2400" b="0" i="0" u="none" strike="noStrike" kern="100" cap="none" spc="0" normalizeH="0" baseline="0" noProof="0" dirty="0">
              <a:ln>
                <a:noFill/>
              </a:ln>
              <a:solidFill>
                <a:schemeClr val="tx1"/>
              </a:solidFill>
              <a:effectLst/>
              <a:uLnTx/>
              <a:uFillTx/>
              <a:latin typeface="Museo Slab 30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49491428"/>
      </p:ext>
    </p:extLst>
  </p:cSld>
  <p:clrMapOvr>
    <a:masterClrMapping/>
  </p:clrMapOvr>
</p:sld>
</file>

<file path=ppt/theme/theme1.xml><?xml version="1.0" encoding="utf-8"?>
<a:theme xmlns:a="http://schemas.openxmlformats.org/drawingml/2006/main" name="Stony Brook University">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169921</TotalTime>
  <Words>2632</Words>
  <Application>Microsoft Office PowerPoint</Application>
  <PresentationFormat>On-screen Show (4:3)</PresentationFormat>
  <Paragraphs>195</Paragraphs>
  <Slides>25</Slides>
  <Notes>6</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25</vt:i4>
      </vt:variant>
    </vt:vector>
  </HeadingPairs>
  <TitlesOfParts>
    <vt:vector size="36" baseType="lpstr">
      <vt:lpstr>Arial</vt:lpstr>
      <vt:lpstr>Calibri</vt:lpstr>
      <vt:lpstr>Cambria</vt:lpstr>
      <vt:lpstr>Effra Heavy</vt:lpstr>
      <vt:lpstr>Hind</vt:lpstr>
      <vt:lpstr>Museo Slab 100</vt:lpstr>
      <vt:lpstr>Museo Slab 300</vt:lpstr>
      <vt:lpstr>Museo Slab 500</vt:lpstr>
      <vt:lpstr>Museo Slab 700</vt:lpstr>
      <vt:lpstr>Museo Slab 900</vt:lpstr>
      <vt:lpstr>Stony Brook University</vt:lpstr>
      <vt:lpstr>Scientific Rigor and Reproducibility </vt:lpstr>
      <vt:lpstr>Overview The National Institutes of Health implemented requirements for strengthening scientific rigor and reproducibility of biomedical research by:  Providing new research strategy instructions for grant proposals Requiring a separate attachment for applicants to describe authentication of key biological and/or chemical resources Adding rigor and transparency questions study group members are to consider during reviews   </vt:lpstr>
      <vt:lpstr>Objectives Participants will be able to:  Define scientific rigor  Define reproducibility Give examples of scientific rigor and reproducibility Describe the components of scientific rigor Describe the components of reproducibility </vt:lpstr>
      <vt:lpstr>Definitions Scientific Rigor - following strict procedures that will increase the likelihood of obtaining an accurate representation of the phenomenon under study  Reproducibility – recording and communicating those procedures such that they can be replicated accurately University of North Carolina https://www.med.unc.edu/microscopy/rigor-and-reproducibility/rigor-and-reproducibility-what-are-rigor-and-reproducibility/#:~:text=Rigor%20means%20following%20procedures%20that,they%20can%20be%20replicated%20accurately. </vt:lpstr>
      <vt:lpstr>Scientific Rigor and Reproducibility Since 2018, the US National Institutes of Health (NIH) has required that research proposals explicitly describe scientific rigor. They want to know scientists’ approaches to ensuring the fidelity of their data, minimizing bias and maximizing new knowledge. The NIH did this to address transparency and reproducibility challenges in research.  J.L. Wilson and C.M. Botham (2021). Three questions to  address rigor and reproducibility concerns  in your grant proposal, Nature 596, pp 609-610. doi: https://doi.org/10.1038/d41586-021-02286-z</vt:lpstr>
      <vt:lpstr>Scientific Rigor and Reproducibility If your experiments are performed rigorously and reproducibly, other researchers should be able to replicate your procedures, have a high likelihood of obtaining similar results on similar samples, and have those results be an accurate representation of the phenomenon being studied University of North Carolina https://www.med.unc.edu/microscopy/rigor-and-reproducibility/rigor-and-reproducibility-what-are-rigor-and-reproducibility/#:~:text=Rigor%20means%20following%20procedures%20that,they%20can%20be%20replicated%20accurately.</vt:lpstr>
      <vt:lpstr>Scientific Rigor and Reproducibility This implies that individuals must keep accurate records that include the experimental design, execution, collection of data, analysis and reporting the methods and results  </vt:lpstr>
      <vt:lpstr>Reproducibility Pay attention to : Parameters used for image acquisition and saving data in proper formats Procedures used for imaging and image analysis The methods section University of North Carolina https://www.med.unc.edu/microscopy/rigor-and-reproducibility/rigor-and-reproducibility-what-are-rigor-and-reproducibility/#:~:text=Rigor%20means%20following%20procedures%20that,they%20can%20be%20replicated%20accurately</vt:lpstr>
      <vt:lpstr>Serum Biomarkers of Ovarian Cancer Petricoin et al. Use of proteomic patterns in serum to identify ovarian cancer. (2002) THE LANCET 359, 572‐577. “Findings: [Comparative Mass Spectral profiles of serum samples]…identified a cluster pattern that, in the training set, completely segregated cancer from non‐cancer… [with] a sensitivity of 100% (95% CI 93–100), specificity of 95% (87–99), and positive predictive value of 94% (84–99).”   CorreLogic, LLC in 2003 licenses OvaCheck to LabCorp and Quest Diagnostic to screen and diagnose Ovarian Cancer from serum samples (even at early stages)  University of Cincinnati Office of Research</vt:lpstr>
      <vt:lpstr>Serum Biomarkers of Ovarian Cancer Baggerly KA, et al. Reproducibility of SELDI‐TOF protein patterns in serum: comparing datasets from different experiments. Bioinformatics. 2004 Mar 22;20(5):777‐85. Rigorous biostatistics models applied to the data set found: The results were generally non‐reproducible There was evidence of a major shift in protocol mid‐experiment that seemed to bias the work. Feature solely associated with the noise region of the spectra were responsible for the correlation. Later studies showed that much of the distinguishing noise was related to uncontrolled factors that biased the results: the serum collection tubes, spectral collection variability, and analysis at a single location. Early Detection Research Network (EDRN) established at NCI to address best practices to avoid data bias in biomarker discovery and validation studies. University of Cincinnati Office of Research</vt:lpstr>
      <vt:lpstr>Case Example  Alexa is a graduate student in Professor Wells’s lab. The research involves testing the drug Wegrotuximab, a novel potential inhibitor of epidermal growth factor signaling (EGF). EGF signaling appears to contribute to tumor growth in several cancers by increasing cell division and survival.   There is preliminary evidence this inhibitor will result in slower cell proliferation, thus making it a candidate as an anti-cancer drug.  Alexa wants to make sure that she has everything in order so that she does not waste any trials; she cannot afford to make any mistakes because Wegrotuximab is not only very expensive but also is difficult to obtain; it might take several weeks before more will be available. Alex carries out experiments with two plates of cultured human cells growing in parallel in a solution that is used to keep such cells alive. One plate of cells included the drug Wegrotuximab (“drug treated”), and the other plate (“control”) has the same conditions but with no drug.   Cornell University (Winter 2017 RCR Symposium Case Studies)</vt:lpstr>
      <vt:lpstr>Case Example She counts the number of cells in each plate after 24 hours. Alex repeats this experiment three times. After the 24-hour treatment, the drug treated plates show a reduction in the number of the cells compared to the control. A t-test to see if the magnitude of cell proliferation was significantly different between the drug-treated and control wells showed a p-value = 0.1. Professor Wells had stated that in order for experimental results to be publishable, a t-test must show a minimum p-value of 0.05. The lab has only enough Wegrotuximab to test the number of cells in two more plates.   Cornell University (Winter 2017 RCR Symposium Case Studies) </vt:lpstr>
      <vt:lpstr>Case Example  Alex mentions the results and her dilemma to her colleague Matt. Matt tells her that this is a common problem but that there is an easy solution. He suggests that Alexa add to the data that she has already collected by doing the experiments with the remaining drug, in order to see if the p-value drops below 0.1. Alexa reminds Matt that she doesn’t have enough compound to repeat her three experiments. Matt clarifies that he is not suggesting she repeat the entire set of experiments, but rather that she add to her existing data. Alexa doesn’t recall coming across this method in her data management class, and wonders if this approach is on the “up and up”!  Cornell University (Winter 2017 RCR Symposium Case Studies) </vt:lpstr>
      <vt:lpstr>Case Example  Matt tells her that this is totally fine because it is not as if she is making up data or falsifying it; she is just working with the constraints that she is under and making the most judicious use of the limited resources to get the best results. This makes sense to Alexa and it seems smart to do only as many experiments as necessary. If she grows two more plates of cells and treats them with Wegrotuximab, and also grows two more plates of cells as controls without the drug and the results prove to be similar to the previous experiments, she might have enough data to bring the p-value down to 0.05. If the p-value drops below 0.05, Alexa thinks that she will have the results she needs to present to Professor Wells. If she doesn’t see a reduction in the p-value, she can continue to do more experiments to add to her data. Given the results to date and the evidence from previous studies in the lab, Alexa thinks that it is just a matter of time before she will get the p-value that will satisfy Professor Wells.  Cornell University (Winter 2017 RCR Symposium Case Studies)   </vt:lpstr>
      <vt:lpstr>Case Example Questions  What are your thoughts on the approach of “checking as you go and stopping when you get the desired result” in research? Do you agree with this approach? Why or why not?  Should Alexa have set up her experiment differently from the outset? If so, how?  What would you advise Alexa to do now?   Cornell University (Winter 2017 RCR Symposium Case Studies) </vt:lpstr>
      <vt:lpstr>Role Play: This is a 2-person role play involving reviewers of a grant application submitted to their institution for internal funding.  Roles: Reviewer 1 Reviewer 2 https://grants.nih.gov/policy/reproducibility/training.htm</vt:lpstr>
      <vt:lpstr>This role play involves reviewers reviewing a grant application. The reviewers are all experts in the area and have a disagreement regarding the results of an experiment. </vt:lpstr>
      <vt:lpstr>Character Description: Reviewer 1 and 2 You are both well known in your research fields and conduct excellent research. You have been invited to participate on a grant review committee for your institution.  </vt:lpstr>
      <vt:lpstr>Scenario  Reviewer 1: “I’ve reviewed the grant pretty carefully, and I think this is a promising application. The results shown here are very significant.” Reviewer 2: Based on? Reviewer 1: Well, if you refer to the histogram in Figure 3… Reviewer 2: Ok, I see it.  Reviewer 1: These results show a concentration – dependent effect from this compound on cell growth. That’s huge. It’s something we haven’t’ seen before… and it’s exciting.  Reviewer 2: Maybe…</vt:lpstr>
      <vt:lpstr>Scenario  Reviewer 1: Based on what? Reviewer 2: I am not sure they’re strong enough.  Reviewer 1: Really?  Reviewer 2: See, the figure legend states that results for two concentrations weren’t included because the samples were lost to contamination. But, it seems really unlikely that every single time the experiment was repeated, that the exact same samples in the exact same concentration were also lost to contamination.  Reviewer 1: What does this suggest to you? Reviewer 2: That the error represents variations in cell counts between culture dishes used in a single experiment. Just one. No replicates.</vt:lpstr>
      <vt:lpstr>Scenario  Reviewer 1: right. There’s only one data point here and it’s being reported as an average of multiples. Reviewer 2: As in, you may take a thousand cells from one mouse but you can only get one point from the results.  Reviewer 1: Exactly, we actually use that example frequently when we train students in my lab. Reviewer 2: So, these results are not as strong as they seem.  Reviewer 1: Right! Reviewer 2: Still this is an exciting application, quite promising. But it’s obviously going to need some redesigning to confirm and strengthen these results</vt:lpstr>
      <vt:lpstr>Scenario  Reviewer 1: Yeah, that might affect their score Reviewer 2: Just doing my job  Reviewer 1: And doing it quite well, I might add</vt:lpstr>
      <vt:lpstr>Video</vt:lpstr>
      <vt:lpstr>Video Questions •  Do you think most people knowingly display a lack of transparency or inadequate reporting of methodological details in published papers?  The corresponding author was very open and transparent with the PI. Do you think this would always be the case?   National Institutes of Health https://grants.nih.gov/policy/reproducibility/training.htm  </vt:lpstr>
      <vt:lpstr>Summary Scientific rigor is defined by the National Institutes of Health as the “strict application of the scientific method to ensure unbiased and well-controlled experimental design, methodology, analysis, interpretation and reporting of results.”  The application of rigor ensures robust and unbiased experimental design, methodology, analysis, interpretation, and reporting of results. When a result can be reproduced by multiple scientists, it validates the original results and readiness to progress to the next phase of research. This is especially important for clinical trials in humans, which are built on studies that have demonstrated a particular effect or outcome.  University of Florida, Rigor and Reproducibility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Anna Li</cp:lastModifiedBy>
  <cp:revision>466</cp:revision>
  <cp:lastPrinted>2022-02-21T19:29:38Z</cp:lastPrinted>
  <dcterms:created xsi:type="dcterms:W3CDTF">2015-10-09T21:49:46Z</dcterms:created>
  <dcterms:modified xsi:type="dcterms:W3CDTF">2026-08-28T19:58:38Z</dcterms:modified>
</cp:coreProperties>
</file>