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7077075" cy="93837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XLmP8x9ZulOeU+JBs9REe3EG7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06" autoAdjust="0"/>
  </p:normalViewPr>
  <p:slideViewPr>
    <p:cSldViewPr snapToGrid="0">
      <p:cViewPr varScale="1">
        <p:scale>
          <a:sx n="43" d="100"/>
          <a:sy n="43" d="100"/>
        </p:scale>
        <p:origin x="233" y="17"/>
      </p:cViewPr>
      <p:guideLst/>
    </p:cSldViewPr>
  </p:slideViewPr>
  <p:outlineViewPr>
    <p:cViewPr>
      <p:scale>
        <a:sx n="33" d="100"/>
        <a:sy n="33" d="100"/>
      </p:scale>
      <p:origin x="0" y="-4395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66733" cy="470815"/>
          </a:xfrm>
          <a:prstGeom prst="rect">
            <a:avLst/>
          </a:prstGeom>
          <a:noFill/>
          <a:ln>
            <a:noFill/>
          </a:ln>
        </p:spPr>
        <p:txBody>
          <a:bodyPr spcFirstLastPara="1" wrap="square" lIns="94050" tIns="47025" rIns="94050" bIns="4702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08705" y="0"/>
            <a:ext cx="3066733" cy="470815"/>
          </a:xfrm>
          <a:prstGeom prst="rect">
            <a:avLst/>
          </a:prstGeom>
          <a:noFill/>
          <a:ln>
            <a:noFill/>
          </a:ln>
        </p:spPr>
        <p:txBody>
          <a:bodyPr spcFirstLastPara="1" wrap="square" lIns="94050" tIns="47025" rIns="94050" bIns="4702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7708" y="4515912"/>
            <a:ext cx="5661660" cy="3694837"/>
          </a:xfrm>
          <a:prstGeom prst="rect">
            <a:avLst/>
          </a:prstGeom>
          <a:noFill/>
          <a:ln>
            <a:noFill/>
          </a:ln>
        </p:spPr>
        <p:txBody>
          <a:bodyPr spcFirstLastPara="1" wrap="square" lIns="94050" tIns="47025" rIns="94050" bIns="470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912899"/>
            <a:ext cx="3066733" cy="470814"/>
          </a:xfrm>
          <a:prstGeom prst="rect">
            <a:avLst/>
          </a:prstGeom>
          <a:noFill/>
          <a:ln>
            <a:noFill/>
          </a:ln>
        </p:spPr>
        <p:txBody>
          <a:bodyPr spcFirstLastPara="1" wrap="square" lIns="94050" tIns="47025" rIns="94050" bIns="4702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08705" y="8912899"/>
            <a:ext cx="3066733" cy="470814"/>
          </a:xfrm>
          <a:prstGeom prst="rect">
            <a:avLst/>
          </a:prstGeom>
          <a:noFill/>
          <a:ln>
            <a:noFill/>
          </a:ln>
        </p:spPr>
        <p:txBody>
          <a:bodyPr spcFirstLastPara="1" wrap="square" lIns="94050" tIns="47025" rIns="94050" bIns="4702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00" name="Google Shape;100;p1: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0: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53" name="Google Shape;153;p10: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1: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59" name="Google Shape;159;p11: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2: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65" name="Google Shape;165;p12: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3: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71" name="Google Shape;171;p13: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4: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77" name="Google Shape;177;p14: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5: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5:notes"/>
          <p:cNvSpPr txBox="1">
            <a:spLocks noGrp="1"/>
          </p:cNvSpPr>
          <p:nvPr>
            <p:ph type="body" idx="1"/>
          </p:nvPr>
        </p:nvSpPr>
        <p:spPr>
          <a:xfrm>
            <a:off x="707708" y="4515912"/>
            <a:ext cx="5661660" cy="3694837"/>
          </a:xfrm>
          <a:prstGeom prst="rect">
            <a:avLst/>
          </a:prstGeom>
          <a:noFill/>
          <a:ln>
            <a:noFill/>
          </a:ln>
        </p:spPr>
        <p:txBody>
          <a:bodyPr spcFirstLastPara="1" wrap="square" lIns="94050" tIns="47025" rIns="94050" bIns="47025" anchor="t" anchorCtr="0">
            <a:noAutofit/>
          </a:bodyPr>
          <a:lstStyle/>
          <a:p>
            <a:pPr marL="0" lvl="0" indent="0" algn="l" rtl="0">
              <a:spcBef>
                <a:spcPts val="0"/>
              </a:spcBef>
              <a:spcAft>
                <a:spcPts val="0"/>
              </a:spcAft>
              <a:buNone/>
            </a:pPr>
            <a:r>
              <a:rPr lang="en-US" sz="1400">
                <a:solidFill>
                  <a:srgbClr val="C00000"/>
                </a:solidFill>
              </a:rPr>
              <a:t>Role Play Tips</a:t>
            </a:r>
            <a:endParaRPr/>
          </a:p>
          <a:p>
            <a:pPr marL="176353" lvl="0" indent="-176353" algn="l" rtl="0">
              <a:spcBef>
                <a:spcPts val="0"/>
              </a:spcBef>
              <a:spcAft>
                <a:spcPts val="0"/>
              </a:spcAft>
              <a:buClr>
                <a:schemeClr val="dk1"/>
              </a:buClr>
              <a:buSzPts val="1200"/>
              <a:buFont typeface="Arial"/>
              <a:buChar char="•"/>
            </a:pPr>
            <a:r>
              <a:rPr lang="en-US"/>
              <a:t>Know your character and get creative!</a:t>
            </a:r>
            <a:endParaRPr/>
          </a:p>
          <a:p>
            <a:pPr marL="176353" lvl="0" indent="-176353" algn="l" rtl="0">
              <a:spcBef>
                <a:spcPts val="0"/>
              </a:spcBef>
              <a:spcAft>
                <a:spcPts val="0"/>
              </a:spcAft>
              <a:buClr>
                <a:schemeClr val="dk1"/>
              </a:buClr>
              <a:buSzPts val="1200"/>
              <a:buFont typeface="Arial"/>
              <a:buChar char="•"/>
            </a:pPr>
            <a:r>
              <a:rPr lang="en-US"/>
              <a:t>Encourage role players to use their actual names</a:t>
            </a:r>
            <a:endParaRPr/>
          </a:p>
          <a:p>
            <a:pPr marL="176353" lvl="0" indent="-176353" algn="l" rtl="0">
              <a:spcBef>
                <a:spcPts val="0"/>
              </a:spcBef>
              <a:spcAft>
                <a:spcPts val="0"/>
              </a:spcAft>
              <a:buClr>
                <a:schemeClr val="dk1"/>
              </a:buClr>
              <a:buSzPts val="1200"/>
              <a:buFont typeface="Arial"/>
              <a:buChar char="•"/>
            </a:pPr>
            <a:r>
              <a:rPr lang="en-US"/>
              <a:t>Change the role play by having the character offer a conciliatory opening line or a belligerent opening line</a:t>
            </a:r>
            <a:endParaRPr/>
          </a:p>
          <a:p>
            <a:pPr marL="176353" lvl="0" indent="-176353" algn="l" rtl="0">
              <a:spcBef>
                <a:spcPts val="0"/>
              </a:spcBef>
              <a:spcAft>
                <a:spcPts val="0"/>
              </a:spcAft>
              <a:buClr>
                <a:schemeClr val="dk1"/>
              </a:buClr>
              <a:buSzPts val="1200"/>
              <a:buFont typeface="Arial"/>
              <a:buChar char="•"/>
            </a:pPr>
            <a:r>
              <a:rPr lang="en-US"/>
              <a:t>Run a role play more than once, changing role players</a:t>
            </a:r>
            <a:endParaRPr/>
          </a:p>
          <a:p>
            <a:pPr marL="0" lvl="0" indent="0" algn="l" rtl="0">
              <a:spcBef>
                <a:spcPts val="0"/>
              </a:spcBef>
              <a:spcAft>
                <a:spcPts val="0"/>
              </a:spcAft>
              <a:buNone/>
            </a:pPr>
            <a:endParaRPr/>
          </a:p>
        </p:txBody>
      </p:sp>
      <p:sp>
        <p:nvSpPr>
          <p:cNvPr id="184" name="Google Shape;184;p15:notes"/>
          <p:cNvSpPr txBox="1">
            <a:spLocks noGrp="1"/>
          </p:cNvSpPr>
          <p:nvPr>
            <p:ph type="sldNum" idx="12"/>
          </p:nvPr>
        </p:nvSpPr>
        <p:spPr>
          <a:xfrm>
            <a:off x="4008705" y="8912899"/>
            <a:ext cx="3066733" cy="470814"/>
          </a:xfrm>
          <a:prstGeom prst="rect">
            <a:avLst/>
          </a:prstGeom>
          <a:noFill/>
          <a:ln>
            <a:noFill/>
          </a:ln>
        </p:spPr>
        <p:txBody>
          <a:bodyPr spcFirstLastPara="1" wrap="square" lIns="94050" tIns="47025" rIns="94050" bIns="47025"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6: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90" name="Google Shape;190;p16: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7: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96" name="Google Shape;196;p17: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8: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202" name="Google Shape;202;p18: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9: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9:notes"/>
          <p:cNvSpPr txBox="1">
            <a:spLocks noGrp="1"/>
          </p:cNvSpPr>
          <p:nvPr>
            <p:ph type="body" idx="1"/>
          </p:nvPr>
        </p:nvSpPr>
        <p:spPr>
          <a:xfrm>
            <a:off x="707708" y="4515912"/>
            <a:ext cx="5661660" cy="3694837"/>
          </a:xfrm>
          <a:prstGeom prst="rect">
            <a:avLst/>
          </a:prstGeom>
          <a:noFill/>
          <a:ln>
            <a:noFill/>
          </a:ln>
        </p:spPr>
        <p:txBody>
          <a:bodyPr spcFirstLastPara="1" wrap="square" lIns="94050" tIns="47025" rIns="94050" bIns="47025" anchor="t" anchorCtr="0">
            <a:noAutofit/>
          </a:bodyPr>
          <a:lstStyle/>
          <a:p>
            <a:pPr marL="0" lvl="0" indent="0" algn="l" rtl="0">
              <a:spcBef>
                <a:spcPts val="0"/>
              </a:spcBef>
              <a:spcAft>
                <a:spcPts val="0"/>
              </a:spcAft>
              <a:buNone/>
            </a:pPr>
            <a:r>
              <a:rPr lang="en-US" b="1"/>
              <a:t>Role Play Tips</a:t>
            </a:r>
            <a:endParaRPr/>
          </a:p>
          <a:p>
            <a:pPr marL="176353" lvl="0" indent="-176353" algn="l" rtl="0">
              <a:spcBef>
                <a:spcPts val="0"/>
              </a:spcBef>
              <a:spcAft>
                <a:spcPts val="0"/>
              </a:spcAft>
              <a:buClr>
                <a:schemeClr val="dk1"/>
              </a:buClr>
              <a:buSzPts val="1200"/>
              <a:buFont typeface="Arial"/>
              <a:buChar char="•"/>
            </a:pPr>
            <a:r>
              <a:rPr lang="en-US"/>
              <a:t>We offer detailed role descriptions and prompts, not a script. Know your character and get creative!</a:t>
            </a:r>
            <a:endParaRPr/>
          </a:p>
          <a:p>
            <a:pPr marL="176353" lvl="0" indent="-176353" algn="l" rtl="0">
              <a:spcBef>
                <a:spcPts val="0"/>
              </a:spcBef>
              <a:spcAft>
                <a:spcPts val="0"/>
              </a:spcAft>
              <a:buClr>
                <a:schemeClr val="dk1"/>
              </a:buClr>
              <a:buSzPts val="1200"/>
              <a:buFont typeface="Arial"/>
              <a:buChar char="•"/>
            </a:pPr>
            <a:r>
              <a:rPr lang="en-US"/>
              <a:t>Encourage role players to use their actual names</a:t>
            </a:r>
            <a:endParaRPr/>
          </a:p>
          <a:p>
            <a:pPr marL="176353" lvl="0" indent="-176353" algn="l" rtl="0">
              <a:spcBef>
                <a:spcPts val="0"/>
              </a:spcBef>
              <a:spcAft>
                <a:spcPts val="0"/>
              </a:spcAft>
              <a:buClr>
                <a:schemeClr val="dk1"/>
              </a:buClr>
              <a:buSzPts val="1200"/>
              <a:buFont typeface="Arial"/>
              <a:buChar char="•"/>
            </a:pPr>
            <a:r>
              <a:rPr lang="en-US"/>
              <a:t>Play with the prompts! Change them, e.g., by having the character offer a conciliatory opening line or a belligerent opening line</a:t>
            </a:r>
            <a:endParaRPr/>
          </a:p>
          <a:p>
            <a:pPr marL="176353" lvl="0" indent="-176353" algn="l" rtl="0">
              <a:spcBef>
                <a:spcPts val="0"/>
              </a:spcBef>
              <a:spcAft>
                <a:spcPts val="0"/>
              </a:spcAft>
              <a:buClr>
                <a:schemeClr val="dk1"/>
              </a:buClr>
              <a:buSzPts val="1200"/>
              <a:buFont typeface="Arial"/>
              <a:buChar char="•"/>
            </a:pPr>
            <a:r>
              <a:rPr lang="en-US"/>
              <a:t>Run a role play more than once, changing role players</a:t>
            </a:r>
            <a:endParaRPr/>
          </a:p>
          <a:p>
            <a:pPr marL="176353" lvl="0" indent="-176353" algn="l" rtl="0">
              <a:spcBef>
                <a:spcPts val="0"/>
              </a:spcBef>
              <a:spcAft>
                <a:spcPts val="0"/>
              </a:spcAft>
              <a:buClr>
                <a:schemeClr val="dk1"/>
              </a:buClr>
              <a:buSzPts val="1200"/>
              <a:buFont typeface="Arial"/>
              <a:buChar char="•"/>
            </a:pPr>
            <a:r>
              <a:rPr lang="en-US"/>
              <a:t>See instructor’s manual for tips on responding to wrongdoing. Pay attention to power dynamics and interpersonal dynamics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09" name="Google Shape;209;p19:notes"/>
          <p:cNvSpPr txBox="1">
            <a:spLocks noGrp="1"/>
          </p:cNvSpPr>
          <p:nvPr>
            <p:ph type="sldNum" idx="12"/>
          </p:nvPr>
        </p:nvSpPr>
        <p:spPr>
          <a:xfrm>
            <a:off x="4008705" y="8912899"/>
            <a:ext cx="3066733" cy="470814"/>
          </a:xfrm>
          <a:prstGeom prst="rect">
            <a:avLst/>
          </a:prstGeom>
          <a:noFill/>
          <a:ln>
            <a:noFill/>
          </a:ln>
        </p:spPr>
        <p:txBody>
          <a:bodyPr spcFirstLastPara="1" wrap="square" lIns="94050" tIns="47025" rIns="94050" bIns="47025"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05" name="Google Shape;105;p2: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0: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215" name="Google Shape;215;p20: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1: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221" name="Google Shape;221;p21: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2: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227" name="Google Shape;227;p22: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3: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233" name="Google Shape;233;p23: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11" name="Google Shape;111;p3: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29" name="Google Shape;129;p6: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7: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35" name="Google Shape;135;p7: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41" name="Google Shape;141;p8: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47" name="Google Shape;147;p9: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16"/>
        <p:cNvGrpSpPr/>
        <p:nvPr/>
      </p:nvGrpSpPr>
      <p:grpSpPr>
        <a:xfrm>
          <a:off x="0" y="0"/>
          <a:ext cx="0" cy="0"/>
          <a:chOff x="0" y="0"/>
          <a:chExt cx="0" cy="0"/>
        </a:xfrm>
      </p:grpSpPr>
      <p:pic>
        <p:nvPicPr>
          <p:cNvPr id="17" name="Google Shape;17;p25"/>
          <p:cNvPicPr preferRelativeResize="0"/>
          <p:nvPr/>
        </p:nvPicPr>
        <p:blipFill rotWithShape="1">
          <a:blip r:embed="rId2">
            <a:alphaModFix/>
          </a:blip>
          <a:srcRect/>
          <a:stretch/>
        </p:blipFill>
        <p:spPr>
          <a:xfrm>
            <a:off x="-19665" y="-5881"/>
            <a:ext cx="9163665" cy="6872211"/>
          </a:xfrm>
          <a:prstGeom prst="rect">
            <a:avLst/>
          </a:prstGeom>
          <a:noFill/>
          <a:ln>
            <a:noFill/>
          </a:ln>
        </p:spPr>
      </p:pic>
      <p:cxnSp>
        <p:nvCxnSpPr>
          <p:cNvPr id="18" name="Google Shape;18;p25"/>
          <p:cNvCxnSpPr/>
          <p:nvPr/>
        </p:nvCxnSpPr>
        <p:spPr>
          <a:xfrm>
            <a:off x="1769806" y="4657197"/>
            <a:ext cx="7374194" cy="181"/>
          </a:xfrm>
          <a:prstGeom prst="straightConnector1">
            <a:avLst/>
          </a:prstGeom>
          <a:noFill/>
          <a:ln w="19050" cap="flat" cmpd="sng">
            <a:solidFill>
              <a:schemeClr val="lt1"/>
            </a:solidFill>
            <a:prstDash val="dot"/>
            <a:miter lim="800000"/>
            <a:headEnd type="none" w="sm" len="sm"/>
            <a:tailEnd type="none" w="sm" len="sm"/>
          </a:ln>
        </p:spPr>
      </p:cxnSp>
      <p:pic>
        <p:nvPicPr>
          <p:cNvPr id="19" name="Google Shape;19;p25"/>
          <p:cNvPicPr preferRelativeResize="0"/>
          <p:nvPr/>
        </p:nvPicPr>
        <p:blipFill rotWithShape="1">
          <a:blip r:embed="rId3">
            <a:alphaModFix/>
          </a:blip>
          <a:srcRect/>
          <a:stretch/>
        </p:blipFill>
        <p:spPr>
          <a:xfrm>
            <a:off x="1057377" y="1272796"/>
            <a:ext cx="4006236" cy="685081"/>
          </a:xfrm>
          <a:prstGeom prst="rect">
            <a:avLst/>
          </a:prstGeom>
          <a:noFill/>
          <a:ln>
            <a:noFill/>
          </a:ln>
        </p:spPr>
      </p:pic>
      <p:pic>
        <p:nvPicPr>
          <p:cNvPr id="20" name="Google Shape;20;p25"/>
          <p:cNvPicPr preferRelativeResize="0"/>
          <p:nvPr/>
        </p:nvPicPr>
        <p:blipFill rotWithShape="1">
          <a:blip r:embed="rId4">
            <a:alphaModFix/>
          </a:blip>
          <a:srcRect/>
          <a:stretch/>
        </p:blipFill>
        <p:spPr>
          <a:xfrm>
            <a:off x="1769805" y="2356161"/>
            <a:ext cx="5597465" cy="2091640"/>
          </a:xfrm>
          <a:prstGeom prst="rect">
            <a:avLst/>
          </a:prstGeom>
          <a:noFill/>
          <a:ln>
            <a:noFill/>
          </a:ln>
        </p:spPr>
      </p:pic>
      <p:sp>
        <p:nvSpPr>
          <p:cNvPr id="21" name="Google Shape;21;p25"/>
          <p:cNvSpPr txBox="1">
            <a:spLocks noGrp="1"/>
          </p:cNvSpPr>
          <p:nvPr>
            <p:ph type="body" idx="1"/>
          </p:nvPr>
        </p:nvSpPr>
        <p:spPr>
          <a:xfrm>
            <a:off x="1686846" y="4860050"/>
            <a:ext cx="6612962" cy="65404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67"/>
        <p:cNvGrpSpPr/>
        <p:nvPr/>
      </p:nvGrpSpPr>
      <p:grpSpPr>
        <a:xfrm>
          <a:off x="0" y="0"/>
          <a:ext cx="0" cy="0"/>
          <a:chOff x="0" y="0"/>
          <a:chExt cx="0" cy="0"/>
        </a:xfrm>
      </p:grpSpPr>
      <p:sp>
        <p:nvSpPr>
          <p:cNvPr id="68" name="Google Shape;68;p34"/>
          <p:cNvSpPr txBox="1">
            <a:spLocks noGrp="1"/>
          </p:cNvSpPr>
          <p:nvPr>
            <p:ph type="title"/>
          </p:nvPr>
        </p:nvSpPr>
        <p:spPr>
          <a:xfrm>
            <a:off x="626116" y="897538"/>
            <a:ext cx="3335552" cy="972207"/>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9" name="Google Shape;69;p34"/>
          <p:cNvSpPr txBox="1">
            <a:spLocks noGrp="1"/>
          </p:cNvSpPr>
          <p:nvPr>
            <p:ph type="body" idx="1"/>
          </p:nvPr>
        </p:nvSpPr>
        <p:spPr>
          <a:xfrm>
            <a:off x="626116" y="2039016"/>
            <a:ext cx="3335552" cy="3616244"/>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70" name="Google Shape;70;p34"/>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1" name="Google Shape;71;p34"/>
          <p:cNvSpPr>
            <a:spLocks noGrp="1"/>
          </p:cNvSpPr>
          <p:nvPr>
            <p:ph type="pic" idx="2"/>
          </p:nvPr>
        </p:nvSpPr>
        <p:spPr>
          <a:xfrm>
            <a:off x="4054287" y="961466"/>
            <a:ext cx="2152764" cy="4625787"/>
          </a:xfrm>
          <a:prstGeom prst="rect">
            <a:avLst/>
          </a:prstGeom>
          <a:solidFill>
            <a:srgbClr val="F2F2F2"/>
          </a:solidFill>
          <a:ln>
            <a:noFill/>
          </a:ln>
        </p:spPr>
      </p:sp>
      <p:sp>
        <p:nvSpPr>
          <p:cNvPr id="72" name="Google Shape;72;p34"/>
          <p:cNvSpPr>
            <a:spLocks noGrp="1"/>
          </p:cNvSpPr>
          <p:nvPr>
            <p:ph type="pic" idx="3"/>
          </p:nvPr>
        </p:nvSpPr>
        <p:spPr>
          <a:xfrm>
            <a:off x="6323802" y="962913"/>
            <a:ext cx="2188186" cy="2271106"/>
          </a:xfrm>
          <a:prstGeom prst="rect">
            <a:avLst/>
          </a:prstGeom>
          <a:solidFill>
            <a:srgbClr val="F2F2F2"/>
          </a:solidFill>
          <a:ln>
            <a:noFill/>
          </a:ln>
        </p:spPr>
      </p:sp>
      <p:sp>
        <p:nvSpPr>
          <p:cNvPr id="73" name="Google Shape;73;p34"/>
          <p:cNvSpPr>
            <a:spLocks noGrp="1"/>
          </p:cNvSpPr>
          <p:nvPr>
            <p:ph type="pic" idx="4"/>
          </p:nvPr>
        </p:nvSpPr>
        <p:spPr>
          <a:xfrm>
            <a:off x="6323802" y="3321427"/>
            <a:ext cx="2188185" cy="2265826"/>
          </a:xfrm>
          <a:prstGeom prst="rect">
            <a:avLst/>
          </a:prstGeom>
          <a:solidFill>
            <a:srgbClr val="F2F2F2"/>
          </a:solidFill>
          <a:ln>
            <a:noFill/>
          </a:ln>
        </p:spPr>
      </p:sp>
      <p:sp>
        <p:nvSpPr>
          <p:cNvPr id="74" name="Google Shape;74;p34"/>
          <p:cNvSpPr txBox="1">
            <a:spLocks noGrp="1"/>
          </p:cNvSpPr>
          <p:nvPr>
            <p:ph type="body" idx="5"/>
          </p:nvPr>
        </p:nvSpPr>
        <p:spPr>
          <a:xfrm>
            <a:off x="4054287" y="5735335"/>
            <a:ext cx="4457700"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75"/>
        <p:cNvGrpSpPr/>
        <p:nvPr/>
      </p:nvGrpSpPr>
      <p:grpSpPr>
        <a:xfrm>
          <a:off x="0" y="0"/>
          <a:ext cx="0" cy="0"/>
          <a:chOff x="0" y="0"/>
          <a:chExt cx="0" cy="0"/>
        </a:xfrm>
      </p:grpSpPr>
      <p:sp>
        <p:nvSpPr>
          <p:cNvPr id="76" name="Google Shape;76;p35"/>
          <p:cNvSpPr txBox="1">
            <a:spLocks noGrp="1"/>
          </p:cNvSpPr>
          <p:nvPr>
            <p:ph type="title"/>
          </p:nvPr>
        </p:nvSpPr>
        <p:spPr>
          <a:xfrm>
            <a:off x="1233016" y="908553"/>
            <a:ext cx="6612962" cy="1134234"/>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7" name="Google Shape;77;p35"/>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35"/>
          <p:cNvSpPr>
            <a:spLocks noGrp="1"/>
          </p:cNvSpPr>
          <p:nvPr>
            <p:ph type="pic" idx="2"/>
          </p:nvPr>
        </p:nvSpPr>
        <p:spPr>
          <a:xfrm>
            <a:off x="1233015" y="2385579"/>
            <a:ext cx="2095593" cy="3000278"/>
          </a:xfrm>
          <a:prstGeom prst="rect">
            <a:avLst/>
          </a:prstGeom>
          <a:solidFill>
            <a:srgbClr val="F2F2F2"/>
          </a:solidFill>
          <a:ln>
            <a:noFill/>
          </a:ln>
        </p:spPr>
      </p:sp>
      <p:sp>
        <p:nvSpPr>
          <p:cNvPr id="79" name="Google Shape;79;p35"/>
          <p:cNvSpPr>
            <a:spLocks noGrp="1"/>
          </p:cNvSpPr>
          <p:nvPr>
            <p:ph type="pic" idx="3"/>
          </p:nvPr>
        </p:nvSpPr>
        <p:spPr>
          <a:xfrm>
            <a:off x="5751058" y="2385579"/>
            <a:ext cx="2094919" cy="3000757"/>
          </a:xfrm>
          <a:prstGeom prst="rect">
            <a:avLst/>
          </a:prstGeom>
          <a:solidFill>
            <a:srgbClr val="F2F2F2"/>
          </a:solidFill>
          <a:ln>
            <a:noFill/>
          </a:ln>
        </p:spPr>
      </p:sp>
      <p:sp>
        <p:nvSpPr>
          <p:cNvPr id="80" name="Google Shape;80;p35"/>
          <p:cNvSpPr>
            <a:spLocks noGrp="1"/>
          </p:cNvSpPr>
          <p:nvPr>
            <p:ph type="pic" idx="4"/>
          </p:nvPr>
        </p:nvSpPr>
        <p:spPr>
          <a:xfrm>
            <a:off x="3484694" y="2385696"/>
            <a:ext cx="2095512" cy="3000161"/>
          </a:xfrm>
          <a:prstGeom prst="rect">
            <a:avLst/>
          </a:prstGeom>
          <a:solidFill>
            <a:srgbClr val="F2F2F2"/>
          </a:solidFill>
          <a:ln>
            <a:noFill/>
          </a:ln>
        </p:spPr>
      </p:sp>
      <p:sp>
        <p:nvSpPr>
          <p:cNvPr id="81" name="Google Shape;81;p35"/>
          <p:cNvSpPr txBox="1">
            <a:spLocks noGrp="1"/>
          </p:cNvSpPr>
          <p:nvPr>
            <p:ph type="body" idx="1"/>
          </p:nvPr>
        </p:nvSpPr>
        <p:spPr>
          <a:xfrm>
            <a:off x="1233015" y="5462319"/>
            <a:ext cx="2095593" cy="326585"/>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2" name="Google Shape;82;p35"/>
          <p:cNvSpPr txBox="1">
            <a:spLocks noGrp="1"/>
          </p:cNvSpPr>
          <p:nvPr>
            <p:ph type="body" idx="5"/>
          </p:nvPr>
        </p:nvSpPr>
        <p:spPr>
          <a:xfrm>
            <a:off x="3484613" y="5462319"/>
            <a:ext cx="2095593" cy="326585"/>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3" name="Google Shape;83;p35"/>
          <p:cNvSpPr txBox="1">
            <a:spLocks noGrp="1"/>
          </p:cNvSpPr>
          <p:nvPr>
            <p:ph type="body" idx="6"/>
          </p:nvPr>
        </p:nvSpPr>
        <p:spPr>
          <a:xfrm>
            <a:off x="5751058" y="5462319"/>
            <a:ext cx="2095593" cy="326585"/>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84"/>
        <p:cNvGrpSpPr/>
        <p:nvPr/>
      </p:nvGrpSpPr>
      <p:grpSpPr>
        <a:xfrm>
          <a:off x="0" y="0"/>
          <a:ext cx="0" cy="0"/>
          <a:chOff x="0" y="0"/>
          <a:chExt cx="0" cy="0"/>
        </a:xfrm>
      </p:grpSpPr>
      <p:sp>
        <p:nvSpPr>
          <p:cNvPr id="85" name="Google Shape;85;p36"/>
          <p:cNvSpPr txBox="1">
            <a:spLocks noGrp="1"/>
          </p:cNvSpPr>
          <p:nvPr>
            <p:ph type="title"/>
          </p:nvPr>
        </p:nvSpPr>
        <p:spPr>
          <a:xfrm>
            <a:off x="626115" y="897538"/>
            <a:ext cx="3335552" cy="972207"/>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36"/>
          <p:cNvSpPr txBox="1">
            <a:spLocks noGrp="1"/>
          </p:cNvSpPr>
          <p:nvPr>
            <p:ph type="body" idx="1"/>
          </p:nvPr>
        </p:nvSpPr>
        <p:spPr>
          <a:xfrm>
            <a:off x="626115" y="2039016"/>
            <a:ext cx="3335552" cy="3616244"/>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7" name="Google Shape;87;p36"/>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8" name="Google Shape;88;p36"/>
          <p:cNvSpPr>
            <a:spLocks noGrp="1"/>
          </p:cNvSpPr>
          <p:nvPr>
            <p:ph type="pic" idx="2"/>
          </p:nvPr>
        </p:nvSpPr>
        <p:spPr>
          <a:xfrm>
            <a:off x="4054287" y="961466"/>
            <a:ext cx="4457700" cy="4625787"/>
          </a:xfrm>
          <a:prstGeom prst="rect">
            <a:avLst/>
          </a:prstGeom>
          <a:solidFill>
            <a:srgbClr val="F2F2F2"/>
          </a:solidFill>
          <a:ln>
            <a:noFill/>
          </a:ln>
        </p:spPr>
      </p:sp>
      <p:sp>
        <p:nvSpPr>
          <p:cNvPr id="89" name="Google Shape;89;p36"/>
          <p:cNvSpPr txBox="1">
            <a:spLocks noGrp="1"/>
          </p:cNvSpPr>
          <p:nvPr>
            <p:ph type="body" idx="3"/>
          </p:nvPr>
        </p:nvSpPr>
        <p:spPr>
          <a:xfrm>
            <a:off x="4054287" y="5735335"/>
            <a:ext cx="4457700"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BU Full Page Photo">
  <p:cSld name="SBU Full Page Photo">
    <p:spTree>
      <p:nvGrpSpPr>
        <p:cNvPr id="1" name="Shape 90"/>
        <p:cNvGrpSpPr/>
        <p:nvPr/>
      </p:nvGrpSpPr>
      <p:grpSpPr>
        <a:xfrm>
          <a:off x="0" y="0"/>
          <a:ext cx="0" cy="0"/>
          <a:chOff x="0" y="0"/>
          <a:chExt cx="0" cy="0"/>
        </a:xfrm>
      </p:grpSpPr>
      <p:pic>
        <p:nvPicPr>
          <p:cNvPr id="91" name="Google Shape;91;p37"/>
          <p:cNvPicPr preferRelativeResize="0"/>
          <p:nvPr/>
        </p:nvPicPr>
        <p:blipFill rotWithShape="1">
          <a:blip r:embed="rId2">
            <a:alphaModFix/>
          </a:blip>
          <a:srcRect/>
          <a:stretch/>
        </p:blipFill>
        <p:spPr>
          <a:xfrm>
            <a:off x="-19665" y="-5881"/>
            <a:ext cx="9163665" cy="6872211"/>
          </a:xfrm>
          <a:prstGeom prst="rect">
            <a:avLst/>
          </a:prstGeom>
          <a:noFill/>
          <a:ln>
            <a:noFill/>
          </a:ln>
        </p:spPr>
      </p:pic>
      <p:sp>
        <p:nvSpPr>
          <p:cNvPr id="92" name="Google Shape;92;p37"/>
          <p:cNvSpPr txBox="1"/>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000" b="1" i="0">
                <a:solidFill>
                  <a:schemeClr val="lt1"/>
                </a:solidFill>
                <a:latin typeface="Arial"/>
                <a:ea typeface="Arial"/>
                <a:cs typeface="Arial"/>
                <a:sym typeface="Arial"/>
              </a:rPr>
              <a:t>‹#›</a:t>
            </a:fld>
            <a:endParaRPr sz="1000" b="1" i="0">
              <a:solidFill>
                <a:schemeClr val="lt1"/>
              </a:solidFill>
              <a:latin typeface="Arial"/>
              <a:ea typeface="Arial"/>
              <a:cs typeface="Arial"/>
              <a:sym typeface="Arial"/>
            </a:endParaRPr>
          </a:p>
        </p:txBody>
      </p:sp>
      <p:pic>
        <p:nvPicPr>
          <p:cNvPr id="93" name="Google Shape;93;p37"/>
          <p:cNvPicPr preferRelativeResize="0"/>
          <p:nvPr/>
        </p:nvPicPr>
        <p:blipFill rotWithShape="1">
          <a:blip r:embed="rId3">
            <a:alphaModFix/>
          </a:blip>
          <a:srcRect/>
          <a:stretch/>
        </p:blipFill>
        <p:spPr>
          <a:xfrm>
            <a:off x="628650" y="6360394"/>
            <a:ext cx="780725" cy="292042"/>
          </a:xfrm>
          <a:prstGeom prst="rect">
            <a:avLst/>
          </a:prstGeom>
          <a:noFill/>
          <a:ln>
            <a:noFill/>
          </a:ln>
        </p:spPr>
      </p:pic>
      <p:pic>
        <p:nvPicPr>
          <p:cNvPr id="94" name="Google Shape;94;p37"/>
          <p:cNvPicPr preferRelativeResize="0"/>
          <p:nvPr/>
        </p:nvPicPr>
        <p:blipFill rotWithShape="1">
          <a:blip r:embed="rId4">
            <a:alphaModFix/>
          </a:blip>
          <a:srcRect/>
          <a:stretch/>
        </p:blipFill>
        <p:spPr>
          <a:xfrm>
            <a:off x="628650" y="197984"/>
            <a:ext cx="1867979" cy="319431"/>
          </a:xfrm>
          <a:prstGeom prst="rect">
            <a:avLst/>
          </a:prstGeom>
          <a:noFill/>
          <a:ln>
            <a:noFill/>
          </a:ln>
        </p:spPr>
      </p:pic>
      <p:cxnSp>
        <p:nvCxnSpPr>
          <p:cNvPr id="95" name="Google Shape;95;p37"/>
          <p:cNvCxnSpPr/>
          <p:nvPr/>
        </p:nvCxnSpPr>
        <p:spPr>
          <a:xfrm>
            <a:off x="628650" y="6241200"/>
            <a:ext cx="7890681" cy="0"/>
          </a:xfrm>
          <a:prstGeom prst="straightConnector1">
            <a:avLst/>
          </a:prstGeom>
          <a:noFill/>
          <a:ln w="19050" cap="flat" cmpd="sng">
            <a:solidFill>
              <a:schemeClr val="lt1"/>
            </a:solidFill>
            <a:prstDash val="dot"/>
            <a:miter lim="800000"/>
            <a:headEnd type="none" w="sm" len="sm"/>
            <a:tailEnd type="none" w="sm" len="sm"/>
          </a:ln>
        </p:spPr>
      </p:cxnSp>
      <p:sp>
        <p:nvSpPr>
          <p:cNvPr id="96" name="Google Shape;96;p37"/>
          <p:cNvSpPr>
            <a:spLocks noGrp="1"/>
          </p:cNvSpPr>
          <p:nvPr>
            <p:ph type="pic" idx="2"/>
          </p:nvPr>
        </p:nvSpPr>
        <p:spPr>
          <a:xfrm>
            <a:off x="628650" y="723918"/>
            <a:ext cx="7886700" cy="4846320"/>
          </a:xfrm>
          <a:prstGeom prst="rect">
            <a:avLst/>
          </a:prstGeom>
          <a:solidFill>
            <a:srgbClr val="F2F2F2"/>
          </a:solidFill>
          <a:ln>
            <a:noFill/>
          </a:ln>
        </p:spPr>
      </p:sp>
      <p:sp>
        <p:nvSpPr>
          <p:cNvPr id="97" name="Google Shape;97;p37"/>
          <p:cNvSpPr txBox="1">
            <a:spLocks noGrp="1"/>
          </p:cNvSpPr>
          <p:nvPr>
            <p:ph type="body" idx="1"/>
          </p:nvPr>
        </p:nvSpPr>
        <p:spPr>
          <a:xfrm>
            <a:off x="5583892" y="5694397"/>
            <a:ext cx="2931458" cy="256356"/>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chemeClr val="lt1"/>
              </a:buClr>
              <a:buSzPts val="800"/>
              <a:buFont typeface="Arial"/>
              <a:buNone/>
              <a:defRPr sz="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BU Centered Text" type="secHead">
  <p:cSld name="SECTION_HEADER">
    <p:spTree>
      <p:nvGrpSpPr>
        <p:cNvPr id="1" name="Shape 22"/>
        <p:cNvGrpSpPr/>
        <p:nvPr/>
      </p:nvGrpSpPr>
      <p:grpSpPr>
        <a:xfrm>
          <a:off x="0" y="0"/>
          <a:ext cx="0" cy="0"/>
          <a:chOff x="0" y="0"/>
          <a:chExt cx="0" cy="0"/>
        </a:xfrm>
      </p:grpSpPr>
      <p:sp>
        <p:nvSpPr>
          <p:cNvPr id="23" name="Google Shape;23;p26"/>
          <p:cNvSpPr txBox="1">
            <a:spLocks noGrp="1"/>
          </p:cNvSpPr>
          <p:nvPr>
            <p:ph type="title"/>
          </p:nvPr>
        </p:nvSpPr>
        <p:spPr>
          <a:xfrm>
            <a:off x="1238865" y="908553"/>
            <a:ext cx="6612962" cy="1131784"/>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 name="Google Shape;24;p26"/>
          <p:cNvSpPr txBox="1">
            <a:spLocks noGrp="1"/>
          </p:cNvSpPr>
          <p:nvPr>
            <p:ph type="body" idx="1"/>
          </p:nvPr>
        </p:nvSpPr>
        <p:spPr>
          <a:xfrm>
            <a:off x="1238865" y="2141908"/>
            <a:ext cx="6612962" cy="363311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5" name="Google Shape;25;p26"/>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u="none" strike="noStrike" cap="none">
                <a:solidFill>
                  <a:srgbClr val="828383"/>
                </a:solidFill>
                <a:latin typeface="Arial"/>
                <a:ea typeface="Arial"/>
                <a:cs typeface="Arial"/>
                <a:sym typeface="Arial"/>
              </a:defRPr>
            </a:lvl1pPr>
            <a:lvl2pPr marL="0" lvl="1" indent="0" algn="r">
              <a:spcBef>
                <a:spcPts val="0"/>
              </a:spcBef>
              <a:buNone/>
              <a:defRPr sz="1000" b="1" i="0" u="none" strike="noStrike" cap="none">
                <a:solidFill>
                  <a:srgbClr val="828383"/>
                </a:solidFill>
                <a:latin typeface="Arial"/>
                <a:ea typeface="Arial"/>
                <a:cs typeface="Arial"/>
                <a:sym typeface="Arial"/>
              </a:defRPr>
            </a:lvl2pPr>
            <a:lvl3pPr marL="0" lvl="2" indent="0" algn="r">
              <a:spcBef>
                <a:spcPts val="0"/>
              </a:spcBef>
              <a:buNone/>
              <a:defRPr sz="1000" b="1" i="0" u="none" strike="noStrike" cap="none">
                <a:solidFill>
                  <a:srgbClr val="828383"/>
                </a:solidFill>
                <a:latin typeface="Arial"/>
                <a:ea typeface="Arial"/>
                <a:cs typeface="Arial"/>
                <a:sym typeface="Arial"/>
              </a:defRPr>
            </a:lvl3pPr>
            <a:lvl4pPr marL="0" lvl="3" indent="0" algn="r">
              <a:spcBef>
                <a:spcPts val="0"/>
              </a:spcBef>
              <a:buNone/>
              <a:defRPr sz="1000" b="1" i="0" u="none" strike="noStrike" cap="none">
                <a:solidFill>
                  <a:srgbClr val="828383"/>
                </a:solidFill>
                <a:latin typeface="Arial"/>
                <a:ea typeface="Arial"/>
                <a:cs typeface="Arial"/>
                <a:sym typeface="Arial"/>
              </a:defRPr>
            </a:lvl4pPr>
            <a:lvl5pPr marL="0" lvl="4" indent="0" algn="r">
              <a:spcBef>
                <a:spcPts val="0"/>
              </a:spcBef>
              <a:buNone/>
              <a:defRPr sz="1000" b="1" i="0" u="none" strike="noStrike" cap="none">
                <a:solidFill>
                  <a:srgbClr val="828383"/>
                </a:solidFill>
                <a:latin typeface="Arial"/>
                <a:ea typeface="Arial"/>
                <a:cs typeface="Arial"/>
                <a:sym typeface="Arial"/>
              </a:defRPr>
            </a:lvl5pPr>
            <a:lvl6pPr marL="0" lvl="5" indent="0" algn="r">
              <a:spcBef>
                <a:spcPts val="0"/>
              </a:spcBef>
              <a:buNone/>
              <a:defRPr sz="1000" b="1" i="0" u="none" strike="noStrike" cap="none">
                <a:solidFill>
                  <a:srgbClr val="828383"/>
                </a:solidFill>
                <a:latin typeface="Arial"/>
                <a:ea typeface="Arial"/>
                <a:cs typeface="Arial"/>
                <a:sym typeface="Arial"/>
              </a:defRPr>
            </a:lvl6pPr>
            <a:lvl7pPr marL="0" lvl="6" indent="0" algn="r">
              <a:spcBef>
                <a:spcPts val="0"/>
              </a:spcBef>
              <a:buNone/>
              <a:defRPr sz="1000" b="1" i="0" u="none" strike="noStrike" cap="none">
                <a:solidFill>
                  <a:srgbClr val="828383"/>
                </a:solidFill>
                <a:latin typeface="Arial"/>
                <a:ea typeface="Arial"/>
                <a:cs typeface="Arial"/>
                <a:sym typeface="Arial"/>
              </a:defRPr>
            </a:lvl7pPr>
            <a:lvl8pPr marL="0" lvl="7" indent="0" algn="r">
              <a:spcBef>
                <a:spcPts val="0"/>
              </a:spcBef>
              <a:buNone/>
              <a:defRPr sz="1000" b="1" i="0" u="none" strike="noStrike" cap="none">
                <a:solidFill>
                  <a:srgbClr val="828383"/>
                </a:solidFill>
                <a:latin typeface="Arial"/>
                <a:ea typeface="Arial"/>
                <a:cs typeface="Arial"/>
                <a:sym typeface="Arial"/>
              </a:defRPr>
            </a:lvl8pPr>
            <a:lvl9pPr marL="0" lvl="8" indent="0" algn="r">
              <a:spcBef>
                <a:spcPts val="0"/>
              </a:spcBef>
              <a:buNone/>
              <a:defRPr sz="1000" b="1" i="0" u="none" strike="noStrike" cap="none">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cxnSp>
        <p:nvCxnSpPr>
          <p:cNvPr id="26" name="Google Shape;26;p26"/>
          <p:cNvCxnSpPr/>
          <p:nvPr/>
        </p:nvCxnSpPr>
        <p:spPr>
          <a:xfrm>
            <a:off x="628650" y="6248472"/>
            <a:ext cx="7890681" cy="1"/>
          </a:xfrm>
          <a:prstGeom prst="straightConnector1">
            <a:avLst/>
          </a:prstGeom>
          <a:noFill/>
          <a:ln w="19050" cap="flat" cmpd="sng">
            <a:solidFill>
              <a:srgbClr val="C0C0C0"/>
            </a:solidFill>
            <a:prstDash val="dot"/>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BU Title Slide">
  <p:cSld name="SBU Title Slide">
    <p:spTree>
      <p:nvGrpSpPr>
        <p:cNvPr id="1" name="Shape 27"/>
        <p:cNvGrpSpPr/>
        <p:nvPr/>
      </p:nvGrpSpPr>
      <p:grpSpPr>
        <a:xfrm>
          <a:off x="0" y="0"/>
          <a:ext cx="0" cy="0"/>
          <a:chOff x="0" y="0"/>
          <a:chExt cx="0" cy="0"/>
        </a:xfrm>
      </p:grpSpPr>
      <p:pic>
        <p:nvPicPr>
          <p:cNvPr id="28" name="Google Shape;28;p27"/>
          <p:cNvPicPr preferRelativeResize="0"/>
          <p:nvPr/>
        </p:nvPicPr>
        <p:blipFill rotWithShape="1">
          <a:blip r:embed="rId2">
            <a:alphaModFix/>
          </a:blip>
          <a:srcRect/>
          <a:stretch/>
        </p:blipFill>
        <p:spPr>
          <a:xfrm>
            <a:off x="-19665" y="-5881"/>
            <a:ext cx="9163665" cy="6872211"/>
          </a:xfrm>
          <a:prstGeom prst="rect">
            <a:avLst/>
          </a:prstGeom>
          <a:noFill/>
          <a:ln>
            <a:noFill/>
          </a:ln>
        </p:spPr>
      </p:pic>
      <p:sp>
        <p:nvSpPr>
          <p:cNvPr id="29" name="Google Shape;29;p27"/>
          <p:cNvSpPr txBox="1">
            <a:spLocks noGrp="1"/>
          </p:cNvSpPr>
          <p:nvPr>
            <p:ph type="title"/>
          </p:nvPr>
        </p:nvSpPr>
        <p:spPr>
          <a:xfrm>
            <a:off x="530837" y="1904962"/>
            <a:ext cx="7886700" cy="3052788"/>
          </a:xfrm>
          <a:prstGeom prst="rect">
            <a:avLst/>
          </a:prstGeom>
          <a:noFill/>
          <a:ln>
            <a:noFill/>
          </a:ln>
        </p:spPr>
        <p:txBody>
          <a:bodyPr spcFirstLastPara="1" wrap="square" lIns="91425" tIns="45700" rIns="91425" bIns="45700" anchor="t" anchorCtr="0">
            <a:noAutofit/>
          </a:bodyPr>
          <a:lstStyle>
            <a:lvl1pPr marR="0" lvl="0" algn="l" rtl="0">
              <a:lnSpc>
                <a:spcPct val="7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 name="Google Shape;30;p27"/>
          <p:cNvSpPr txBox="1">
            <a:spLocks noGrp="1"/>
          </p:cNvSpPr>
          <p:nvPr>
            <p:ph type="sldNum" idx="12"/>
          </p:nvPr>
        </p:nvSpPr>
        <p:spPr>
          <a:xfrm>
            <a:off x="6526774" y="642921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chemeClr val="lt1"/>
                </a:solidFill>
                <a:latin typeface="Arial"/>
                <a:ea typeface="Arial"/>
                <a:cs typeface="Arial"/>
                <a:sym typeface="Arial"/>
              </a:defRPr>
            </a:lvl1pPr>
            <a:lvl2pPr marL="0" lvl="1" indent="0" algn="r">
              <a:spcBef>
                <a:spcPts val="0"/>
              </a:spcBef>
              <a:buNone/>
              <a:defRPr sz="1000" b="1" i="0">
                <a:solidFill>
                  <a:schemeClr val="lt1"/>
                </a:solidFill>
                <a:latin typeface="Arial"/>
                <a:ea typeface="Arial"/>
                <a:cs typeface="Arial"/>
                <a:sym typeface="Arial"/>
              </a:defRPr>
            </a:lvl2pPr>
            <a:lvl3pPr marL="0" lvl="2" indent="0" algn="r">
              <a:spcBef>
                <a:spcPts val="0"/>
              </a:spcBef>
              <a:buNone/>
              <a:defRPr sz="1000" b="1" i="0">
                <a:solidFill>
                  <a:schemeClr val="lt1"/>
                </a:solidFill>
                <a:latin typeface="Arial"/>
                <a:ea typeface="Arial"/>
                <a:cs typeface="Arial"/>
                <a:sym typeface="Arial"/>
              </a:defRPr>
            </a:lvl3pPr>
            <a:lvl4pPr marL="0" lvl="3" indent="0" algn="r">
              <a:spcBef>
                <a:spcPts val="0"/>
              </a:spcBef>
              <a:buNone/>
              <a:defRPr sz="1000" b="1" i="0">
                <a:solidFill>
                  <a:schemeClr val="lt1"/>
                </a:solidFill>
                <a:latin typeface="Arial"/>
                <a:ea typeface="Arial"/>
                <a:cs typeface="Arial"/>
                <a:sym typeface="Arial"/>
              </a:defRPr>
            </a:lvl4pPr>
            <a:lvl5pPr marL="0" lvl="4" indent="0" algn="r">
              <a:spcBef>
                <a:spcPts val="0"/>
              </a:spcBef>
              <a:buNone/>
              <a:defRPr sz="1000" b="1" i="0">
                <a:solidFill>
                  <a:schemeClr val="lt1"/>
                </a:solidFill>
                <a:latin typeface="Arial"/>
                <a:ea typeface="Arial"/>
                <a:cs typeface="Arial"/>
                <a:sym typeface="Arial"/>
              </a:defRPr>
            </a:lvl5pPr>
            <a:lvl6pPr marL="0" lvl="5" indent="0" algn="r">
              <a:spcBef>
                <a:spcPts val="0"/>
              </a:spcBef>
              <a:buNone/>
              <a:defRPr sz="1000" b="1" i="0">
                <a:solidFill>
                  <a:schemeClr val="lt1"/>
                </a:solidFill>
                <a:latin typeface="Arial"/>
                <a:ea typeface="Arial"/>
                <a:cs typeface="Arial"/>
                <a:sym typeface="Arial"/>
              </a:defRPr>
            </a:lvl6pPr>
            <a:lvl7pPr marL="0" lvl="6" indent="0" algn="r">
              <a:spcBef>
                <a:spcPts val="0"/>
              </a:spcBef>
              <a:buNone/>
              <a:defRPr sz="1000" b="1" i="0">
                <a:solidFill>
                  <a:schemeClr val="lt1"/>
                </a:solidFill>
                <a:latin typeface="Arial"/>
                <a:ea typeface="Arial"/>
                <a:cs typeface="Arial"/>
                <a:sym typeface="Arial"/>
              </a:defRPr>
            </a:lvl7pPr>
            <a:lvl8pPr marL="0" lvl="7" indent="0" algn="r">
              <a:spcBef>
                <a:spcPts val="0"/>
              </a:spcBef>
              <a:buNone/>
              <a:defRPr sz="1000" b="1" i="0">
                <a:solidFill>
                  <a:schemeClr val="lt1"/>
                </a:solidFill>
                <a:latin typeface="Arial"/>
                <a:ea typeface="Arial"/>
                <a:cs typeface="Arial"/>
                <a:sym typeface="Arial"/>
              </a:defRPr>
            </a:lvl8pPr>
            <a:lvl9pPr marL="0" lvl="8" indent="0" algn="r">
              <a:spcBef>
                <a:spcPts val="0"/>
              </a:spcBef>
              <a:buNone/>
              <a:defRPr sz="1000" b="1" i="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1" name="Google Shape;31;p27"/>
          <p:cNvPicPr preferRelativeResize="0"/>
          <p:nvPr/>
        </p:nvPicPr>
        <p:blipFill rotWithShape="1">
          <a:blip r:embed="rId3">
            <a:alphaModFix/>
          </a:blip>
          <a:srcRect/>
          <a:stretch/>
        </p:blipFill>
        <p:spPr>
          <a:xfrm>
            <a:off x="628650" y="6360394"/>
            <a:ext cx="780725" cy="292042"/>
          </a:xfrm>
          <a:prstGeom prst="rect">
            <a:avLst/>
          </a:prstGeom>
          <a:noFill/>
          <a:ln>
            <a:noFill/>
          </a:ln>
        </p:spPr>
      </p:pic>
      <p:pic>
        <p:nvPicPr>
          <p:cNvPr id="32" name="Google Shape;32;p27"/>
          <p:cNvPicPr preferRelativeResize="0"/>
          <p:nvPr/>
        </p:nvPicPr>
        <p:blipFill rotWithShape="1">
          <a:blip r:embed="rId4">
            <a:alphaModFix/>
          </a:blip>
          <a:srcRect/>
          <a:stretch/>
        </p:blipFill>
        <p:spPr>
          <a:xfrm>
            <a:off x="628650" y="197984"/>
            <a:ext cx="1867979" cy="319431"/>
          </a:xfrm>
          <a:prstGeom prst="rect">
            <a:avLst/>
          </a:prstGeom>
          <a:noFill/>
          <a:ln>
            <a:noFill/>
          </a:ln>
        </p:spPr>
      </p:pic>
      <p:cxnSp>
        <p:nvCxnSpPr>
          <p:cNvPr id="33" name="Google Shape;33;p27"/>
          <p:cNvCxnSpPr/>
          <p:nvPr/>
        </p:nvCxnSpPr>
        <p:spPr>
          <a:xfrm>
            <a:off x="628650" y="6241200"/>
            <a:ext cx="7890681" cy="0"/>
          </a:xfrm>
          <a:prstGeom prst="straightConnector1">
            <a:avLst/>
          </a:prstGeom>
          <a:noFill/>
          <a:ln w="19050" cap="flat" cmpd="sng">
            <a:solidFill>
              <a:schemeClr val="lt1"/>
            </a:solidFill>
            <a:prstDash val="dot"/>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34"/>
        <p:cNvGrpSpPr/>
        <p:nvPr/>
      </p:nvGrpSpPr>
      <p:grpSpPr>
        <a:xfrm>
          <a:off x="0" y="0"/>
          <a:ext cx="0" cy="0"/>
          <a:chOff x="0" y="0"/>
          <a:chExt cx="0" cy="0"/>
        </a:xfrm>
      </p:grpSpPr>
      <p:sp>
        <p:nvSpPr>
          <p:cNvPr id="35" name="Google Shape;35;p28"/>
          <p:cNvSpPr txBox="1">
            <a:spLocks noGrp="1"/>
          </p:cNvSpPr>
          <p:nvPr>
            <p:ph type="title"/>
          </p:nvPr>
        </p:nvSpPr>
        <p:spPr>
          <a:xfrm>
            <a:off x="1233016" y="908553"/>
            <a:ext cx="6612962" cy="1134234"/>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28"/>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 name="Google Shape;37;p28"/>
          <p:cNvSpPr txBox="1">
            <a:spLocks noGrp="1"/>
          </p:cNvSpPr>
          <p:nvPr>
            <p:ph type="body" idx="1"/>
          </p:nvPr>
        </p:nvSpPr>
        <p:spPr>
          <a:xfrm>
            <a:off x="1233016" y="2141908"/>
            <a:ext cx="3259317" cy="363311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8" name="Google Shape;38;p28"/>
          <p:cNvSpPr txBox="1">
            <a:spLocks noGrp="1"/>
          </p:cNvSpPr>
          <p:nvPr>
            <p:ph type="body" idx="2"/>
          </p:nvPr>
        </p:nvSpPr>
        <p:spPr>
          <a:xfrm>
            <a:off x="4586661" y="2141908"/>
            <a:ext cx="3259317" cy="363311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39"/>
        <p:cNvGrpSpPr/>
        <p:nvPr/>
      </p:nvGrpSpPr>
      <p:grpSpPr>
        <a:xfrm>
          <a:off x="0" y="0"/>
          <a:ext cx="0" cy="0"/>
          <a:chOff x="0" y="0"/>
          <a:chExt cx="0" cy="0"/>
        </a:xfrm>
      </p:grpSpPr>
      <p:sp>
        <p:nvSpPr>
          <p:cNvPr id="40" name="Google Shape;40;p29"/>
          <p:cNvSpPr txBox="1">
            <a:spLocks noGrp="1"/>
          </p:cNvSpPr>
          <p:nvPr>
            <p:ph type="title"/>
          </p:nvPr>
        </p:nvSpPr>
        <p:spPr>
          <a:xfrm>
            <a:off x="628650" y="957790"/>
            <a:ext cx="2212142" cy="2457763"/>
          </a:xfrm>
          <a:prstGeom prst="rect">
            <a:avLst/>
          </a:prstGeom>
          <a:noFill/>
          <a:ln>
            <a:noFill/>
          </a:ln>
        </p:spPr>
        <p:txBody>
          <a:bodyPr spcFirstLastPara="1" wrap="square" lIns="91425" tIns="45700" rIns="91425" bIns="45700" anchor="t" anchorCtr="0">
            <a:noAutofit/>
          </a:bodyPr>
          <a:lstStyle>
            <a:lvl1pPr marR="0" lvl="0" algn="l" rtl="0">
              <a:lnSpc>
                <a:spcPct val="65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 name="Google Shape;41;p29"/>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29"/>
          <p:cNvSpPr txBox="1">
            <a:spLocks noGrp="1"/>
          </p:cNvSpPr>
          <p:nvPr>
            <p:ph type="body" idx="1"/>
          </p:nvPr>
        </p:nvSpPr>
        <p:spPr>
          <a:xfrm>
            <a:off x="2958353" y="957789"/>
            <a:ext cx="5556998" cy="4739625"/>
          </a:xfrm>
          <a:prstGeom prst="rect">
            <a:avLst/>
          </a:prstGeom>
          <a:noFill/>
          <a:ln>
            <a:noFill/>
          </a:ln>
        </p:spPr>
        <p:txBody>
          <a:bodyPr spcFirstLastPara="1" wrap="square" lIns="91425" tIns="45700" rIns="91425" bIns="45700" anchor="t" anchorCtr="0">
            <a:normAutofit/>
          </a:bodyPr>
          <a:lstStyle>
            <a:lvl1pPr marL="457200" marR="0" lvl="0" indent="-304800" algn="l" rtl="0">
              <a:lnSpc>
                <a:spcPct val="100000"/>
              </a:lnSpc>
              <a:spcBef>
                <a:spcPts val="750"/>
              </a:spcBef>
              <a:spcAft>
                <a:spcPts val="0"/>
              </a:spcAft>
              <a:buClr>
                <a:srgbClr val="828383"/>
              </a:buClr>
              <a:buSzPts val="1200"/>
              <a:buFont typeface="Arial"/>
              <a:buChar char="•"/>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BU Centered Bulleted Text">
  <p:cSld name="SBU Centered Bulleted Text">
    <p:spTree>
      <p:nvGrpSpPr>
        <p:cNvPr id="1" name="Shape 43"/>
        <p:cNvGrpSpPr/>
        <p:nvPr/>
      </p:nvGrpSpPr>
      <p:grpSpPr>
        <a:xfrm>
          <a:off x="0" y="0"/>
          <a:ext cx="0" cy="0"/>
          <a:chOff x="0" y="0"/>
          <a:chExt cx="0" cy="0"/>
        </a:xfrm>
      </p:grpSpPr>
      <p:sp>
        <p:nvSpPr>
          <p:cNvPr id="44" name="Google Shape;44;p30"/>
          <p:cNvSpPr txBox="1">
            <a:spLocks noGrp="1"/>
          </p:cNvSpPr>
          <p:nvPr>
            <p:ph type="title"/>
          </p:nvPr>
        </p:nvSpPr>
        <p:spPr>
          <a:xfrm>
            <a:off x="1233016" y="908553"/>
            <a:ext cx="6612962" cy="1134234"/>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 name="Google Shape;45;p30"/>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6" name="Google Shape;46;p30"/>
          <p:cNvSpPr txBox="1">
            <a:spLocks noGrp="1"/>
          </p:cNvSpPr>
          <p:nvPr>
            <p:ph type="body" idx="1"/>
          </p:nvPr>
        </p:nvSpPr>
        <p:spPr>
          <a:xfrm>
            <a:off x="1233017" y="2141907"/>
            <a:ext cx="6612962" cy="3493961"/>
          </a:xfrm>
          <a:prstGeom prst="rect">
            <a:avLst/>
          </a:prstGeom>
          <a:noFill/>
          <a:ln>
            <a:noFill/>
          </a:ln>
        </p:spPr>
        <p:txBody>
          <a:bodyPr spcFirstLastPara="1" wrap="square" lIns="91425" tIns="45700" rIns="91425" bIns="45700" anchor="t" anchorCtr="0">
            <a:normAutofit/>
          </a:bodyPr>
          <a:lstStyle>
            <a:lvl1pPr marL="457200" marR="0" lvl="0" indent="-304800" algn="l" rtl="0">
              <a:lnSpc>
                <a:spcPct val="100000"/>
              </a:lnSpc>
              <a:spcBef>
                <a:spcPts val="750"/>
              </a:spcBef>
              <a:spcAft>
                <a:spcPts val="0"/>
              </a:spcAft>
              <a:buClr>
                <a:srgbClr val="828383"/>
              </a:buClr>
              <a:buSzPts val="1200"/>
              <a:buFont typeface="Arial"/>
              <a:buChar char="•"/>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47"/>
        <p:cNvGrpSpPr/>
        <p:nvPr/>
      </p:nvGrpSpPr>
      <p:grpSpPr>
        <a:xfrm>
          <a:off x="0" y="0"/>
          <a:ext cx="0" cy="0"/>
          <a:chOff x="0" y="0"/>
          <a:chExt cx="0" cy="0"/>
        </a:xfrm>
      </p:grpSpPr>
      <p:sp>
        <p:nvSpPr>
          <p:cNvPr id="48" name="Google Shape;48;p31"/>
          <p:cNvSpPr txBox="1">
            <a:spLocks noGrp="1"/>
          </p:cNvSpPr>
          <p:nvPr>
            <p:ph type="title"/>
          </p:nvPr>
        </p:nvSpPr>
        <p:spPr>
          <a:xfrm>
            <a:off x="626115" y="897538"/>
            <a:ext cx="3335552" cy="972207"/>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 name="Google Shape;49;p31"/>
          <p:cNvSpPr txBox="1">
            <a:spLocks noGrp="1"/>
          </p:cNvSpPr>
          <p:nvPr>
            <p:ph type="body" idx="1"/>
          </p:nvPr>
        </p:nvSpPr>
        <p:spPr>
          <a:xfrm>
            <a:off x="626115" y="2039016"/>
            <a:ext cx="3335552" cy="3616244"/>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0" name="Google Shape;50;p31"/>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1" name="Google Shape;51;p31"/>
          <p:cNvSpPr>
            <a:spLocks noGrp="1"/>
          </p:cNvSpPr>
          <p:nvPr>
            <p:ph type="pic" idx="2"/>
          </p:nvPr>
        </p:nvSpPr>
        <p:spPr>
          <a:xfrm>
            <a:off x="4054287" y="962913"/>
            <a:ext cx="4457700" cy="4624340"/>
          </a:xfrm>
          <a:prstGeom prst="rect">
            <a:avLst/>
          </a:prstGeom>
          <a:solidFill>
            <a:srgbClr val="F2F2F2"/>
          </a:solidFill>
          <a:ln>
            <a:noFill/>
          </a:ln>
        </p:spPr>
      </p:sp>
      <p:sp>
        <p:nvSpPr>
          <p:cNvPr id="52" name="Google Shape;52;p31"/>
          <p:cNvSpPr txBox="1">
            <a:spLocks noGrp="1"/>
          </p:cNvSpPr>
          <p:nvPr>
            <p:ph type="body" idx="3"/>
          </p:nvPr>
        </p:nvSpPr>
        <p:spPr>
          <a:xfrm>
            <a:off x="4054287" y="5735335"/>
            <a:ext cx="4457700"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26114" y="897538"/>
            <a:ext cx="3335552" cy="972207"/>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32"/>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6" name="Google Shape;56;p32"/>
          <p:cNvSpPr txBox="1">
            <a:spLocks noGrp="1"/>
          </p:cNvSpPr>
          <p:nvPr>
            <p:ph type="body" idx="1"/>
          </p:nvPr>
        </p:nvSpPr>
        <p:spPr>
          <a:xfrm>
            <a:off x="626114" y="2141908"/>
            <a:ext cx="3335552" cy="3616244"/>
          </a:xfrm>
          <a:prstGeom prst="rect">
            <a:avLst/>
          </a:prstGeom>
          <a:noFill/>
          <a:ln>
            <a:noFill/>
          </a:ln>
        </p:spPr>
        <p:txBody>
          <a:bodyPr spcFirstLastPara="1" wrap="square" lIns="91425" tIns="45700" rIns="91425" bIns="45700" anchor="t" anchorCtr="0">
            <a:normAutofit/>
          </a:bodyPr>
          <a:lstStyle>
            <a:lvl1pPr marL="457200" marR="0" lvl="0" indent="-304800" algn="l" rtl="0">
              <a:lnSpc>
                <a:spcPct val="90000"/>
              </a:lnSpc>
              <a:spcBef>
                <a:spcPts val="1000"/>
              </a:spcBef>
              <a:spcAft>
                <a:spcPts val="0"/>
              </a:spcAft>
              <a:buClr>
                <a:srgbClr val="828383"/>
              </a:buClr>
              <a:buSzPts val="1200"/>
              <a:buFont typeface="Arial"/>
              <a:buChar char="•"/>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7" name="Google Shape;57;p32"/>
          <p:cNvSpPr>
            <a:spLocks noGrp="1"/>
          </p:cNvSpPr>
          <p:nvPr>
            <p:ph type="pic" idx="2"/>
          </p:nvPr>
        </p:nvSpPr>
        <p:spPr>
          <a:xfrm>
            <a:off x="4054287" y="962913"/>
            <a:ext cx="4457700" cy="4624340"/>
          </a:xfrm>
          <a:prstGeom prst="rect">
            <a:avLst/>
          </a:prstGeom>
          <a:solidFill>
            <a:srgbClr val="F2F2F2"/>
          </a:solidFill>
          <a:ln>
            <a:noFill/>
          </a:ln>
        </p:spPr>
      </p:sp>
      <p:sp>
        <p:nvSpPr>
          <p:cNvPr id="58" name="Google Shape;58;p32"/>
          <p:cNvSpPr txBox="1">
            <a:spLocks noGrp="1"/>
          </p:cNvSpPr>
          <p:nvPr>
            <p:ph type="body" idx="3"/>
          </p:nvPr>
        </p:nvSpPr>
        <p:spPr>
          <a:xfrm>
            <a:off x="4054287" y="5735335"/>
            <a:ext cx="4457700"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BU Text-2 Photos">
  <p:cSld name="SBU Text-2 Photos">
    <p:spTree>
      <p:nvGrpSpPr>
        <p:cNvPr id="1" name="Shape 59"/>
        <p:cNvGrpSpPr/>
        <p:nvPr/>
      </p:nvGrpSpPr>
      <p:grpSpPr>
        <a:xfrm>
          <a:off x="0" y="0"/>
          <a:ext cx="0" cy="0"/>
          <a:chOff x="0" y="0"/>
          <a:chExt cx="0" cy="0"/>
        </a:xfrm>
      </p:grpSpPr>
      <p:sp>
        <p:nvSpPr>
          <p:cNvPr id="60" name="Google Shape;60;p33"/>
          <p:cNvSpPr txBox="1">
            <a:spLocks noGrp="1"/>
          </p:cNvSpPr>
          <p:nvPr>
            <p:ph type="title"/>
          </p:nvPr>
        </p:nvSpPr>
        <p:spPr>
          <a:xfrm>
            <a:off x="624199" y="897538"/>
            <a:ext cx="3335552" cy="972207"/>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Google Shape;61;p33"/>
          <p:cNvSpPr txBox="1">
            <a:spLocks noGrp="1"/>
          </p:cNvSpPr>
          <p:nvPr>
            <p:ph type="body" idx="1"/>
          </p:nvPr>
        </p:nvSpPr>
        <p:spPr>
          <a:xfrm>
            <a:off x="624199" y="2039016"/>
            <a:ext cx="3335552" cy="3616244"/>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Google Shape;62;p33"/>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3" name="Google Shape;63;p33"/>
          <p:cNvSpPr>
            <a:spLocks noGrp="1"/>
          </p:cNvSpPr>
          <p:nvPr>
            <p:ph type="pic" idx="2"/>
          </p:nvPr>
        </p:nvSpPr>
        <p:spPr>
          <a:xfrm>
            <a:off x="4056777" y="961466"/>
            <a:ext cx="2155249" cy="4624073"/>
          </a:xfrm>
          <a:prstGeom prst="rect">
            <a:avLst/>
          </a:prstGeom>
          <a:solidFill>
            <a:srgbClr val="F2F2F2"/>
          </a:solidFill>
          <a:ln>
            <a:noFill/>
          </a:ln>
        </p:spPr>
      </p:sp>
      <p:sp>
        <p:nvSpPr>
          <p:cNvPr id="64" name="Google Shape;64;p33"/>
          <p:cNvSpPr>
            <a:spLocks noGrp="1"/>
          </p:cNvSpPr>
          <p:nvPr>
            <p:ph type="pic" idx="3"/>
          </p:nvPr>
        </p:nvSpPr>
        <p:spPr>
          <a:xfrm>
            <a:off x="6322596" y="962912"/>
            <a:ext cx="2189391" cy="4622627"/>
          </a:xfrm>
          <a:prstGeom prst="rect">
            <a:avLst/>
          </a:prstGeom>
          <a:solidFill>
            <a:srgbClr val="F2F2F2"/>
          </a:solidFill>
          <a:ln>
            <a:noFill/>
          </a:ln>
        </p:spPr>
      </p:sp>
      <p:sp>
        <p:nvSpPr>
          <p:cNvPr id="65" name="Google Shape;65;p33"/>
          <p:cNvSpPr txBox="1">
            <a:spLocks noGrp="1"/>
          </p:cNvSpPr>
          <p:nvPr>
            <p:ph type="body" idx="4"/>
          </p:nvPr>
        </p:nvSpPr>
        <p:spPr>
          <a:xfrm>
            <a:off x="4056777" y="5735335"/>
            <a:ext cx="2155249"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6" name="Google Shape;66;p33"/>
          <p:cNvSpPr txBox="1">
            <a:spLocks noGrp="1"/>
          </p:cNvSpPr>
          <p:nvPr>
            <p:ph type="body" idx="5"/>
          </p:nvPr>
        </p:nvSpPr>
        <p:spPr>
          <a:xfrm>
            <a:off x="6322597" y="5735335"/>
            <a:ext cx="2189389"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4"/>
          <p:cNvPicPr preferRelativeResize="0"/>
          <p:nvPr/>
        </p:nvPicPr>
        <p:blipFill rotWithShape="1">
          <a:blip r:embed="rId15">
            <a:alphaModFix/>
          </a:blip>
          <a:srcRect/>
          <a:stretch/>
        </p:blipFill>
        <p:spPr>
          <a:xfrm>
            <a:off x="-19665" y="-5881"/>
            <a:ext cx="9163665" cy="6872211"/>
          </a:xfrm>
          <a:prstGeom prst="rect">
            <a:avLst/>
          </a:prstGeom>
          <a:noFill/>
          <a:ln>
            <a:noFill/>
          </a:ln>
        </p:spPr>
      </p:pic>
      <p:sp>
        <p:nvSpPr>
          <p:cNvPr id="11" name="Google Shape;11;p24"/>
          <p:cNvSpPr/>
          <p:nvPr/>
        </p:nvSpPr>
        <p:spPr>
          <a:xfrm>
            <a:off x="201478" y="-6148"/>
            <a:ext cx="8772041" cy="6872748"/>
          </a:xfrm>
          <a:prstGeom prst="rect">
            <a:avLst/>
          </a:prstGeom>
          <a:solidFill>
            <a:schemeClr val="lt1"/>
          </a:solidFill>
          <a:ln>
            <a:noFill/>
          </a:ln>
        </p:spPr>
        <p:txBody>
          <a:bodyPr spcFirstLastPara="1" wrap="square" lIns="91425" tIns="45700" rIns="91425" bIns="45700" anchor="ctr" anchorCtr="0">
            <a:noAutofit/>
          </a:bodyPr>
          <a:lstStyle/>
          <a:p>
            <a:pPr marL="2743200" marR="0" lvl="6"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a:t>
            </a:r>
            <a:endParaRPr/>
          </a:p>
        </p:txBody>
      </p:sp>
      <p:pic>
        <p:nvPicPr>
          <p:cNvPr id="12" name="Google Shape;12;p24"/>
          <p:cNvPicPr preferRelativeResize="0"/>
          <p:nvPr/>
        </p:nvPicPr>
        <p:blipFill rotWithShape="1">
          <a:blip r:embed="rId16">
            <a:alphaModFix/>
          </a:blip>
          <a:srcRect/>
          <a:stretch/>
        </p:blipFill>
        <p:spPr>
          <a:xfrm>
            <a:off x="628650" y="204428"/>
            <a:ext cx="1865601" cy="315398"/>
          </a:xfrm>
          <a:prstGeom prst="rect">
            <a:avLst/>
          </a:prstGeom>
          <a:noFill/>
          <a:ln>
            <a:noFill/>
          </a:ln>
        </p:spPr>
      </p:pic>
      <p:cxnSp>
        <p:nvCxnSpPr>
          <p:cNvPr id="13" name="Google Shape;13;p24"/>
          <p:cNvCxnSpPr/>
          <p:nvPr/>
        </p:nvCxnSpPr>
        <p:spPr>
          <a:xfrm>
            <a:off x="628650" y="6248472"/>
            <a:ext cx="7890681" cy="1"/>
          </a:xfrm>
          <a:prstGeom prst="straightConnector1">
            <a:avLst/>
          </a:prstGeom>
          <a:noFill/>
          <a:ln w="19050" cap="flat" cmpd="sng">
            <a:solidFill>
              <a:srgbClr val="C0C0C0"/>
            </a:solidFill>
            <a:prstDash val="dot"/>
            <a:miter lim="800000"/>
            <a:headEnd type="none" w="sm" len="sm"/>
            <a:tailEnd type="none" w="sm" len="sm"/>
          </a:ln>
        </p:spPr>
      </p:cxnSp>
      <p:pic>
        <p:nvPicPr>
          <p:cNvPr id="14" name="Google Shape;14;p24"/>
          <p:cNvPicPr preferRelativeResize="0"/>
          <p:nvPr/>
        </p:nvPicPr>
        <p:blipFill rotWithShape="1">
          <a:blip r:embed="rId17">
            <a:alphaModFix/>
          </a:blip>
          <a:srcRect/>
          <a:stretch/>
        </p:blipFill>
        <p:spPr>
          <a:xfrm>
            <a:off x="628650" y="6359092"/>
            <a:ext cx="780724" cy="288807"/>
          </a:xfrm>
          <a:prstGeom prst="rect">
            <a:avLst/>
          </a:prstGeom>
          <a:noFill/>
          <a:ln>
            <a:noFill/>
          </a:ln>
        </p:spPr>
      </p:pic>
      <p:sp>
        <p:nvSpPr>
          <p:cNvPr id="15" name="Google Shape;15;p24"/>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000" b="1" i="0" u="none" strike="noStrike" cap="none">
                <a:solidFill>
                  <a:srgbClr val="828383"/>
                </a:solidFill>
                <a:latin typeface="Arial"/>
                <a:ea typeface="Arial"/>
                <a:cs typeface="Arial"/>
                <a:sym typeface="Arial"/>
              </a:defRPr>
            </a:lvl1pPr>
            <a:lvl2pPr marL="0" marR="0" lvl="1" indent="0" algn="r" rtl="0">
              <a:spcBef>
                <a:spcPts val="0"/>
              </a:spcBef>
              <a:buNone/>
              <a:defRPr sz="1000" b="1" i="0" u="none" strike="noStrike" cap="none">
                <a:solidFill>
                  <a:srgbClr val="828383"/>
                </a:solidFill>
                <a:latin typeface="Arial"/>
                <a:ea typeface="Arial"/>
                <a:cs typeface="Arial"/>
                <a:sym typeface="Arial"/>
              </a:defRPr>
            </a:lvl2pPr>
            <a:lvl3pPr marL="0" marR="0" lvl="2" indent="0" algn="r" rtl="0">
              <a:spcBef>
                <a:spcPts val="0"/>
              </a:spcBef>
              <a:buNone/>
              <a:defRPr sz="1000" b="1" i="0" u="none" strike="noStrike" cap="none">
                <a:solidFill>
                  <a:srgbClr val="828383"/>
                </a:solidFill>
                <a:latin typeface="Arial"/>
                <a:ea typeface="Arial"/>
                <a:cs typeface="Arial"/>
                <a:sym typeface="Arial"/>
              </a:defRPr>
            </a:lvl3pPr>
            <a:lvl4pPr marL="0" marR="0" lvl="3" indent="0" algn="r" rtl="0">
              <a:spcBef>
                <a:spcPts val="0"/>
              </a:spcBef>
              <a:buNone/>
              <a:defRPr sz="1000" b="1" i="0" u="none" strike="noStrike" cap="none">
                <a:solidFill>
                  <a:srgbClr val="828383"/>
                </a:solidFill>
                <a:latin typeface="Arial"/>
                <a:ea typeface="Arial"/>
                <a:cs typeface="Arial"/>
                <a:sym typeface="Arial"/>
              </a:defRPr>
            </a:lvl4pPr>
            <a:lvl5pPr marL="0" marR="0" lvl="4" indent="0" algn="r" rtl="0">
              <a:spcBef>
                <a:spcPts val="0"/>
              </a:spcBef>
              <a:buNone/>
              <a:defRPr sz="1000" b="1" i="0" u="none" strike="noStrike" cap="none">
                <a:solidFill>
                  <a:srgbClr val="828383"/>
                </a:solidFill>
                <a:latin typeface="Arial"/>
                <a:ea typeface="Arial"/>
                <a:cs typeface="Arial"/>
                <a:sym typeface="Arial"/>
              </a:defRPr>
            </a:lvl5pPr>
            <a:lvl6pPr marL="0" marR="0" lvl="5" indent="0" algn="r" rtl="0">
              <a:spcBef>
                <a:spcPts val="0"/>
              </a:spcBef>
              <a:buNone/>
              <a:defRPr sz="1000" b="1" i="0" u="none" strike="noStrike" cap="none">
                <a:solidFill>
                  <a:srgbClr val="828383"/>
                </a:solidFill>
                <a:latin typeface="Arial"/>
                <a:ea typeface="Arial"/>
                <a:cs typeface="Arial"/>
                <a:sym typeface="Arial"/>
              </a:defRPr>
            </a:lvl6pPr>
            <a:lvl7pPr marL="0" marR="0" lvl="6" indent="0" algn="r" rtl="0">
              <a:spcBef>
                <a:spcPts val="0"/>
              </a:spcBef>
              <a:buNone/>
              <a:defRPr sz="1000" b="1" i="0" u="none" strike="noStrike" cap="none">
                <a:solidFill>
                  <a:srgbClr val="828383"/>
                </a:solidFill>
                <a:latin typeface="Arial"/>
                <a:ea typeface="Arial"/>
                <a:cs typeface="Arial"/>
                <a:sym typeface="Arial"/>
              </a:defRPr>
            </a:lvl7pPr>
            <a:lvl8pPr marL="0" marR="0" lvl="7" indent="0" algn="r" rtl="0">
              <a:spcBef>
                <a:spcPts val="0"/>
              </a:spcBef>
              <a:buNone/>
              <a:defRPr sz="1000" b="1" i="0" u="none" strike="noStrike" cap="none">
                <a:solidFill>
                  <a:srgbClr val="828383"/>
                </a:solidFill>
                <a:latin typeface="Arial"/>
                <a:ea typeface="Arial"/>
                <a:cs typeface="Arial"/>
                <a:sym typeface="Arial"/>
              </a:defRPr>
            </a:lvl8pPr>
            <a:lvl9pPr marL="0" marR="0" lvl="8" indent="0" algn="r" rtl="0">
              <a:spcBef>
                <a:spcPts val="0"/>
              </a:spcBef>
              <a:buNone/>
              <a:defRPr sz="1000" b="1" i="0" u="none" strike="noStrike" cap="none">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ri.hhs.gov/content/chapter-2-research-misconduct-introductio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ori.hhs.gov/case-four-accusation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ori.hhs.gov/case-four-accusation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ori.hhs.gov/case-four-accusation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ori.hhs.gov/role-play-"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ori.hhs.gov/case-four-accusation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ori.hhs.gov/role-play-"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ori.hhs.gov/case-four-accusations-"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video" Target="https://www.youtube.com/embed/5yAk4M9-hL8?feature=oembed" TargetMode="Externa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video" Target="https://www.youtube.com/embed/ar6T4Uop_1w?feature=oembed" TargetMode="Externa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
          <p:cNvSpPr txBox="1">
            <a:spLocks noGrp="1"/>
          </p:cNvSpPr>
          <p:nvPr>
            <p:ph type="title" idx="4294967295"/>
          </p:nvPr>
        </p:nvSpPr>
        <p:spPr>
          <a:xfrm>
            <a:off x="1686846" y="4860048"/>
            <a:ext cx="6612962" cy="181747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lt1"/>
              </a:buClr>
              <a:buSzPts val="3200"/>
              <a:buFont typeface="Arial"/>
              <a:buNone/>
              <a:tabLst/>
              <a:defRPr/>
            </a:pPr>
            <a:r>
              <a:rPr kumimoji="0" lang="en-US" sz="3200" b="0" i="0" u="none" strike="noStrike" kern="0" cap="none" spc="0" normalizeH="0" baseline="0" noProof="0" dirty="0">
                <a:ln>
                  <a:noFill/>
                </a:ln>
                <a:solidFill>
                  <a:schemeClr val="lt1"/>
                </a:solidFill>
                <a:effectLst/>
                <a:uLnTx/>
                <a:uFillTx/>
                <a:latin typeface="Arial"/>
                <a:ea typeface="Arial"/>
                <a:cs typeface="Arial"/>
                <a:sym typeface="Arial"/>
              </a:rPr>
              <a:t>Research Misconduct</a:t>
            </a:r>
            <a:endParaRPr kumimoji="0" lang="en-US" sz="1400" b="0" i="0" u="none" strike="noStrike" kern="0" cap="none" spc="0" normalizeH="0" baseline="0" noProof="0" dirty="0">
              <a:ln>
                <a:noFill/>
              </a:ln>
              <a:solidFill>
                <a:schemeClr val="lt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lt1"/>
              </a:buClr>
              <a:buSzPts val="1400"/>
              <a:buFont typeface="Arial"/>
              <a:buNone/>
              <a:tabLst/>
              <a:defRPr/>
            </a:pPr>
            <a:endParaRPr kumimoji="0" lang="en-US" sz="1400" b="0" i="0" u="none" strike="noStrike" kern="0" cap="none" spc="0" normalizeH="0" baseline="0" noProof="0" dirty="0">
              <a:ln>
                <a:noFill/>
              </a:ln>
              <a:solidFill>
                <a:schemeClr val="lt1"/>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chemeClr val="lt1"/>
              </a:buClr>
              <a:buSzPts val="1400"/>
              <a:buFont typeface="Arial"/>
              <a:buNone/>
              <a:tabLst/>
              <a:defRPr/>
            </a:pPr>
            <a:r>
              <a:rPr kumimoji="0" lang="en-US" sz="1400" b="0" i="0" u="none" strike="noStrike" kern="0" cap="none" spc="0" normalizeH="0" baseline="0" noProof="0" dirty="0">
                <a:ln>
                  <a:noFill/>
                </a:ln>
                <a:solidFill>
                  <a:schemeClr val="lt1"/>
                </a:solidFill>
                <a:effectLst/>
                <a:uLnTx/>
                <a:uFillTx/>
                <a:latin typeface="Arial"/>
                <a:ea typeface="Arial"/>
                <a:cs typeface="Arial"/>
                <a:sym typeface="Arial"/>
              </a:rPr>
              <a:t>Information for this module came from the </a:t>
            </a:r>
          </a:p>
          <a:p>
            <a:pPr marL="0" marR="0" lvl="0" indent="0" algn="r" defTabSz="914400" rtl="0" eaLnBrk="1" fontAlgn="auto" latinLnBrk="0" hangingPunct="1">
              <a:lnSpc>
                <a:spcPct val="100000"/>
              </a:lnSpc>
              <a:spcBef>
                <a:spcPts val="0"/>
              </a:spcBef>
              <a:spcAft>
                <a:spcPts val="0"/>
              </a:spcAft>
              <a:buClr>
                <a:schemeClr val="lt1"/>
              </a:buClr>
              <a:buSzPts val="1400"/>
              <a:buFont typeface="Arial"/>
              <a:buNone/>
              <a:tabLst/>
              <a:defRPr/>
            </a:pPr>
            <a:r>
              <a:rPr kumimoji="0" lang="en-US" sz="1400" b="0" i="0" u="none" strike="noStrike" kern="0" cap="none" spc="0" normalizeH="0" baseline="0" noProof="0" dirty="0">
                <a:ln>
                  <a:noFill/>
                </a:ln>
                <a:solidFill>
                  <a:schemeClr val="lt1"/>
                </a:solidFill>
                <a:effectLst/>
                <a:uLnTx/>
                <a:uFillTx/>
                <a:latin typeface="Arial"/>
                <a:ea typeface="Arial"/>
                <a:cs typeface="Arial"/>
                <a:sym typeface="Arial"/>
              </a:rPr>
              <a:t>Office of Research Integrity (ORI) website: </a:t>
            </a:r>
          </a:p>
          <a:p>
            <a:pPr marL="0" marR="0" lvl="0" indent="0" algn="r" defTabSz="914400" rtl="0" eaLnBrk="1" fontAlgn="auto" latinLnBrk="0" hangingPunct="1">
              <a:lnSpc>
                <a:spcPct val="100000"/>
              </a:lnSpc>
              <a:spcBef>
                <a:spcPts val="0"/>
              </a:spcBef>
              <a:spcAft>
                <a:spcPts val="0"/>
              </a:spcAft>
              <a:buClr>
                <a:schemeClr val="lt1"/>
              </a:buClr>
              <a:buSzPts val="1400"/>
              <a:buFont typeface="Arial"/>
              <a:buNone/>
              <a:tabLst/>
              <a:defRPr/>
            </a:pPr>
            <a:r>
              <a:rPr kumimoji="0" lang="en-US" sz="1400" b="0" i="0" u="sng" strike="noStrike" kern="0" cap="none" spc="0" normalizeH="0" baseline="0" noProof="0" dirty="0">
                <a:ln>
                  <a:noFill/>
                </a:ln>
                <a:solidFill>
                  <a:schemeClr val="hlink"/>
                </a:solidFill>
                <a:effectLst/>
                <a:uLnTx/>
                <a:uFillTx/>
                <a:latin typeface="Arial"/>
                <a:ea typeface="Arial"/>
                <a:cs typeface="Arial"/>
                <a:sym typeface="Arial"/>
                <a:hlinkClick r:id="rId3"/>
              </a:rPr>
              <a:t>https://ori.hhs.gov/content/chapter-2-</a:t>
            </a:r>
            <a:endParaRPr kumimoji="0" lang="en-US" sz="1400" b="0" i="0" u="none" strike="noStrike" kern="0" cap="none" spc="0" normalizeH="0" baseline="0" noProof="0" dirty="0">
              <a:ln>
                <a:noFill/>
              </a:ln>
              <a:solidFill>
                <a:schemeClr val="lt1"/>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chemeClr val="lt1"/>
              </a:buClr>
              <a:buSzPts val="1400"/>
              <a:buFont typeface="Arial"/>
              <a:buNone/>
              <a:tabLst/>
              <a:defRPr/>
            </a:pPr>
            <a:r>
              <a:rPr kumimoji="0" lang="en-US" sz="1400" b="0" i="0" u="sng" strike="noStrike" kern="0" cap="none" spc="0" normalizeH="0" baseline="0" noProof="0" dirty="0">
                <a:ln>
                  <a:noFill/>
                </a:ln>
                <a:solidFill>
                  <a:schemeClr val="hlink"/>
                </a:solidFill>
                <a:effectLst/>
                <a:uLnTx/>
                <a:uFillTx/>
                <a:latin typeface="Arial"/>
                <a:ea typeface="Arial"/>
                <a:cs typeface="Arial"/>
                <a:sym typeface="Arial"/>
                <a:hlinkClick r:id="rId3"/>
              </a:rPr>
              <a:t>research-misconduct-introduction</a:t>
            </a:r>
            <a:endParaRPr kumimoji="0" lang="en-US" sz="1400" b="0" i="0" u="none" strike="noStrike" kern="0" cap="none" spc="0" normalizeH="0" baseline="0" noProof="0" dirty="0">
              <a:ln>
                <a:noFill/>
              </a:ln>
              <a:solidFill>
                <a:schemeClr val="lt1"/>
              </a:solidFill>
              <a:effectLst/>
              <a:uLnTx/>
              <a:uFillTx/>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0"/>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10</a:t>
            </a:fld>
            <a:endParaRPr/>
          </a:p>
        </p:txBody>
      </p:sp>
      <p:sp>
        <p:nvSpPr>
          <p:cNvPr id="156" name="Google Shape;156;p10"/>
          <p:cNvSpPr txBox="1">
            <a:spLocks noGrp="1"/>
          </p:cNvSpPr>
          <p:nvPr>
            <p:ph type="title" idx="4294967295"/>
          </p:nvPr>
        </p:nvSpPr>
        <p:spPr>
          <a:xfrm>
            <a:off x="1383632" y="1095878"/>
            <a:ext cx="7016664" cy="384720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When research misconduct occurs in </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federally funded research (including </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proposals), it is a federal crime that </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can be punished severely resulting in:</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Fines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Loss of funding eligibility</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Imprisonment</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chemeClr val="dk1"/>
                </a:solidFill>
                <a:effectLst/>
                <a:uLnTx/>
                <a:uFillTx/>
                <a:latin typeface="Calibri"/>
                <a:ea typeface="Calibri"/>
                <a:cs typeface="Calibri"/>
                <a:sym typeface="Calibri"/>
              </a:rPr>
              <a:t>https://ori.hhs.gov/rcr-casebook-research-misconduct</a:t>
            </a:r>
            <a:endParaRPr kumimoji="0" lang="en-US" sz="14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1"/>
          <p:cNvSpPr txBox="1">
            <a:spLocks noGrp="1"/>
          </p:cNvSpPr>
          <p:nvPr>
            <p:ph type="title" idx="4294967295"/>
          </p:nvPr>
        </p:nvSpPr>
        <p:spPr>
          <a:xfrm>
            <a:off x="1234463" y="1114185"/>
            <a:ext cx="6599639" cy="476014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C00000"/>
              </a:buClr>
              <a:buSzPts val="2800"/>
              <a:buFont typeface="Arial"/>
              <a:buNone/>
              <a:tabLst/>
              <a:defRPr/>
            </a:pPr>
            <a:r>
              <a:rPr kumimoji="0" lang="en-US" sz="2800" b="0" i="0" u="none" strike="noStrike" kern="0" cap="none" spc="0" normalizeH="0" baseline="0" noProof="0" dirty="0">
                <a:ln>
                  <a:noFill/>
                </a:ln>
                <a:solidFill>
                  <a:srgbClr val="C00000"/>
                </a:solidFill>
                <a:effectLst/>
                <a:uLnTx/>
                <a:uFillTx/>
                <a:latin typeface="Arial"/>
                <a:ea typeface="Arial"/>
                <a:cs typeface="Arial"/>
                <a:sym typeface="Arial"/>
              </a:rPr>
              <a:t>Case Example (1)</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600"/>
              <a:buFont typeface="Arial"/>
              <a:buNone/>
              <a:tabLst/>
              <a:defRPr/>
            </a:pPr>
            <a:r>
              <a:rPr kumimoji="0" lang="en-US" sz="2600" b="0" i="0" u="none" strike="noStrike" kern="0" cap="none" spc="0" normalizeH="0" baseline="0" noProof="0" dirty="0">
                <a:ln>
                  <a:noFill/>
                </a:ln>
                <a:solidFill>
                  <a:schemeClr val="dk1"/>
                </a:solidFill>
                <a:effectLst/>
                <a:uLnTx/>
                <a:uFillTx/>
                <a:latin typeface="Arial"/>
                <a:ea typeface="Arial"/>
                <a:cs typeface="Arial"/>
                <a:sym typeface="Arial"/>
              </a:rPr>
              <a:t>Dr. Edwards lab had always prided itself on its extraordinary research. During a weekly lab meeting one of the technicians presented data from two experiments. The data presented from experiment 1 appeared to be identical to the data from experiment 2. Dr. Edwards spoke with the lab technician who claimed that she had performed two experiments and that the data just happened to look the same.</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p:txBody>
      </p:sp>
      <p:sp>
        <p:nvSpPr>
          <p:cNvPr id="162" name="Google Shape;162;p11"/>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2"/>
          <p:cNvSpPr txBox="1">
            <a:spLocks noGrp="1"/>
          </p:cNvSpPr>
          <p:nvPr>
            <p:ph type="title" idx="4294967295"/>
          </p:nvPr>
        </p:nvSpPr>
        <p:spPr>
          <a:xfrm>
            <a:off x="1311581" y="1672390"/>
            <a:ext cx="6599639" cy="451184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C00000"/>
              </a:buClr>
              <a:buSzPts val="3200"/>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Case Example Questions (1)</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What should Dr. Edwards do now?</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Do you think that the lab technician is telling the truth?</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800"/>
              <a:buFont typeface="Arial"/>
              <a:buNone/>
              <a:tabLst/>
              <a:defRPr/>
            </a:pPr>
            <a:endParaRPr kumimoji="0" lang="en-US" sz="2800" b="0" i="0" u="none" strike="noStrike" kern="0" cap="none" spc="0" normalizeH="0" baseline="0" noProof="0" dirty="0">
              <a:ln>
                <a:noFill/>
              </a:ln>
              <a:solidFill>
                <a:srgbClr val="C00000"/>
              </a:solidFill>
              <a:effectLst/>
              <a:uLnTx/>
              <a:uFillTx/>
              <a:latin typeface="Arial"/>
              <a:ea typeface="Arial"/>
              <a:cs typeface="Arial"/>
              <a:sym typeface="Arial"/>
            </a:endParaRPr>
          </a:p>
        </p:txBody>
      </p:sp>
      <p:sp>
        <p:nvSpPr>
          <p:cNvPr id="168" name="Google Shape;168;p12"/>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3"/>
          <p:cNvSpPr txBox="1">
            <a:spLocks noGrp="1"/>
          </p:cNvSpPr>
          <p:nvPr>
            <p:ph type="title" idx="4294967295"/>
          </p:nvPr>
        </p:nvSpPr>
        <p:spPr>
          <a:xfrm>
            <a:off x="1393101" y="1113428"/>
            <a:ext cx="6599639" cy="494497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C00000"/>
              </a:buClr>
              <a:buSzPts val="3200"/>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Case Example (2)</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Dr. Frank conducts medical research in the area of sleep disorders. After careful thought and review of the literature he writes a protocol around a novel use of a sleep therapy. He asks his colleagues to review the protocol. A short time later he finds that one of his colleagues has submitted his protocol as his own to a federal funding agency.</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p:txBody>
      </p:sp>
      <p:sp>
        <p:nvSpPr>
          <p:cNvPr id="174" name="Google Shape;174;p13"/>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4"/>
          <p:cNvSpPr txBox="1">
            <a:spLocks noGrp="1"/>
          </p:cNvSpPr>
          <p:nvPr>
            <p:ph type="title" idx="4294967295"/>
          </p:nvPr>
        </p:nvSpPr>
        <p:spPr>
          <a:xfrm>
            <a:off x="1238864" y="1176631"/>
            <a:ext cx="6599639" cy="397042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C00000"/>
              </a:buClr>
              <a:buSzPts val="3200"/>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Case Example Questions</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What should Dr. Frank do?</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Do you think that what his colleague did was dishonest?</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600"/>
              <a:buFont typeface="Arial"/>
              <a:buNone/>
              <a:tabLst/>
              <a:defRPr/>
            </a:pPr>
            <a:endParaRPr kumimoji="0" lang="en-US" sz="26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400"/>
              <a:buFont typeface="Arial"/>
              <a:buNone/>
              <a:tabLst/>
              <a:defRPr/>
            </a:pP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80" name="Google Shape;180;p14"/>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5"/>
          <p:cNvSpPr txBox="1">
            <a:spLocks noGrp="1"/>
          </p:cNvSpPr>
          <p:nvPr>
            <p:ph type="title" idx="4294967295"/>
          </p:nvPr>
        </p:nvSpPr>
        <p:spPr>
          <a:xfrm>
            <a:off x="1238864" y="1132564"/>
            <a:ext cx="6599639" cy="4752785"/>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C00000"/>
              </a:buClr>
              <a:buSzPts val="2800"/>
              <a:buFont typeface="Arial"/>
              <a:buNone/>
              <a:tabLst/>
              <a:defRPr/>
            </a:pPr>
            <a:r>
              <a:rPr kumimoji="0" lang="en-US" sz="2800" b="0" i="0" u="none" strike="noStrike" kern="0" cap="none" spc="0" normalizeH="0" baseline="0" noProof="0" dirty="0">
                <a:ln>
                  <a:noFill/>
                </a:ln>
                <a:solidFill>
                  <a:srgbClr val="C00000"/>
                </a:solidFill>
                <a:effectLst/>
                <a:uLnTx/>
                <a:uFillTx/>
                <a:latin typeface="Arial"/>
                <a:ea typeface="Arial"/>
                <a:cs typeface="Arial"/>
                <a:sym typeface="Arial"/>
              </a:rPr>
              <a:t>Role Play:</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600"/>
              <a:buFont typeface="Arial"/>
              <a:buNone/>
              <a:tabLst/>
              <a:defRPr/>
            </a:pPr>
            <a:r>
              <a:rPr kumimoji="0" lang="en-US" sz="2600" b="0" i="0" u="none" strike="noStrike" kern="0" cap="none" spc="0" normalizeH="0" baseline="0" noProof="0" dirty="0">
                <a:ln>
                  <a:noFill/>
                </a:ln>
                <a:solidFill>
                  <a:schemeClr val="dk1"/>
                </a:solidFill>
                <a:effectLst/>
                <a:uLnTx/>
                <a:uFillTx/>
                <a:latin typeface="Arial"/>
                <a:ea typeface="Arial"/>
                <a:cs typeface="Arial"/>
                <a:sym typeface="Arial"/>
              </a:rPr>
              <a:t>This is a 2-person role play involving an associate professor and a former PhD student</a:t>
            </a:r>
            <a:endParaRPr kumimoji="0" lang="en-US" sz="2600" b="1"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1600"/>
              <a:buFont typeface="Arial"/>
              <a:buNone/>
              <a:tabLst/>
              <a:defRPr/>
            </a:pPr>
            <a:endParaRPr kumimoji="0" lang="en-US" sz="1600" b="1"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C00000"/>
              </a:buClr>
              <a:buSzPts val="2800"/>
              <a:buFont typeface="Arial"/>
              <a:buNone/>
              <a:tabLst/>
              <a:defRPr/>
            </a:pPr>
            <a:r>
              <a:rPr kumimoji="0" lang="en-US" sz="2800" b="0" i="0" u="none" strike="noStrike" kern="0" cap="none" spc="0" normalizeH="0" baseline="0" noProof="0" dirty="0">
                <a:ln>
                  <a:noFill/>
                </a:ln>
                <a:solidFill>
                  <a:srgbClr val="C00000"/>
                </a:solidFill>
                <a:effectLst/>
                <a:uLnTx/>
                <a:uFillTx/>
                <a:latin typeface="Arial"/>
                <a:ea typeface="Arial"/>
                <a:cs typeface="Arial"/>
                <a:sym typeface="Arial"/>
              </a:rPr>
              <a:t>Roles:</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600"/>
              <a:buFont typeface="Arial"/>
              <a:buNone/>
              <a:tabLst/>
              <a:defRPr/>
            </a:pPr>
            <a:r>
              <a:rPr kumimoji="0" lang="en-US" sz="2600" b="0" i="0" u="none" strike="noStrike" kern="0" cap="none" spc="0" normalizeH="0" baseline="0" noProof="0" dirty="0">
                <a:ln>
                  <a:noFill/>
                </a:ln>
                <a:solidFill>
                  <a:schemeClr val="dk1"/>
                </a:solidFill>
                <a:effectLst/>
                <a:uLnTx/>
                <a:uFillTx/>
                <a:latin typeface="Arial"/>
                <a:ea typeface="Arial"/>
                <a:cs typeface="Arial"/>
                <a:sym typeface="Arial"/>
              </a:rPr>
              <a:t>Professor</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600"/>
              <a:buFont typeface="Arial"/>
              <a:buNone/>
              <a:tabLst/>
              <a:defRPr/>
            </a:pPr>
            <a:r>
              <a:rPr kumimoji="0" lang="en-US" sz="2600" b="0" i="0" u="none" strike="noStrike" kern="0" cap="none" spc="0" normalizeH="0" baseline="0" noProof="0" dirty="0">
                <a:ln>
                  <a:noFill/>
                </a:ln>
                <a:solidFill>
                  <a:schemeClr val="dk1"/>
                </a:solidFill>
                <a:effectLst/>
                <a:uLnTx/>
                <a:uFillTx/>
                <a:latin typeface="Arial"/>
                <a:ea typeface="Arial"/>
                <a:cs typeface="Arial"/>
                <a:sym typeface="Arial"/>
              </a:rPr>
              <a:t>Former PhD student</a:t>
            </a:r>
            <a:endParaRPr kumimoji="0" lang="en-US" sz="2600" b="1"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828383"/>
              </a:buClr>
              <a:buSzPts val="1800"/>
              <a:buFont typeface="Arial"/>
              <a:buNone/>
              <a:tabLst/>
              <a:defRPr/>
            </a:pPr>
            <a:endParaRPr kumimoji="0" lang="en-US" sz="1800" b="0" i="0" u="none" strike="noStrike" kern="0" cap="none" spc="0" normalizeH="0" baseline="0" noProof="0" dirty="0">
              <a:ln>
                <a:noFill/>
              </a:ln>
              <a:solidFill>
                <a:srgbClr val="C00000"/>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C00000"/>
              </a:buClr>
              <a:buSzPts val="1800"/>
              <a:buFont typeface="Arial"/>
              <a:buNone/>
              <a:tabLst/>
              <a:defRPr/>
            </a:pPr>
            <a:r>
              <a:rPr kumimoji="0" lang="en-US" sz="1800" b="0" i="0" u="sng" strike="noStrike" kern="0" cap="none" spc="0" normalizeH="0" baseline="0" noProof="0" dirty="0">
                <a:ln>
                  <a:noFill/>
                </a:ln>
                <a:solidFill>
                  <a:srgbClr val="C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https://ori.hhs.gov/case-four-accusations-</a:t>
            </a:r>
            <a:endParaRPr kumimoji="0" lang="en-US" sz="1800" b="0" i="0" u="none" strike="noStrike" kern="0" cap="none" spc="0" normalizeH="0" baseline="0" noProof="0" dirty="0">
              <a:ln>
                <a:noFill/>
              </a:ln>
              <a:solidFill>
                <a:srgbClr val="C00000"/>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C00000"/>
              </a:buClr>
              <a:buSzPts val="1800"/>
              <a:buFont typeface="Arial"/>
              <a:buNone/>
              <a:tabLst/>
              <a:defRPr/>
            </a:pPr>
            <a:r>
              <a:rPr kumimoji="0" lang="en-US" sz="1800" b="0" i="0" u="none" strike="noStrike" kern="0" cap="none" spc="0" normalizeH="0" baseline="0" noProof="0" dirty="0">
                <a:ln>
                  <a:noFill/>
                </a:ln>
                <a:solidFill>
                  <a:srgbClr val="C00000"/>
                </a:solidFill>
                <a:effectLst/>
                <a:uLnTx/>
                <a:uFillTx/>
                <a:latin typeface="Arial"/>
                <a:ea typeface="Arial"/>
                <a:cs typeface="Arial"/>
                <a:sym typeface="Arial"/>
              </a:rPr>
              <a:t>falsifying-data</a:t>
            </a:r>
            <a:endParaRPr kumimoji="0" lang="en-US" sz="28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800"/>
              <a:buFont typeface="Arial"/>
              <a:buNone/>
              <a:tabLst/>
              <a:defRPr/>
            </a:pPr>
            <a:endParaRPr kumimoji="0" lang="en-US" sz="28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87" name="Google Shape;187;p15"/>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6"/>
          <p:cNvSpPr txBox="1">
            <a:spLocks noGrp="1"/>
          </p:cNvSpPr>
          <p:nvPr>
            <p:ph type="title" idx="4294967295"/>
          </p:nvPr>
        </p:nvSpPr>
        <p:spPr>
          <a:xfrm>
            <a:off x="1238865" y="1173352"/>
            <a:ext cx="6612962" cy="473402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0"/>
              </a:spcBef>
              <a:spcAft>
                <a:spcPts val="0"/>
              </a:spcAft>
              <a:buClr>
                <a:schemeClr val="dk1"/>
              </a:buClr>
              <a:buSzPts val="2200"/>
              <a:buFont typeface="Arial"/>
              <a:buNone/>
              <a:tabLst/>
              <a:defRPr/>
            </a:pPr>
            <a:r>
              <a:rPr kumimoji="0" lang="en-US" sz="2200" b="0" i="0" u="none" strike="noStrike" kern="0" cap="none" spc="0" normalizeH="0" baseline="0" noProof="0" dirty="0">
                <a:ln>
                  <a:noFill/>
                </a:ln>
                <a:solidFill>
                  <a:schemeClr val="dk1"/>
                </a:solidFill>
                <a:effectLst/>
                <a:uLnTx/>
                <a:uFillTx/>
                <a:latin typeface="Arial"/>
                <a:ea typeface="Arial"/>
                <a:cs typeface="Arial"/>
                <a:sym typeface="Arial"/>
              </a:rPr>
              <a:t>This role play involves a young Associate Professor of biochemistry at a major research university.  He devotes all his time to establishing his scientific career. He has developed his lab into a highly successful scientific enterprise that is turning out world class publications. He has remained in close touch with his former PhD advisor and thinks of their relationship as a warm mutual friendship.</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200"/>
              <a:buFont typeface="Arial"/>
              <a:buNone/>
              <a:tabLst/>
              <a:defRPr/>
            </a:pPr>
            <a:endParaRPr kumimoji="0" lang="en-US" sz="22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200"/>
              <a:buFont typeface="Arial"/>
              <a:buNone/>
              <a:tabLst/>
              <a:defRPr/>
            </a:pPr>
            <a:r>
              <a:rPr kumimoji="0" lang="en-US" sz="2200" b="0" i="0" u="none" strike="noStrike" kern="0" cap="none" spc="0" normalizeH="0" baseline="0" noProof="0" dirty="0">
                <a:ln>
                  <a:noFill/>
                </a:ln>
                <a:solidFill>
                  <a:schemeClr val="dk1"/>
                </a:solidFill>
                <a:effectLst/>
                <a:uLnTx/>
                <a:uFillTx/>
                <a:latin typeface="Arial"/>
                <a:ea typeface="Arial"/>
                <a:cs typeface="Arial"/>
                <a:sym typeface="Arial"/>
              </a:rPr>
              <a:t>His former advisor tells the professor that one of his former PhD students, has fallen on hard times. He’d lost his first academic appointment and is now driving a cab in the city where the professor lives. The former advisor suggests that the professor hire the down-and-out guy who is 15 years his senior and practically homeless. </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800"/>
              <a:buFont typeface="Arial"/>
              <a:buNone/>
              <a:tabLst/>
              <a:defRPr/>
            </a:pPr>
            <a:endParaRPr kumimoji="0" lang="en-US" sz="28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1200"/>
              <a:buFont typeface="Arial"/>
              <a:buNone/>
              <a:tabLst/>
              <a:defRPr/>
            </a:pP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p:txBody>
      </p:sp>
      <p:sp>
        <p:nvSpPr>
          <p:cNvPr id="193" name="Google Shape;193;p16"/>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7"/>
          <p:cNvSpPr txBox="1">
            <a:spLocks noGrp="1"/>
          </p:cNvSpPr>
          <p:nvPr>
            <p:ph type="title" idx="4294967295"/>
          </p:nvPr>
        </p:nvSpPr>
        <p:spPr>
          <a:xfrm>
            <a:off x="1225985" y="972642"/>
            <a:ext cx="6745075" cy="520983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Character Description: Professor</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400"/>
              <a:buFont typeface="Arial"/>
              <a:buNone/>
              <a:tabLst/>
              <a:defRPr/>
            </a:pPr>
            <a:r>
              <a:rPr kumimoji="0" lang="en-US" sz="2400" b="0" i="0" u="none" strike="noStrike" kern="0" cap="none" spc="0" normalizeH="0" baseline="0" noProof="0" dirty="0">
                <a:ln>
                  <a:noFill/>
                </a:ln>
                <a:solidFill>
                  <a:schemeClr val="dk1"/>
                </a:solidFill>
                <a:effectLst/>
                <a:uLnTx/>
                <a:uFillTx/>
                <a:latin typeface="Arial"/>
                <a:ea typeface="Arial"/>
                <a:cs typeface="Arial"/>
                <a:sym typeface="Arial"/>
              </a:rPr>
              <a:t>You are well known in your research field and provide excellent research. You decide to take your former mentor’s advice and hire your PhD student. Your student’s performance is poor and after stating his expectations, the student produces data that fits “a little too well with the hypothesis.	</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1800"/>
              <a:buFont typeface="Arial"/>
              <a:buNone/>
              <a:tabLst/>
              <a:defRPr/>
            </a:pPr>
            <a:endParaRPr kumimoji="0" lang="en-US" sz="1800" b="0" i="0" u="sng" strike="noStrike" kern="0" cap="none" spc="0" normalizeH="0" baseline="0" noProof="0" dirty="0">
              <a:ln>
                <a:noFill/>
              </a:ln>
              <a:solidFill>
                <a:srgbClr val="0563C1"/>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endParaRPr>
          </a:p>
          <a:p>
            <a:pPr marL="0" marR="0" lvl="0" indent="0" algn="r" defTabSz="914400" rtl="0" eaLnBrk="1" fontAlgn="auto" latinLnBrk="0" hangingPunct="1">
              <a:lnSpc>
                <a:spcPct val="100000"/>
              </a:lnSpc>
              <a:spcBef>
                <a:spcPts val="0"/>
              </a:spcBef>
              <a:spcAft>
                <a:spcPts val="0"/>
              </a:spcAft>
              <a:buClr>
                <a:schemeClr val="accent1"/>
              </a:buClr>
              <a:buSzPts val="1800"/>
              <a:buFont typeface="Arial"/>
              <a:buNone/>
              <a:tabLst/>
              <a:defRPr/>
            </a:pPr>
            <a:r>
              <a:rPr kumimoji="0" lang="en-US" sz="1800" b="0" i="0" u="sng" strike="noStrike" kern="0" cap="none" spc="0" normalizeH="0" baseline="0" noProof="0" dirty="0">
                <a:ln>
                  <a:noFill/>
                </a:ln>
                <a:solidFill>
                  <a:schemeClr val="accent1"/>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https://ori.hhs.gov/case-four-accusations-</a:t>
            </a:r>
            <a:endParaRPr kumimoji="0" lang="en-US" sz="1800" b="0" i="0" u="none" strike="noStrike" kern="0" cap="none" spc="0" normalizeH="0" baseline="0" noProof="0" dirty="0">
              <a:ln>
                <a:noFill/>
              </a:ln>
              <a:solidFill>
                <a:schemeClr val="accent1"/>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chemeClr val="accent1"/>
              </a:buClr>
              <a:buSzPts val="1800"/>
              <a:buFont typeface="Arial"/>
              <a:buNone/>
              <a:tabLst/>
              <a:defRPr/>
            </a:pPr>
            <a:r>
              <a:rPr kumimoji="0" lang="en-US" sz="1800" b="0" i="0" u="sng" strike="noStrike" kern="0" cap="none" spc="0" normalizeH="0" baseline="0" noProof="0" dirty="0">
                <a:ln>
                  <a:noFill/>
                </a:ln>
                <a:solidFill>
                  <a:schemeClr val="accent1"/>
                </a:solidFill>
                <a:effectLst/>
                <a:uLnTx/>
                <a:uFillTx/>
                <a:latin typeface="Arial"/>
                <a:ea typeface="Arial"/>
                <a:cs typeface="Arial"/>
                <a:sym typeface="Arial"/>
              </a:rPr>
              <a:t>falsifying-data</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828383"/>
              </a:buClr>
              <a:buSzPts val="4300"/>
              <a:buFont typeface="Arial"/>
              <a:buNone/>
              <a:tabLst/>
              <a:defRPr/>
            </a:pPr>
            <a:endParaRPr kumimoji="0" lang="en-US" sz="4300" b="0" i="0" u="none" strike="noStrike" kern="0" cap="none" spc="0" normalizeH="0" baseline="0" noProof="0" dirty="0">
              <a:ln>
                <a:noFill/>
              </a:ln>
              <a:solidFill>
                <a:srgbClr val="C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600"/>
              <a:buFont typeface="Arial"/>
              <a:buNone/>
              <a:tabLst/>
              <a:defRPr/>
            </a:pPr>
            <a:endParaRPr kumimoji="0" lang="en-US" sz="26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400"/>
              <a:buFont typeface="Arial"/>
              <a:buNone/>
              <a:tabLst/>
              <a:defRPr/>
            </a:pP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99" name="Google Shape;199;p17"/>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8"/>
          <p:cNvSpPr txBox="1">
            <a:spLocks noGrp="1"/>
          </p:cNvSpPr>
          <p:nvPr>
            <p:ph type="title" idx="4294967295"/>
          </p:nvPr>
        </p:nvSpPr>
        <p:spPr>
          <a:xfrm>
            <a:off x="1225985" y="1115861"/>
            <a:ext cx="6745075" cy="520983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Character Description: Former PhD Student</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400"/>
              <a:buFont typeface="Arial"/>
              <a:buNone/>
              <a:tabLst/>
              <a:defRPr/>
            </a:pPr>
            <a:r>
              <a:rPr kumimoji="0" lang="en-US" sz="2400" b="0" i="0" u="none" strike="noStrike" kern="0" cap="none" spc="0" normalizeH="0" baseline="0" noProof="0" dirty="0">
                <a:ln>
                  <a:noFill/>
                </a:ln>
                <a:solidFill>
                  <a:schemeClr val="dk1"/>
                </a:solidFill>
                <a:effectLst/>
                <a:uLnTx/>
                <a:uFillTx/>
                <a:latin typeface="Arial"/>
                <a:ea typeface="Arial"/>
                <a:cs typeface="Arial"/>
                <a:sym typeface="Arial"/>
              </a:rPr>
              <a:t>Allen is hired by is former mentor. He has been in the lab for approximately 6 months. His work is poor and he resents any input or supervision. The former student insists that his work is superior to the work of others and makes remarks about the work of the other students.</a:t>
            </a:r>
            <a:r>
              <a:rPr kumimoji="0" lang="en-US" sz="2300" b="0" i="0" u="none" strike="noStrike" kern="0" cap="none" spc="0" normalizeH="0" baseline="0" noProof="0" dirty="0">
                <a:ln>
                  <a:noFill/>
                </a:ln>
                <a:solidFill>
                  <a:schemeClr val="dk1"/>
                </a:solidFill>
                <a:effectLst/>
                <a:uLnTx/>
                <a:uFillTx/>
                <a:latin typeface="Arial"/>
                <a:ea typeface="Arial"/>
                <a:cs typeface="Arial"/>
                <a:sym typeface="Arial"/>
              </a:rPr>
              <a:t>	</a:t>
            </a:r>
            <a:endParaRPr kumimoji="0" lang="en-US" sz="74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1600"/>
              <a:buFont typeface="Arial"/>
              <a:buNone/>
              <a:tabLst/>
              <a:defRPr/>
            </a:pPr>
            <a:endParaRPr kumimoji="0" lang="en-US" sz="1600" b="0" i="0" u="sng" strike="noStrike" kern="0" cap="none" spc="0" normalizeH="0" baseline="0" noProof="0" dirty="0">
              <a:ln>
                <a:noFill/>
              </a:ln>
              <a:solidFill>
                <a:schemeClr val="dk1"/>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endParaRPr>
          </a:p>
          <a:p>
            <a:pPr marL="0" marR="0" lvl="0" indent="0" algn="r" defTabSz="914400" rtl="0" eaLnBrk="1" fontAlgn="auto" latinLnBrk="0" hangingPunct="1">
              <a:lnSpc>
                <a:spcPct val="100000"/>
              </a:lnSpc>
              <a:spcBef>
                <a:spcPts val="0"/>
              </a:spcBef>
              <a:spcAft>
                <a:spcPts val="0"/>
              </a:spcAft>
              <a:buClr>
                <a:srgbClr val="C00000"/>
              </a:buClr>
              <a:buSzPts val="1900"/>
              <a:buFont typeface="Arial"/>
              <a:buNone/>
              <a:tabLst/>
              <a:defRPr/>
            </a:pPr>
            <a:r>
              <a:rPr kumimoji="0" lang="en-US" sz="1900" b="0" i="0" u="sng" strike="noStrike" kern="0" cap="none" spc="0" normalizeH="0" baseline="0" noProof="0" dirty="0">
                <a:ln>
                  <a:noFill/>
                </a:ln>
                <a:solidFill>
                  <a:srgbClr val="C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https://ori.hhs.gov/case-four-accusations-</a:t>
            </a:r>
            <a:endParaRPr kumimoji="0" lang="en-US" sz="1900" b="0" i="0" u="none" strike="noStrike" kern="0" cap="none" spc="0" normalizeH="0" baseline="0" noProof="0" dirty="0">
              <a:ln>
                <a:noFill/>
              </a:ln>
              <a:solidFill>
                <a:srgbClr val="C00000"/>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C00000"/>
              </a:buClr>
              <a:buSzPts val="1900"/>
              <a:buFont typeface="Arial"/>
              <a:buNone/>
              <a:tabLst/>
              <a:defRPr/>
            </a:pPr>
            <a:r>
              <a:rPr kumimoji="0" lang="en-US" sz="1900" b="0" i="0" u="none" strike="noStrike" kern="0" cap="none" spc="0" normalizeH="0" baseline="0" noProof="0" dirty="0">
                <a:ln>
                  <a:noFill/>
                </a:ln>
                <a:solidFill>
                  <a:srgbClr val="C00000"/>
                </a:solidFill>
                <a:effectLst/>
                <a:uLnTx/>
                <a:uFillTx/>
                <a:latin typeface="Arial"/>
                <a:ea typeface="Arial"/>
                <a:cs typeface="Arial"/>
                <a:sym typeface="Arial"/>
              </a:rPr>
              <a:t>falsifying-data</a:t>
            </a:r>
            <a:endParaRPr kumimoji="0" lang="en-US" sz="19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828383"/>
              </a:buClr>
              <a:buSzPts val="4300"/>
              <a:buFont typeface="Arial"/>
              <a:buNone/>
              <a:tabLst/>
              <a:defRPr/>
            </a:pPr>
            <a:endParaRPr kumimoji="0" lang="en-US" sz="4300" b="0" i="0" u="none" strike="noStrike" kern="0" cap="none" spc="0" normalizeH="0" baseline="0" noProof="0" dirty="0">
              <a:ln>
                <a:noFill/>
              </a:ln>
              <a:solidFill>
                <a:srgbClr val="C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600"/>
              <a:buFont typeface="Arial"/>
              <a:buNone/>
              <a:tabLst/>
              <a:defRPr/>
            </a:pPr>
            <a:endParaRPr kumimoji="0" lang="en-US" sz="26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400"/>
              <a:buFont typeface="Arial"/>
              <a:buNone/>
              <a:tabLst/>
              <a:defRPr/>
            </a:pP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05" name="Google Shape;205;p18"/>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9"/>
          <p:cNvSpPr txBox="1">
            <a:spLocks noGrp="1"/>
          </p:cNvSpPr>
          <p:nvPr>
            <p:ph type="title" idx="4294967295"/>
          </p:nvPr>
        </p:nvSpPr>
        <p:spPr>
          <a:xfrm>
            <a:off x="1238864" y="1215343"/>
            <a:ext cx="6745075" cy="520983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C00000"/>
              </a:buClr>
              <a:buSzPts val="3200"/>
              <a:buFont typeface="Arial"/>
              <a:buNone/>
              <a:tabLst/>
              <a:defRPr/>
            </a:pPr>
            <a:r>
              <a:rPr kumimoji="0" lang="en-US" sz="3200" b="0" i="1" u="none" strike="noStrike" kern="0" cap="none" spc="0" normalizeH="0" baseline="0" noProof="0" dirty="0">
                <a:ln>
                  <a:noFill/>
                </a:ln>
                <a:solidFill>
                  <a:srgbClr val="C00000"/>
                </a:solidFill>
                <a:effectLst/>
                <a:uLnTx/>
                <a:uFillTx/>
                <a:latin typeface="Arial"/>
                <a:ea typeface="Arial"/>
                <a:cs typeface="Arial"/>
                <a:sym typeface="Arial"/>
              </a:rPr>
              <a:t>Scenario One</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1" u="none" strike="noStrike" kern="0" cap="none" spc="0" normalizeH="0" baseline="0" noProof="0" dirty="0">
                <a:ln>
                  <a:noFill/>
                </a:ln>
                <a:solidFill>
                  <a:schemeClr val="dk1"/>
                </a:solidFill>
                <a:effectLst/>
                <a:uLnTx/>
                <a:uFillTx/>
                <a:latin typeface="Arial"/>
                <a:ea typeface="Arial"/>
                <a:cs typeface="Arial"/>
                <a:sym typeface="Arial"/>
              </a:rPr>
              <a:t>Professor</a:t>
            </a: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 “I was just looking at the recent data you produced. I asked another student to gather more data. The other student’s data does not resemble your data at all”</a:t>
            </a:r>
            <a:endParaRPr kumimoji="0" lang="en-US" sz="2800" b="0" i="1"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800"/>
              <a:buFont typeface="Arial"/>
              <a:buNone/>
              <a:tabLst/>
              <a:defRPr/>
            </a:pPr>
            <a:endParaRPr kumimoji="0" lang="en-US" sz="2800" b="0" i="1"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1" u="none" strike="noStrike" kern="0" cap="none" spc="0" normalizeH="0" baseline="0" noProof="0" dirty="0">
                <a:ln>
                  <a:noFill/>
                </a:ln>
                <a:solidFill>
                  <a:schemeClr val="dk1"/>
                </a:solidFill>
                <a:effectLst/>
                <a:uLnTx/>
                <a:uFillTx/>
                <a:latin typeface="Arial"/>
                <a:ea typeface="Arial"/>
                <a:cs typeface="Arial"/>
                <a:sym typeface="Arial"/>
              </a:rPr>
              <a:t>Former PhD student</a:t>
            </a: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 </a:t>
            </a:r>
            <a:r>
              <a:rPr kumimoji="0" lang="en-US" sz="2800" b="0" i="0" u="none" strike="noStrike" kern="0" cap="none" spc="0" normalizeH="0" baseline="0" noProof="0" dirty="0">
                <a:ln>
                  <a:noFill/>
                </a:ln>
                <a:solidFill>
                  <a:srgbClr val="C00000"/>
                </a:solidFill>
                <a:effectLst/>
                <a:uLnTx/>
                <a:uFillTx/>
                <a:latin typeface="Arial"/>
                <a:ea typeface="Arial"/>
                <a:cs typeface="Arial"/>
                <a:sym typeface="Arial"/>
              </a:rPr>
              <a:t>How do you </a:t>
            </a:r>
            <a:r>
              <a:rPr kumimoji="0" lang="en-US" sz="2800" b="0" i="0" u="none" strike="noStrike" kern="0" cap="none" spc="0" normalizeH="0" baseline="0" noProof="0" dirty="0" err="1">
                <a:ln>
                  <a:noFill/>
                </a:ln>
                <a:solidFill>
                  <a:srgbClr val="C00000"/>
                </a:solidFill>
                <a:effectLst/>
                <a:uLnTx/>
                <a:uFillTx/>
                <a:latin typeface="Arial"/>
                <a:ea typeface="Arial"/>
                <a:cs typeface="Arial"/>
                <a:sym typeface="Arial"/>
              </a:rPr>
              <a:t>respond?</a:t>
            </a:r>
            <a:r>
              <a:rPr kumimoji="0" lang="en-US" sz="2800" b="0" i="0" u="sng" strike="noStrike" kern="0" cap="none" spc="0" normalizeH="0" baseline="0" noProof="0" dirty="0" err="1">
                <a:ln>
                  <a:noFill/>
                </a:ln>
                <a:solidFill>
                  <a:srgbClr val="C00000"/>
                </a:solidFill>
                <a:effectLst/>
                <a:uLnTx/>
                <a:uFillTx/>
                <a:latin typeface="Arial"/>
                <a:ea typeface="Arial"/>
                <a:cs typeface="Arial"/>
                <a:sym typeface="Arial"/>
                <a:hlinkClick r:id="rId3"/>
              </a:rPr>
              <a:t>ORI</a:t>
            </a:r>
            <a:r>
              <a:rPr kumimoji="0" lang="en-US" sz="2800" b="0" i="0" u="sng" strike="noStrike" kern="0" cap="none" spc="0" normalizeH="0" baseline="0" noProof="0" dirty="0">
                <a:ln>
                  <a:noFill/>
                </a:ln>
                <a:solidFill>
                  <a:srgbClr val="C00000"/>
                </a:solidFill>
                <a:effectLst/>
                <a:uLnTx/>
                <a:uFillTx/>
                <a:latin typeface="Arial"/>
                <a:ea typeface="Arial"/>
                <a:cs typeface="Arial"/>
                <a:sym typeface="Arial"/>
                <a:hlinkClick r:id="rId3"/>
              </a:rPr>
              <a:t> HHS site</a:t>
            </a:r>
            <a:r>
              <a:rPr kumimoji="0" lang="en-US" sz="1800" b="0" i="0" u="sng" strike="noStrike" kern="0" cap="none" spc="0" normalizeH="0" baseline="0" noProof="0" dirty="0">
                <a:ln>
                  <a:noFill/>
                </a:ln>
                <a:solidFill>
                  <a:schemeClr val="accent1"/>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https://ori.hhs.gov/case-four-accusations-</a:t>
            </a:r>
            <a:endParaRPr kumimoji="0" lang="en-US" sz="1800" b="0" i="0" u="sng" strike="noStrike" kern="0" cap="none" spc="0" normalizeH="0" baseline="0" noProof="0" dirty="0">
              <a:ln>
                <a:noFill/>
              </a:ln>
              <a:solidFill>
                <a:schemeClr val="accent1"/>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chemeClr val="accent1"/>
              </a:buClr>
              <a:buSzPts val="1800"/>
              <a:buFont typeface="Arial"/>
              <a:buNone/>
              <a:tabLst/>
              <a:defRPr/>
            </a:pPr>
            <a:r>
              <a:rPr kumimoji="0" lang="en-US" sz="1800" b="0" i="0" u="sng" strike="noStrike" kern="0" cap="none" spc="0" normalizeH="0" baseline="0" noProof="0" dirty="0">
                <a:ln>
                  <a:noFill/>
                </a:ln>
                <a:solidFill>
                  <a:schemeClr val="accent1"/>
                </a:solidFill>
                <a:effectLst/>
                <a:uLnTx/>
                <a:uFillTx/>
                <a:latin typeface="Arial"/>
                <a:ea typeface="Arial"/>
                <a:cs typeface="Arial"/>
                <a:sym typeface="Arial"/>
              </a:rPr>
              <a:t>falsifying-data</a:t>
            </a:r>
            <a:endParaRPr kumimoji="0" lang="en-US" sz="3200" b="0" i="0" u="sng" strike="noStrike" kern="0" cap="none" spc="0" normalizeH="0" baseline="0" noProof="0" dirty="0">
              <a:ln>
                <a:noFill/>
              </a:ln>
              <a:solidFill>
                <a:schemeClr val="accent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600"/>
              <a:buFont typeface="Arial"/>
              <a:buNone/>
              <a:tabLst/>
              <a:defRPr/>
            </a:pPr>
            <a:endParaRPr kumimoji="0" lang="en-US" sz="26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400"/>
              <a:buFont typeface="Arial"/>
              <a:buNone/>
              <a:tabLst/>
              <a:defRPr/>
            </a:pP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12" name="Google Shape;212;p19"/>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a:spLocks noGrp="1"/>
          </p:cNvSpPr>
          <p:nvPr>
            <p:ph type="title" idx="4294967295"/>
          </p:nvPr>
        </p:nvSpPr>
        <p:spPr>
          <a:xfrm>
            <a:off x="1326999" y="1156221"/>
            <a:ext cx="6599639" cy="476014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C00000"/>
              </a:buClr>
              <a:buSzPts val="3200"/>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Objectives</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Participants will be able to: </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Define research misconduct</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Give examples when research misconduct occurs</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Describe the requirement for reporting research misconduct</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p:txBody>
      </p:sp>
      <p:sp>
        <p:nvSpPr>
          <p:cNvPr id="108" name="Google Shape;108;p2"/>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0"/>
          <p:cNvSpPr txBox="1">
            <a:spLocks noGrp="1"/>
          </p:cNvSpPr>
          <p:nvPr>
            <p:ph type="title" idx="4294967295"/>
          </p:nvPr>
        </p:nvSpPr>
        <p:spPr>
          <a:xfrm>
            <a:off x="1238864" y="1040065"/>
            <a:ext cx="6745075" cy="565819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
                <a:srgbClr val="C00000"/>
              </a:buClr>
              <a:buSzPct val="100000"/>
              <a:buFont typeface="Arial"/>
              <a:buNone/>
              <a:tabLst/>
              <a:defRPr/>
            </a:pPr>
            <a:r>
              <a:rPr kumimoji="0" lang="en-US" sz="3200" b="0" i="1" u="none" strike="noStrike" kern="0" cap="none" spc="0" normalizeH="0" baseline="0" noProof="0" dirty="0">
                <a:ln>
                  <a:noFill/>
                </a:ln>
                <a:solidFill>
                  <a:srgbClr val="C00000"/>
                </a:solidFill>
                <a:effectLst/>
                <a:uLnTx/>
                <a:uFillTx/>
                <a:latin typeface="Arial"/>
                <a:ea typeface="Arial"/>
                <a:cs typeface="Arial"/>
                <a:sym typeface="Arial"/>
              </a:rPr>
              <a:t>Scenario Two</a:t>
            </a:r>
            <a:endParaRPr kumimoji="0" lang="en-US" sz="3200" b="0" i="1"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ct val="100000"/>
              <a:buFont typeface="Arial"/>
              <a:buNone/>
              <a:tabLst/>
              <a:defRPr/>
            </a:pPr>
            <a:r>
              <a:rPr kumimoji="0" lang="en-US" sz="3200" b="0" i="1" u="none" strike="noStrike" kern="0" cap="none" spc="0" normalizeH="0" baseline="0" noProof="0" dirty="0">
                <a:ln>
                  <a:noFill/>
                </a:ln>
                <a:solidFill>
                  <a:schemeClr val="dk1"/>
                </a:solidFill>
                <a:effectLst/>
                <a:uLnTx/>
                <a:uFillTx/>
                <a:latin typeface="Arial"/>
                <a:ea typeface="Arial"/>
                <a:cs typeface="Arial"/>
                <a:sym typeface="Arial"/>
              </a:rPr>
              <a:t>Former PhD Student:</a:t>
            </a:r>
            <a:r>
              <a:rPr kumimoji="0" lang="en-US" sz="3200" b="0" i="0" u="none" strike="noStrike" kern="0" cap="none" spc="0" normalizeH="0" baseline="0" noProof="0" dirty="0">
                <a:ln>
                  <a:noFill/>
                </a:ln>
                <a:solidFill>
                  <a:schemeClr val="dk1"/>
                </a:solidFill>
                <a:effectLst/>
                <a:uLnTx/>
                <a:uFillTx/>
                <a:latin typeface="Arial"/>
                <a:ea typeface="Arial"/>
                <a:cs typeface="Arial"/>
                <a:sym typeface="Arial"/>
              </a:rPr>
              <a:t> </a:t>
            </a:r>
            <a:r>
              <a:rPr kumimoji="0" lang="en-US" sz="3200" b="0" i="1" u="none" strike="noStrike" kern="0" cap="none" spc="0" normalizeH="0" baseline="0" noProof="0" dirty="0">
                <a:ln>
                  <a:noFill/>
                </a:ln>
                <a:solidFill>
                  <a:schemeClr val="dk1"/>
                </a:solidFill>
                <a:effectLst/>
                <a:uLnTx/>
                <a:uFillTx/>
                <a:latin typeface="Arial"/>
                <a:ea typeface="Arial"/>
                <a:cs typeface="Arial"/>
                <a:sym typeface="Arial"/>
              </a:rPr>
              <a:t>”</a:t>
            </a:r>
            <a:r>
              <a:rPr kumimoji="0" lang="en-US" sz="3200" b="0" i="0" u="none" strike="noStrike" kern="0" cap="none" spc="0" normalizeH="0" baseline="0" noProof="0" dirty="0">
                <a:ln>
                  <a:noFill/>
                </a:ln>
                <a:solidFill>
                  <a:schemeClr val="dk1"/>
                </a:solidFill>
                <a:effectLst/>
                <a:uLnTx/>
                <a:uFillTx/>
                <a:latin typeface="Arial"/>
                <a:ea typeface="Arial"/>
                <a:cs typeface="Arial"/>
                <a:sym typeface="Arial"/>
              </a:rPr>
              <a:t>You thought you could cross me, didn’t you? I just sent this.” He hands a letter to the professor. The letter is addressed to the Dean of Academic Affairs accusing the professor of having falsified data for the last two years.</a:t>
            </a:r>
            <a:endParaRPr kumimoji="0" lang="en-US" sz="3200" b="0" i="1"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ct val="100000"/>
              <a:buFont typeface="Arial"/>
              <a:buNone/>
              <a:tabLst/>
              <a:defRPr/>
            </a:pPr>
            <a:endParaRPr kumimoji="0" lang="en-US" sz="3200" b="0" i="1"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ct val="100000"/>
              <a:buFont typeface="Arial"/>
              <a:buNone/>
              <a:tabLst/>
              <a:defRPr/>
            </a:pPr>
            <a:r>
              <a:rPr kumimoji="0" lang="en-US" sz="3200" b="0" i="1" u="none" strike="noStrike" kern="0" cap="none" spc="0" normalizeH="0" baseline="0" noProof="0" dirty="0">
                <a:ln>
                  <a:noFill/>
                </a:ln>
                <a:solidFill>
                  <a:schemeClr val="dk1"/>
                </a:solidFill>
                <a:effectLst/>
                <a:uLnTx/>
                <a:uFillTx/>
                <a:latin typeface="Arial"/>
                <a:ea typeface="Arial"/>
                <a:cs typeface="Arial"/>
                <a:sym typeface="Arial"/>
              </a:rPr>
              <a:t>Professor: </a:t>
            </a: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How do you respond?</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C00000"/>
              </a:buClr>
              <a:buSzPct val="100000"/>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ct val="100000"/>
              <a:buFont typeface="Arial"/>
              <a:buNone/>
              <a:tabLst/>
              <a:defRPr/>
            </a:pPr>
            <a:endParaRPr kumimoji="0" lang="en-US" sz="3200" b="1" i="0" u="none" strike="noStrike" kern="0" cap="none" spc="0" normalizeH="0" baseline="0" noProof="0" dirty="0">
              <a:ln>
                <a:noFill/>
              </a:ln>
              <a:solidFill>
                <a:srgbClr val="C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C00000"/>
              </a:buClr>
              <a:buSzPct val="100000"/>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Discussion Questions for the Facilitator</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3000" b="0" i="0" u="none" strike="noStrike" kern="0" cap="none" spc="0" normalizeH="0" baseline="0" noProof="0" dirty="0">
                <a:ln>
                  <a:noFill/>
                </a:ln>
                <a:solidFill>
                  <a:schemeClr val="dk1"/>
                </a:solidFill>
                <a:effectLst/>
                <a:uLnTx/>
                <a:uFillTx/>
                <a:latin typeface="Arial"/>
                <a:ea typeface="Arial"/>
                <a:cs typeface="Arial"/>
                <a:sym typeface="Arial"/>
              </a:rPr>
              <a:t>What factors might influence the way the Dean perceives this situation? </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3000" b="0" i="0" u="none" strike="noStrike" kern="0" cap="none" spc="0" normalizeH="0" baseline="0" noProof="0" dirty="0">
                <a:ln>
                  <a:noFill/>
                </a:ln>
                <a:solidFill>
                  <a:schemeClr val="dk1"/>
                </a:solidFill>
                <a:effectLst/>
                <a:uLnTx/>
                <a:uFillTx/>
                <a:latin typeface="Arial"/>
                <a:ea typeface="Arial"/>
                <a:cs typeface="Arial"/>
                <a:sym typeface="Arial"/>
              </a:rPr>
              <a:t>Is it important for the Dean to take such allegations seriously, however illogical they may seem?</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3000" b="0" i="0" u="none" strike="noStrike" kern="0" cap="none" spc="0" normalizeH="0" baseline="0" noProof="0" dirty="0">
                <a:ln>
                  <a:noFill/>
                </a:ln>
                <a:solidFill>
                  <a:schemeClr val="dk1"/>
                </a:solidFill>
                <a:effectLst/>
                <a:uLnTx/>
                <a:uFillTx/>
                <a:latin typeface="Arial"/>
                <a:ea typeface="Arial"/>
                <a:cs typeface="Arial"/>
                <a:sym typeface="Arial"/>
              </a:rPr>
              <a:t>What kind of documentation would be useful when dealing with a person such as Allen?</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3000" b="0" i="0" u="none" strike="noStrike" kern="0" cap="none" spc="0" normalizeH="0" baseline="0" noProof="0" dirty="0">
                <a:ln>
                  <a:noFill/>
                </a:ln>
                <a:solidFill>
                  <a:schemeClr val="dk1"/>
                </a:solidFill>
                <a:effectLst/>
                <a:uLnTx/>
                <a:uFillTx/>
                <a:latin typeface="Arial"/>
                <a:ea typeface="Arial"/>
                <a:cs typeface="Arial"/>
                <a:sym typeface="Arial"/>
              </a:rPr>
              <a:t>When should such documentation begin?</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3000" b="0" i="0" u="none" strike="noStrike" kern="0" cap="none" spc="0" normalizeH="0" baseline="0" noProof="0" dirty="0">
                <a:ln>
                  <a:noFill/>
                </a:ln>
                <a:solidFill>
                  <a:schemeClr val="dk1"/>
                </a:solidFill>
                <a:effectLst/>
                <a:uLnTx/>
                <a:uFillTx/>
                <a:latin typeface="Arial"/>
                <a:ea typeface="Arial"/>
                <a:cs typeface="Arial"/>
                <a:sym typeface="Arial"/>
              </a:rPr>
              <a:t>At what point might the professor seek the support of a lawyer</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3000" b="0" i="0" u="none" strike="noStrike" kern="0" cap="none" spc="0" normalizeH="0" baseline="0" noProof="0" dirty="0">
                <a:ln>
                  <a:noFill/>
                </a:ln>
                <a:solidFill>
                  <a:schemeClr val="dk1"/>
                </a:solidFill>
                <a:effectLst/>
                <a:uLnTx/>
                <a:uFillTx/>
                <a:latin typeface="Arial"/>
                <a:ea typeface="Arial"/>
                <a:cs typeface="Arial"/>
                <a:sym typeface="Arial"/>
              </a:rPr>
              <a:t>Should the professor inform others in the lab of Allen’s accusation? </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ct val="100000"/>
              <a:buFont typeface="Arial"/>
              <a:buNone/>
              <a:tabLst/>
              <a:defRPr/>
            </a:pPr>
            <a:r>
              <a:rPr kumimoji="0" lang="en-US" sz="2900" b="0" i="0" u="sng" strike="noStrike" kern="0" cap="none" spc="0" normalizeH="0" baseline="0" noProof="0" dirty="0">
                <a:ln>
                  <a:noFill/>
                </a:ln>
                <a:solidFill>
                  <a:srgbClr val="C00000"/>
                </a:solidFill>
                <a:effectLst/>
                <a:uLnTx/>
                <a:uFillTx/>
                <a:latin typeface="Arial"/>
                <a:ea typeface="Arial"/>
                <a:cs typeface="Arial"/>
                <a:sym typeface="Arial"/>
                <a:hlinkClick r:id="rId3"/>
              </a:rPr>
              <a:t>ORI HHS site</a:t>
            </a:r>
            <a:r>
              <a:rPr kumimoji="0" lang="en-US" sz="2600" b="0" i="0" u="sng" strike="noStrike" kern="0" cap="none" spc="0" normalizeH="0" baseline="0" noProof="0" dirty="0">
                <a:ln>
                  <a:noFill/>
                </a:ln>
                <a:solidFill>
                  <a:schemeClr val="accent1"/>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https://ori.hhs.gov/case-four-accusations-</a:t>
            </a:r>
            <a:endParaRPr kumimoji="0" lang="en-US" sz="2600" b="0" i="0" u="sng" strike="noStrike" kern="0" cap="none" spc="0" normalizeH="0" baseline="0" noProof="0" dirty="0">
              <a:ln>
                <a:noFill/>
              </a:ln>
              <a:solidFill>
                <a:schemeClr val="accent1"/>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chemeClr val="accent1"/>
              </a:buClr>
              <a:buSzPct val="100000"/>
              <a:buFont typeface="Arial"/>
              <a:buNone/>
              <a:tabLst/>
              <a:defRPr/>
            </a:pPr>
            <a:r>
              <a:rPr kumimoji="0" lang="en-US" sz="2600" b="0" i="0" u="sng" strike="noStrike" kern="0" cap="none" spc="0" normalizeH="0" baseline="0" noProof="0" dirty="0">
                <a:ln>
                  <a:noFill/>
                </a:ln>
                <a:solidFill>
                  <a:schemeClr val="accent1"/>
                </a:solidFill>
                <a:effectLst/>
                <a:uLnTx/>
                <a:uFillTx/>
                <a:latin typeface="Arial"/>
                <a:ea typeface="Arial"/>
                <a:cs typeface="Arial"/>
                <a:sym typeface="Arial"/>
              </a:rPr>
              <a:t>falsifying-data</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ct val="100000"/>
              <a:buFont typeface="Arial"/>
              <a:buNone/>
              <a:tabLst/>
              <a:defRPr/>
            </a:pPr>
            <a:endParaRPr kumimoji="0" lang="en-US" sz="26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ct val="100000"/>
              <a:buFont typeface="Arial"/>
              <a:buNone/>
              <a:tabLst/>
              <a:defRPr/>
            </a:pP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18" name="Google Shape;218;p20"/>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1"/>
          <p:cNvSpPr txBox="1">
            <a:spLocks noGrp="1"/>
          </p:cNvSpPr>
          <p:nvPr>
            <p:ph type="sldNum" idx="12"/>
          </p:nvPr>
        </p:nvSpPr>
        <p:spPr>
          <a:xfrm>
            <a:off x="6526774" y="6429217"/>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 name="Online Media 1" title="Research misconduct Media1">
            <a:hlinkClick r:id="" action="ppaction://media"/>
            <a:extLst>
              <a:ext uri="{FF2B5EF4-FFF2-40B4-BE49-F238E27FC236}">
                <a16:creationId xmlns:a16="http://schemas.microsoft.com/office/drawing/2014/main" id="{0BCB5549-34A1-5C81-5FA8-40C23A19AE2F}"/>
              </a:ext>
            </a:extLst>
          </p:cNvPr>
          <p:cNvPicPr>
            <a:picLocks noRot="1" noChangeAspect="1"/>
          </p:cNvPicPr>
          <p:nvPr>
            <a:videoFile r:link="rId1"/>
          </p:nvPr>
        </p:nvPicPr>
        <p:blipFill>
          <a:blip r:embed="rId4"/>
          <a:stretch>
            <a:fillRect/>
          </a:stretch>
        </p:blipFill>
        <p:spPr>
          <a:xfrm>
            <a:off x="215900" y="971550"/>
            <a:ext cx="8712200" cy="4914900"/>
          </a:xfrm>
          <a:prstGeom prst="rect">
            <a:avLst/>
          </a:prstGeom>
        </p:spPr>
      </p:pic>
      <p:sp>
        <p:nvSpPr>
          <p:cNvPr id="3" name="Title 2">
            <a:extLst>
              <a:ext uri="{FF2B5EF4-FFF2-40B4-BE49-F238E27FC236}">
                <a16:creationId xmlns:a16="http://schemas.microsoft.com/office/drawing/2014/main" id="{D0D6556B-E80F-C58B-419F-475E205DF0EB}"/>
              </a:ext>
            </a:extLst>
          </p:cNvPr>
          <p:cNvSpPr>
            <a:spLocks noGrp="1"/>
          </p:cNvSpPr>
          <p:nvPr>
            <p:ph type="title"/>
          </p:nvPr>
        </p:nvSpPr>
        <p:spPr>
          <a:xfrm>
            <a:off x="530837" y="6858000"/>
            <a:ext cx="7886700" cy="3052788"/>
          </a:xfrm>
        </p:spPr>
        <p:txBody>
          <a:bodyPr spcFirstLastPara="1" wrap="square" lIns="91425" tIns="45700" rIns="91425" bIns="45700" anchor="t" anchorCtr="0">
            <a:noAutofit/>
          </a:bodyPr>
          <a:lstStyle/>
          <a:p>
            <a:r>
              <a:rPr lang="en-US" dirty="0"/>
              <a:t>Video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2"/>
          <p:cNvSpPr txBox="1">
            <a:spLocks noGrp="1"/>
          </p:cNvSpPr>
          <p:nvPr>
            <p:ph type="sldNum" idx="12"/>
          </p:nvPr>
        </p:nvSpPr>
        <p:spPr>
          <a:xfrm>
            <a:off x="6526774" y="6429217"/>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22</a:t>
            </a:fld>
            <a:endParaRPr/>
          </a:p>
        </p:txBody>
      </p:sp>
      <p:pic>
        <p:nvPicPr>
          <p:cNvPr id="2" name="Online Media 1" title="Research Misconduct Caught Cheating">
            <a:hlinkClick r:id="" action="ppaction://media"/>
            <a:extLst>
              <a:ext uri="{FF2B5EF4-FFF2-40B4-BE49-F238E27FC236}">
                <a16:creationId xmlns:a16="http://schemas.microsoft.com/office/drawing/2014/main" id="{59B6BD95-8C05-DF50-50EC-11EE6F426E4D}"/>
              </a:ext>
            </a:extLst>
          </p:cNvPr>
          <p:cNvPicPr>
            <a:picLocks noRot="1" noChangeAspect="1"/>
          </p:cNvPicPr>
          <p:nvPr>
            <a:videoFile r:link="rId1"/>
          </p:nvPr>
        </p:nvPicPr>
        <p:blipFill>
          <a:blip r:embed="rId4"/>
          <a:stretch>
            <a:fillRect/>
          </a:stretch>
        </p:blipFill>
        <p:spPr>
          <a:xfrm>
            <a:off x="215900" y="971550"/>
            <a:ext cx="8712200" cy="4914900"/>
          </a:xfrm>
          <a:prstGeom prst="rect">
            <a:avLst/>
          </a:prstGeom>
        </p:spPr>
      </p:pic>
      <p:sp>
        <p:nvSpPr>
          <p:cNvPr id="3" name="Title 2">
            <a:extLst>
              <a:ext uri="{FF2B5EF4-FFF2-40B4-BE49-F238E27FC236}">
                <a16:creationId xmlns:a16="http://schemas.microsoft.com/office/drawing/2014/main" id="{3EF6630C-93EE-4042-83B3-56A7604E1313}"/>
              </a:ext>
            </a:extLst>
          </p:cNvPr>
          <p:cNvSpPr>
            <a:spLocks noGrp="1"/>
          </p:cNvSpPr>
          <p:nvPr>
            <p:ph type="title"/>
          </p:nvPr>
        </p:nvSpPr>
        <p:spPr>
          <a:xfrm>
            <a:off x="530837" y="6858000"/>
            <a:ext cx="7886700" cy="3052788"/>
          </a:xfrm>
        </p:spPr>
        <p:txBody>
          <a:bodyPr spcFirstLastPara="1" wrap="square" lIns="91425" tIns="45700" rIns="91425" bIns="45700" anchor="t" anchorCtr="0">
            <a:noAutofit/>
          </a:bodyPr>
          <a:lstStyle/>
          <a:p>
            <a:r>
              <a:rPr lang="en-US" dirty="0"/>
              <a:t>Video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3"/>
          <p:cNvSpPr txBox="1">
            <a:spLocks noGrp="1"/>
          </p:cNvSpPr>
          <p:nvPr>
            <p:ph type="title" idx="4294967295"/>
          </p:nvPr>
        </p:nvSpPr>
        <p:spPr>
          <a:xfrm>
            <a:off x="1225985" y="1115861"/>
            <a:ext cx="6745075" cy="520983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C00000"/>
              </a:buClr>
              <a:buSzPts val="3200"/>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Summary</a:t>
            </a:r>
            <a:endParaRPr kumimoji="0" lang="en-US" sz="8000" b="0" i="0" u="none" strike="noStrike" kern="0" cap="none" spc="0" normalizeH="0" baseline="0" noProof="0" dirty="0">
              <a:ln>
                <a:noFill/>
              </a:ln>
              <a:solidFill>
                <a:srgbClr val="C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While fabrication, falsification and plagiarism may seem complex; faculty, students and staff know it is wrong to lie (fabricate or falsify) and steal (plagiarize).</a:t>
            </a: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endParaRPr kumimoji="0" lang="en-US" sz="28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Appropriate research conduct means taking research misconduct seriously and reporting research misconduct when necessary</a:t>
            </a: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36" name="Google Shape;236;p23"/>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3"/>
          <p:cNvSpPr txBox="1">
            <a:spLocks noGrp="1"/>
          </p:cNvSpPr>
          <p:nvPr>
            <p:ph type="title" idx="4294967295"/>
          </p:nvPr>
        </p:nvSpPr>
        <p:spPr>
          <a:xfrm>
            <a:off x="1238864" y="1195016"/>
            <a:ext cx="6599639" cy="476014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C00000"/>
              </a:buClr>
              <a:buSzPts val="3200"/>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Overview</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The Department of Health and Human</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Services (DHHS), Public Health</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Services (PHS) and policies on research</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misconduct (42 CFR Parts 50 and 93)</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Identify three forms of wrongdoing which fall under the federal definition of research misconduct – falsification, fabrication and plagiarism</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828383"/>
              </a:buClr>
              <a:buSzPts val="1400"/>
              <a:buFont typeface="Arial"/>
              <a:buNone/>
              <a:tabLst/>
              <a:defRPr/>
            </a:pPr>
            <a:endParaRPr kumimoji="0" lang="en-US" sz="14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800"/>
              <a:buFont typeface="Arial"/>
              <a:buNone/>
              <a:tabLst/>
              <a:defRPr/>
            </a:pPr>
            <a:endParaRPr kumimoji="0" lang="en-US" sz="28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800"/>
              <a:buFont typeface="Arial"/>
              <a:buNone/>
              <a:tabLst/>
              <a:defRPr/>
            </a:pPr>
            <a:endParaRPr kumimoji="0" lang="en-US" sz="28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14" name="Google Shape;114;p3"/>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title" idx="4294967295"/>
          </p:nvPr>
        </p:nvSpPr>
        <p:spPr>
          <a:xfrm>
            <a:off x="1214045" y="1068087"/>
            <a:ext cx="6599639" cy="523356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
                <a:srgbClr val="C00000"/>
              </a:buClr>
              <a:buSzPct val="100000"/>
              <a:buFont typeface="Arial"/>
              <a:buNone/>
              <a:tabLst/>
              <a:defRPr/>
            </a:pPr>
            <a:r>
              <a:rPr kumimoji="0" lang="en-US" sz="3500" b="0" i="0" u="none" strike="noStrike" kern="0" cap="none" spc="0" normalizeH="0" baseline="0" noProof="0" dirty="0">
                <a:ln>
                  <a:noFill/>
                </a:ln>
                <a:solidFill>
                  <a:srgbClr val="C00000"/>
                </a:solidFill>
                <a:effectLst/>
                <a:uLnTx/>
                <a:uFillTx/>
                <a:latin typeface="Arial"/>
                <a:ea typeface="Arial"/>
                <a:cs typeface="Arial"/>
                <a:sym typeface="Arial"/>
              </a:rPr>
              <a:t>These forms of research misconduct are defined as follows:</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Fabrication – making up data or results and recording or reporting them</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Falsification – manipulating research materials, equipment, or processes, or changing or omitting data or results such that the research is not accurately represented in the research record</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Plagiarism – appropriation of another person’s ideas, processes, results, or words without giving appropriate credit </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ct val="100000"/>
              <a:buFont typeface="Arial"/>
              <a:buNone/>
              <a:tabLst/>
              <a:defRPr/>
            </a:pPr>
            <a:endParaRPr kumimoji="0" lang="en-US" sz="19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chemeClr val="dk1"/>
              </a:buClr>
              <a:buSzPct val="100000"/>
              <a:buFont typeface="Arial"/>
              <a:buNone/>
              <a:tabLst/>
              <a:defRPr/>
            </a:pPr>
            <a:r>
              <a:rPr kumimoji="0" lang="en-US" sz="1900" b="0" i="0" u="none" strike="noStrike" kern="0" cap="none" spc="0" normalizeH="0" baseline="0" noProof="0" dirty="0">
                <a:ln>
                  <a:noFill/>
                </a:ln>
                <a:solidFill>
                  <a:schemeClr val="dk1"/>
                </a:solidFill>
                <a:effectLst/>
                <a:uLnTx/>
                <a:uFillTx/>
                <a:latin typeface="Arial"/>
                <a:ea typeface="Arial"/>
                <a:cs typeface="Arial"/>
                <a:sym typeface="Arial"/>
              </a:rPr>
              <a:t>(45 CFR 93.103)</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p:txBody>
      </p:sp>
      <p:sp>
        <p:nvSpPr>
          <p:cNvPr id="120" name="Google Shape;120;p4"/>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5"/>
          <p:cNvSpPr txBox="1">
            <a:spLocks noGrp="1"/>
          </p:cNvSpPr>
          <p:nvPr>
            <p:ph type="title" idx="4294967295"/>
          </p:nvPr>
        </p:nvSpPr>
        <p:spPr>
          <a:xfrm>
            <a:off x="1311581" y="1013003"/>
            <a:ext cx="6599639" cy="476014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C00000"/>
              </a:buClr>
              <a:buSzPts val="3200"/>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Research misconduct also includes the following:</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Significant departure from accepted practice</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Committed intentionally, knowingly, or recklessly</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ts val="28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Proven by a preponderance of evidence</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828383"/>
              </a:buClr>
              <a:buSzPts val="2800"/>
              <a:buFont typeface="Arial"/>
              <a:buNone/>
              <a:tabLst/>
              <a:defRPr/>
            </a:pPr>
            <a:endParaRPr kumimoji="0" lang="en-US" sz="28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C00000"/>
              </a:buClr>
              <a:buSzPts val="2000"/>
              <a:buFont typeface="Arial"/>
              <a:buNone/>
              <a:tabLst/>
              <a:defRPr/>
            </a:pPr>
            <a:r>
              <a:rPr kumimoji="0" lang="en-US" sz="2000" b="0" i="0" u="none" strike="noStrike" kern="0" cap="none" spc="0" normalizeH="0" baseline="0" noProof="0" dirty="0">
                <a:ln>
                  <a:noFill/>
                </a:ln>
                <a:solidFill>
                  <a:srgbClr val="C00000"/>
                </a:solidFill>
                <a:effectLst/>
                <a:uLnTx/>
                <a:uFillTx/>
                <a:latin typeface="Arial"/>
                <a:ea typeface="Arial"/>
                <a:cs typeface="Arial"/>
                <a:sym typeface="Arial"/>
              </a:rPr>
              <a:t>NOTE: Individuals who report research misconduct in </a:t>
            </a:r>
            <a:r>
              <a:rPr kumimoji="0" lang="en-US" sz="2000" b="0" i="1" u="none" strike="noStrike" kern="0" cap="none" spc="0" normalizeH="0" baseline="0" noProof="0" dirty="0">
                <a:ln>
                  <a:noFill/>
                </a:ln>
                <a:solidFill>
                  <a:srgbClr val="C00000"/>
                </a:solidFill>
                <a:effectLst/>
                <a:uLnTx/>
                <a:uFillTx/>
                <a:latin typeface="Arial"/>
                <a:ea typeface="Arial"/>
                <a:cs typeface="Arial"/>
                <a:sym typeface="Arial"/>
              </a:rPr>
              <a:t>good faith </a:t>
            </a:r>
            <a:r>
              <a:rPr kumimoji="0" lang="en-US" sz="2000" b="0" i="0" u="none" strike="noStrike" kern="0" cap="none" spc="0" normalizeH="0" baseline="0" noProof="0" dirty="0">
                <a:ln>
                  <a:noFill/>
                </a:ln>
                <a:solidFill>
                  <a:srgbClr val="C00000"/>
                </a:solidFill>
                <a:effectLst/>
                <a:uLnTx/>
                <a:uFillTx/>
                <a:latin typeface="Arial"/>
                <a:ea typeface="Arial"/>
                <a:cs typeface="Arial"/>
                <a:sym typeface="Arial"/>
              </a:rPr>
              <a:t>cannot be penalized.</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p:txBody>
      </p:sp>
      <p:sp>
        <p:nvSpPr>
          <p:cNvPr id="126" name="Google Shape;126;p5"/>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6"/>
          <p:cNvSpPr txBox="1">
            <a:spLocks noGrp="1"/>
          </p:cNvSpPr>
          <p:nvPr>
            <p:ph type="title" idx="4294967295"/>
          </p:nvPr>
        </p:nvSpPr>
        <p:spPr>
          <a:xfrm>
            <a:off x="1311581" y="1134188"/>
            <a:ext cx="6599639" cy="50148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
                <a:srgbClr val="C00000"/>
              </a:buClr>
              <a:buSzPct val="100000"/>
              <a:buFont typeface="Arial"/>
              <a:buNone/>
              <a:tabLst/>
              <a:defRPr/>
            </a:pPr>
            <a:r>
              <a:rPr kumimoji="0" lang="en-US" sz="3500" b="0" i="0" u="none" strike="noStrike" kern="0" cap="none" spc="0" normalizeH="0" baseline="0" noProof="0" dirty="0">
                <a:ln>
                  <a:noFill/>
                </a:ln>
                <a:solidFill>
                  <a:srgbClr val="C00000"/>
                </a:solidFill>
                <a:effectLst/>
                <a:uLnTx/>
                <a:uFillTx/>
                <a:latin typeface="Arial"/>
                <a:ea typeface="Arial"/>
                <a:cs typeface="Arial"/>
                <a:sym typeface="Arial"/>
              </a:rPr>
              <a:t>Institutions are required to have the following:</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An individual who receives allegations of misconduct</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Individual(s) who investigate misconduct</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Procedures for a formal investigation into determining whether the allegations are true</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Individuals who make final conclusions about the allegations and who take steps to address the misconduct</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kumimoji="0" lang="en-US" sz="2800" b="0" i="0" u="none" strike="noStrike" kern="0" cap="none" spc="0" normalizeH="0" baseline="0" noProof="0" dirty="0">
                <a:ln>
                  <a:noFill/>
                </a:ln>
                <a:solidFill>
                  <a:schemeClr val="dk1"/>
                </a:solidFill>
                <a:effectLst/>
                <a:uLnTx/>
                <a:uFillTx/>
                <a:latin typeface="Arial"/>
                <a:ea typeface="Arial"/>
                <a:cs typeface="Arial"/>
                <a:sym typeface="Arial"/>
              </a:rPr>
              <a:t>An individual who reports the misconduct to the Office of Research Integrity</a:t>
            </a:r>
            <a:endParaRPr kumimoji="0" lang="en-US" sz="1200" b="0" i="0" u="none" strike="noStrike" kern="0" cap="none" spc="0" normalizeH="0" baseline="0" noProof="0" dirty="0">
              <a:ln>
                <a:noFill/>
              </a:ln>
              <a:solidFill>
                <a:srgbClr val="828383"/>
              </a:solidFill>
              <a:effectLst/>
              <a:uLnTx/>
              <a:uFillTx/>
              <a:latin typeface="Arial"/>
              <a:ea typeface="Arial"/>
              <a:cs typeface="Arial"/>
              <a:sym typeface="Arial"/>
            </a:endParaRPr>
          </a:p>
        </p:txBody>
      </p:sp>
      <p:sp>
        <p:nvSpPr>
          <p:cNvPr id="132" name="Google Shape;132;p6"/>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7"/>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7</a:t>
            </a:fld>
            <a:endParaRPr/>
          </a:p>
        </p:txBody>
      </p:sp>
      <p:sp>
        <p:nvSpPr>
          <p:cNvPr id="138" name="Google Shape;138;p7"/>
          <p:cNvSpPr txBox="1">
            <a:spLocks noGrp="1"/>
          </p:cNvSpPr>
          <p:nvPr>
            <p:ph type="title" idx="4294967295"/>
          </p:nvPr>
        </p:nvSpPr>
        <p:spPr>
          <a:xfrm>
            <a:off x="1326999" y="951484"/>
            <a:ext cx="6745075" cy="526297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chemeClr val="dk1"/>
                </a:solidFill>
                <a:effectLst/>
                <a:uLnTx/>
                <a:uFillTx/>
                <a:latin typeface="Arial"/>
                <a:ea typeface="Arial"/>
                <a:cs typeface="Arial"/>
                <a:sym typeface="Arial"/>
              </a:rPr>
              <a:t>As a general rule, research misconduct allegations must not be made public until they have been fully investigated and confirmed. There are, however, exceptions to this rule. If the misconduct could pose a threat to public health or safety, such as misconduct in a clinical trial, it must immediately be brought to the attention of the person heading the trial, the person with oversight authority, or both. If this is the case, regulatory agencies must be notified immediately. In such cases, the names of the persons charged should remain confidential, but steps must be taken to safeguard subjects in the trial.</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8"/>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8</a:t>
            </a:fld>
            <a:endParaRPr/>
          </a:p>
        </p:txBody>
      </p:sp>
      <p:sp>
        <p:nvSpPr>
          <p:cNvPr id="144" name="Google Shape;144;p8"/>
          <p:cNvSpPr txBox="1">
            <a:spLocks noGrp="1"/>
          </p:cNvSpPr>
          <p:nvPr>
            <p:ph type="title" idx="4294967295"/>
          </p:nvPr>
        </p:nvSpPr>
        <p:spPr>
          <a:xfrm>
            <a:off x="1338016" y="1039619"/>
            <a:ext cx="6745075" cy="618630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C00000"/>
                </a:solidFill>
                <a:effectLst/>
                <a:uLnTx/>
                <a:uFillTx/>
                <a:latin typeface="Arial"/>
                <a:ea typeface="Arial"/>
                <a:cs typeface="Arial"/>
                <a:sym typeface="Arial"/>
              </a:rPr>
              <a:t>Reporting Requirements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chemeClr val="dk1"/>
                </a:solidFill>
                <a:effectLst/>
                <a:uLnTx/>
                <a:uFillTx/>
                <a:latin typeface="Arial"/>
                <a:ea typeface="Arial"/>
                <a:cs typeface="Arial"/>
                <a:sym typeface="Arial"/>
              </a:rPr>
              <a:t>All faculty, staff, and students </a:t>
            </a:r>
            <a:r>
              <a:rPr kumimoji="0" lang="en-US" sz="2400" b="0" i="0" u="none" strike="noStrike" kern="0" cap="none" spc="0" normalizeH="0" baseline="0" noProof="0" dirty="0">
                <a:ln>
                  <a:noFill/>
                </a:ln>
                <a:solidFill>
                  <a:srgbClr val="C00000"/>
                </a:solidFill>
                <a:effectLst/>
                <a:uLnTx/>
                <a:uFillTx/>
                <a:latin typeface="Arial"/>
                <a:ea typeface="Arial"/>
                <a:cs typeface="Arial"/>
                <a:sym typeface="Arial"/>
              </a:rPr>
              <a:t>will report </a:t>
            </a:r>
            <a:r>
              <a:rPr kumimoji="0" lang="en-US" sz="2400" b="0" i="0" u="none" strike="noStrike" kern="0" cap="none" spc="0" normalizeH="0" baseline="0" noProof="0" dirty="0">
                <a:ln>
                  <a:noFill/>
                </a:ln>
                <a:solidFill>
                  <a:schemeClr val="dk1"/>
                </a:solidFill>
                <a:effectLst/>
                <a:uLnTx/>
                <a:uFillTx/>
                <a:latin typeface="Arial"/>
                <a:ea typeface="Arial"/>
                <a:cs typeface="Arial"/>
                <a:sym typeface="Arial"/>
              </a:rPr>
              <a:t>observed, suspected, or apparent research misconduct to the Research Integrity Officer (RIO). If an individual is unsure whether a suspected incident falls within the definition of research misconduct, they may confer with the RIO about concerns of possible misconduct and will be counseled about appropriate procedures for reporting allegations if deemed appropriate. An individual may also initially meet with, or contact, the RIO to discuss the suspected research misconduct informally, which may include discussing it anonymously and/or hypothetically. </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9"/>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9</a:t>
            </a:fld>
            <a:endParaRPr/>
          </a:p>
        </p:txBody>
      </p:sp>
      <p:sp>
        <p:nvSpPr>
          <p:cNvPr id="150" name="Google Shape;150;p9"/>
          <p:cNvSpPr>
            <a:spLocks noGrp="1"/>
          </p:cNvSpPr>
          <p:nvPr>
            <p:ph type="title" idx="4294967295"/>
          </p:nvPr>
        </p:nvSpPr>
        <p:spPr>
          <a:xfrm>
            <a:off x="1238864" y="902327"/>
            <a:ext cx="6641820" cy="563231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t>DEPARTMENT OF HEALTH AND HUMAN SERVICES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t>Office of the Secretary</a:t>
            </a:r>
            <a:b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t>Findings of Scientific Misconduct</a:t>
            </a:r>
            <a:b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t>ACTION: Notice</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t>SUMMARY: Notice is hereby given that the Office of Research Integrity (ORI) and the Acting Assistant Secretary for Health have taken final action in the following case:</a:t>
            </a:r>
            <a:b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br>
            <a:b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t>Eric T. Poehlman, Ph.D., University of Vermont: Based on the report of an investigation conducted by the University of Vermont (Report), admissions made by the respondent, and additional analysis conducted by ORI in its oversight review, the U.S. Public Health Service (PHS) found that Eric T. Poehlman, Ph.D., former Professor, Department of Medicine at the University of Vermont College of Medicine, engaged in scientific misconduct in research. The research was supported by National Institutes of Health (NIH) grants from the National Institute of Aging (NIA), the National Institute of Diabetes and Digestive and Kidney Diseases (NIDDK), and the National Center for Research Resources (NCRR).</a:t>
            </a:r>
            <a:b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br>
            <a:b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t>Specifically, PHS found that the respondent is responsible for scientific misconduct by engaging in the misleading and deceptive practices.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500" b="0" i="0" u="none" strike="noStrike" kern="0" cap="none" spc="0" normalizeH="0" baseline="0" noProof="0" dirty="0">
                <a:ln>
                  <a:noFill/>
                </a:ln>
                <a:solidFill>
                  <a:srgbClr val="000000"/>
                </a:solidFill>
                <a:effectLst/>
                <a:uLnTx/>
                <a:uFillTx/>
                <a:latin typeface="Arial"/>
                <a:ea typeface="Arial"/>
                <a:cs typeface="Arial"/>
                <a:sym typeface="Arial"/>
              </a:rPr>
              <a:t>Office of Research Integrity. Case Summary-Eric Poehlman, 2005</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tony Brook University">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1673</Words>
  <Application>Microsoft Office PowerPoint</Application>
  <PresentationFormat>On-screen Show (4:3)</PresentationFormat>
  <Paragraphs>149</Paragraphs>
  <Slides>23</Slides>
  <Notes>23</Notes>
  <HiddenSlides>0</HiddenSlides>
  <MMClips>2</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Stony Brook University</vt:lpstr>
      <vt:lpstr>Research Misconduct  Information for this module came from the  Office of Research Integrity (ORI) website:  https://ori.hhs.gov/content/chapter-2- research-misconduct-introduction</vt:lpstr>
      <vt:lpstr>Objectives Participants will be able to:  Define research misconduct Give examples when research misconduct occurs Describe the requirement for reporting research misconduct</vt:lpstr>
      <vt:lpstr>Overview The Department of Health and Human Services (DHHS), Public Health Services (PHS) and policies on research misconduct (42 CFR Parts 50 and 93) Identify three forms of wrongdoing which fall under the federal definition of research misconduct – falsification, fabrication and plagiarism   </vt:lpstr>
      <vt:lpstr>These forms of research misconduct are defined as follows: Fabrication – making up data or results and recording or reporting them Falsification – manipulating research materials, equipment, or processes, or changing or omitting data or results such that the research is not accurately represented in the research record Plagiarism – appropriation of another person’s ideas, processes, results, or words without giving appropriate credit   (45 CFR 93.103)</vt:lpstr>
      <vt:lpstr>Research misconduct also includes the following: Significant departure from accepted practice Committed intentionally, knowingly, or recklessly Proven by a preponderance of evidence  NOTE: Individuals who report research misconduct in good faith cannot be penalized.</vt:lpstr>
      <vt:lpstr>Institutions are required to have the following: An individual who receives allegations of misconduct Individual(s) who investigate misconduct Procedures for a formal investigation into determining whether the allegations are true Individuals who make final conclusions about the allegations and who take steps to address the misconduct An individual who reports the misconduct to the Office of Research Integrity</vt:lpstr>
      <vt:lpstr>As a general rule, research misconduct allegations must not be made public until they have been fully investigated and confirmed. There are, however, exceptions to this rule. If the misconduct could pose a threat to public health or safety, such as misconduct in a clinical trial, it must immediately be brought to the attention of the person heading the trial, the person with oversight authority, or both. If this is the case, regulatory agencies must be notified immediately. In such cases, the names of the persons charged should remain confidential, but steps must be taken to safeguard subjects in the trial.</vt:lpstr>
      <vt:lpstr>Reporting Requirements All faculty, staff, and students will report observed, suspected, or apparent research misconduct to the Research Integrity Officer (RIO). If an individual is unsure whether a suspected incident falls within the definition of research misconduct, they may confer with the RIO about concerns of possible misconduct and will be counseled about appropriate procedures for reporting allegations if deemed appropriate. An individual may also initially meet with, or contact, the RIO to discuss the suspected research misconduct informally, which may include discussing it anonymously and/or hypothetically.  </vt:lpstr>
      <vt:lpstr>DEPARTMENT OF HEALTH AND HUMAN SERVICES Office of the Secretary Findings of Scientific Misconduct ACTION: Notice  SUMMARY: Notice is hereby given that the Office of Research Integrity (ORI) and the Acting Assistant Secretary for Health have taken final action in the following case:  Eric T. Poehlman, Ph.D., University of Vermont: Based on the report of an investigation conducted by the University of Vermont (Report), admissions made by the respondent, and additional analysis conducted by ORI in its oversight review, the U.S. Public Health Service (PHS) found that Eric T. Poehlman, Ph.D., former Professor, Department of Medicine at the University of Vermont College of Medicine, engaged in scientific misconduct in research. The research was supported by National Institutes of Health (NIH) grants from the National Institute of Aging (NIA), the National Institute of Diabetes and Digestive and Kidney Diseases (NIDDK), and the National Center for Research Resources (NCRR).  Specifically, PHS found that the respondent is responsible for scientific misconduct by engaging in the misleading and deceptive practices.  Office of Research Integrity. Case Summary-Eric Poehlman, 2005</vt:lpstr>
      <vt:lpstr>When research misconduct occurs in  federally funded research (including  proposals), it is a federal crime that  can be punished severely resulting in: Fines Loss of funding eligibility Imprisonment  https://ori.hhs.gov/rcr-casebook-research-misconduct</vt:lpstr>
      <vt:lpstr>Case Example (1) Dr. Edwards lab had always prided itself on its extraordinary research. During a weekly lab meeting one of the technicians presented data from two experiments. The data presented from experiment 1 appeared to be identical to the data from experiment 2. Dr. Edwards spoke with the lab technician who claimed that she had performed two experiments and that the data just happened to look the same.</vt:lpstr>
      <vt:lpstr>Case Example Questions (1) What should Dr. Edwards do now? Do you think that the lab technician is telling the truth? </vt:lpstr>
      <vt:lpstr>Case Example (2) Dr. Frank conducts medical research in the area of sleep disorders. After careful thought and review of the literature he writes a protocol around a novel use of a sleep therapy. He asks his colleagues to review the protocol. A short time later he finds that one of his colleagues has submitted his protocol as his own to a federal funding agency.</vt:lpstr>
      <vt:lpstr>Case Example Questions What should Dr. Frank do? Do you think that what his colleague did was dishonest?  </vt:lpstr>
      <vt:lpstr>Role Play: This is a 2-person role play involving an associate professor and a former PhD student  Roles: Professor Former PhD student  https://ori.hhs.gov/case-four-accusations- falsifying-data </vt:lpstr>
      <vt:lpstr>This role play involves a young Associate Professor of biochemistry at a major research university.  He devotes all his time to establishing his scientific career. He has developed his lab into a highly successful scientific enterprise that is turning out world class publications. He has remained in close touch with his former PhD advisor and thinks of their relationship as a warm mutual friendship.  His former advisor tells the professor that one of his former PhD students, has fallen on hard times. He’d lost his first academic appointment and is now driving a cab in the city where the professor lives. The former advisor suggests that the professor hire the down-and-out guy who is 15 years his senior and practically homeless.   </vt:lpstr>
      <vt:lpstr>Character Description: Professor You are well known in your research field and provide excellent research. You decide to take your former mentor’s advice and hire your PhD student. Your student’s performance is poor and after stating his expectations, the student produces data that fits “a little too well with the hypothesis.   https://ori.hhs.gov/case-four-accusations- falsifying-data   </vt:lpstr>
      <vt:lpstr>Character Description: Former PhD Student Allen is hired by is former mentor. He has been in the lab for approximately 6 months. His work is poor and he resents any input or supervision. The former student insists that his work is superior to the work of others and makes remarks about the work of the other students.   https://ori.hhs.gov/case-four-accusations- falsifying-data   </vt:lpstr>
      <vt:lpstr>Scenario One Professor: “I was just looking at the recent data you produced. I asked another student to gather more data. The other student’s data does not resemble your data at all”  Former PhD student: How do you respond?ORI HHS sitehttps://ori.hhs.gov/case-four-accusations- falsifying-data  </vt:lpstr>
      <vt:lpstr>Scenario Two Former PhD Student: ”You thought you could cross me, didn’t you? I just sent this.” He hands a letter to the professor. The letter is addressed to the Dean of Academic Affairs accusing the professor of having falsified data for the last two years.  Professor: How do you respond? ------------------------------------------------------------------------------------  Discussion Questions for the Facilitator What factors might influence the way the Dean perceives this situation?  Is it important for the Dean to take such allegations seriously, however illogical they may seem? What kind of documentation would be useful when dealing with a person such as Allen? When should such documentation begin? At what point might the professor seek the support of a lawyer Should the professor inform others in the lab of Allen’s accusation?  ORI HHS sitehttps://ori.hhs.gov/case-four-accusations- falsifying-data  </vt:lpstr>
      <vt:lpstr>Video</vt:lpstr>
      <vt:lpstr>Video 2</vt:lpstr>
      <vt:lpstr>Summary While fabrication, falsification and plagiarism may seem complex; faculty, students and staff know it is wrong to lie (fabricate or falsify) and steal (plagiarize).  Appropriate research conduct means taking research misconduct seriously and reporting research misconduct when necessary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 Office User</dc:creator>
  <cp:lastModifiedBy>Anna Li</cp:lastModifiedBy>
  <cp:revision>3</cp:revision>
  <dcterms:created xsi:type="dcterms:W3CDTF">2015-10-09T21:49:46Z</dcterms:created>
  <dcterms:modified xsi:type="dcterms:W3CDTF">2026-08-28T19:51:23Z</dcterms:modified>
</cp:coreProperties>
</file>