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56" r:id="rId2"/>
    <p:sldId id="274" r:id="rId3"/>
    <p:sldId id="283" r:id="rId4"/>
    <p:sldId id="309" r:id="rId5"/>
    <p:sldId id="306" r:id="rId6"/>
    <p:sldId id="311" r:id="rId7"/>
    <p:sldId id="304" r:id="rId8"/>
    <p:sldId id="310" r:id="rId9"/>
    <p:sldId id="322" r:id="rId10"/>
    <p:sldId id="271" r:id="rId11"/>
    <p:sldId id="300" r:id="rId12"/>
    <p:sldId id="302" r:id="rId13"/>
    <p:sldId id="317" r:id="rId14"/>
    <p:sldId id="301" r:id="rId15"/>
    <p:sldId id="318" r:id="rId16"/>
    <p:sldId id="313" r:id="rId17"/>
    <p:sldId id="319" r:id="rId18"/>
    <p:sldId id="314" r:id="rId19"/>
    <p:sldId id="315" r:id="rId20"/>
    <p:sldId id="320" r:id="rId21"/>
    <p:sldId id="321" r:id="rId22"/>
    <p:sldId id="31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91" y="24"/>
      </p:cViewPr>
      <p:guideLst/>
    </p:cSldViewPr>
  </p:slideViewPr>
  <p:outlineViewPr>
    <p:cViewPr>
      <p:scale>
        <a:sx n="33" d="100"/>
        <a:sy n="33" d="100"/>
      </p:scale>
      <p:origin x="0" y="-42559"/>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14</a:t>
            </a:fld>
            <a:endParaRPr lang="en-US"/>
          </a:p>
        </p:txBody>
      </p:sp>
    </p:spTree>
    <p:extLst>
      <p:ext uri="{BB962C8B-B14F-4D97-AF65-F5344CB8AC3E}">
        <p14:creationId xmlns:p14="http://schemas.microsoft.com/office/powerpoint/2010/main" val="4219105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18</a:t>
            </a:fld>
            <a:endParaRPr lang="en-US"/>
          </a:p>
        </p:txBody>
      </p:sp>
    </p:spTree>
    <p:extLst>
      <p:ext uri="{BB962C8B-B14F-4D97-AF65-F5344CB8AC3E}">
        <p14:creationId xmlns:p14="http://schemas.microsoft.com/office/powerpoint/2010/main" val="1545297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10-peer-review-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ori.hhs.gov/role-play-"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ori.hhs.gov/role-play-"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8"/>
            <a:ext cx="6612962" cy="1817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Peer Review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sng"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https://ori.hhs.gov/content/chapter-10-peer-review-Introduction </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and the National Institutes of Health, 2021</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b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59914"/>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Brennon submits a grant for funding. His prior research has produced valid findings and although the current proposal is more novel in its approach, he sincerely believes that this approach will elicit the best possible outcomes for subjects with this diagnosis. The reviewers give him a low score indicating disagreement with his novel approach to the science.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67276"/>
            <a:ext cx="6599639" cy="45118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(2)</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Dr. Brennen change the approach in his grant and then turn around and conduct the study as he wants?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he resubmit the grant with an explanation about the proposed approach hoping that the next set of reviewers are more open-minded?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05747"/>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a:t>
            </a:r>
            <a:r>
              <a:rPr kumimoji="0" lang="en-US" sz="2600" b="0" i="0" u="none" strike="noStrike" kern="1200" cap="none" spc="0" normalizeH="0" baseline="0" noProof="0" dirty="0" err="1">
                <a:ln>
                  <a:noFill/>
                </a:ln>
                <a:solidFill>
                  <a:schemeClr val="tx1"/>
                </a:solidFill>
                <a:effectLst/>
                <a:uLnTx/>
                <a:uFillTx/>
                <a:latin typeface="Museo Slab 300" charset="0"/>
                <a:ea typeface="Museo Slab 300" charset="0"/>
                <a:cs typeface="Museo Slab 300" charset="0"/>
              </a:rPr>
              <a:t>Vulonovich</a:t>
            </a: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is a junior researcher in a highly specified area. She submits a grant that includes a significant amount of work performed by her over several years. The grant was not funded. However, she has a small amount of money and is able to conduct the research anyway. Upon writing her article about her research she discovers that a competitor has recently published work and used her exact study design and theoretical model.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16806"/>
            <a:ext cx="6599639" cy="45118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a:t>
            </a:r>
          </a:p>
          <a:p>
            <a:pPr marL="514350" marR="0" lvl="0" indent="-5143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Dr. </a:t>
            </a:r>
            <a:r>
              <a:rPr kumimoji="0" lang="en-US" sz="2800" b="0" i="0" u="none" strike="noStrike" kern="1200" cap="none" spc="0" normalizeH="0" baseline="0" noProof="0" dirty="0" err="1">
                <a:ln>
                  <a:noFill/>
                </a:ln>
                <a:solidFill>
                  <a:schemeClr val="tx1"/>
                </a:solidFill>
                <a:effectLst/>
                <a:uLnTx/>
                <a:uFillTx/>
                <a:latin typeface="Museo Slab 300" charset="0"/>
                <a:ea typeface="Museo Slab 300" charset="0"/>
                <a:cs typeface="Museo Slab 300" charset="0"/>
              </a:rPr>
              <a:t>Vulonovich</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confront the faculty member?</a:t>
            </a:r>
          </a:p>
          <a:p>
            <a:pPr marL="514350" marR="0" lvl="0" indent="-5143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Dr. </a:t>
            </a:r>
            <a:r>
              <a:rPr kumimoji="0" lang="en-US" sz="2800" b="0" i="0" u="none" strike="noStrike" kern="1200" cap="none" spc="0" normalizeH="0" baseline="0" noProof="0" dirty="0" err="1">
                <a:ln>
                  <a:noFill/>
                </a:ln>
                <a:solidFill>
                  <a:schemeClr val="tx1"/>
                </a:solidFill>
                <a:effectLst/>
                <a:uLnTx/>
                <a:uFillTx/>
                <a:latin typeface="Museo Slab 300" charset="0"/>
                <a:ea typeface="Museo Slab 300" charset="0"/>
                <a:cs typeface="Museo Slab 300" charset="0"/>
              </a:rPr>
              <a:t>Vulonovich</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report the faculty member to her Department Head?</a:t>
            </a:r>
          </a:p>
          <a:p>
            <a:pPr marL="514350" marR="0" lvl="0" indent="-5143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Dr. </a:t>
            </a:r>
            <a:r>
              <a:rPr kumimoji="0" lang="en-US" sz="2800" b="0" i="0" u="none" strike="noStrike" kern="1200" cap="none" spc="0" normalizeH="0" baseline="0" noProof="0" dirty="0" err="1">
                <a:ln>
                  <a:noFill/>
                </a:ln>
                <a:solidFill>
                  <a:schemeClr val="tx1"/>
                </a:solidFill>
                <a:effectLst/>
                <a:uLnTx/>
                <a:uFillTx/>
                <a:latin typeface="Museo Slab 300" charset="0"/>
                <a:ea typeface="Museo Slab 300" charset="0"/>
                <a:cs typeface="Museo Slab 300" charset="0"/>
              </a:rPr>
              <a:t>Vulonovich</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contact the journal and report it to the editor?</a:t>
            </a: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1792925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55701"/>
            <a:ext cx="6599639" cy="47527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Role Play: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is a 3-person role play involving a peer reviewer, a lead author and a journal editor  </a:t>
            </a:r>
            <a:endParaRPr kumimoji="0" lang="en-US" sz="2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Roles: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Peer Reviewer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Lead Author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Journal Editor </a:t>
            </a:r>
            <a:endParaRPr kumimoji="0" lang="en-US" sz="2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3"/>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3"/>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3"/>
              </a:rPr>
              <a:t>https://ori.hhs.gov/role-play-</a:t>
            </a:r>
            <a:endPar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mysteriously-similar-articles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5" y="1170286"/>
            <a:ext cx="6612962"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3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Peer Reviewer receives two papers from different journals. The papers are remarkably similar: they have the same preliminary data and nearly identical references listed. The peer reviewer decides to consult with a trusted colleague about how best to handle this. The peer reviewer also has the option to decide to phone the editor for whom he regularly reviews.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2544766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49135" y="906262"/>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Character Description: Peer Reviewer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You are well known in your research field and provide manuscript reviews for various journals in your discipline. You have received an article to review. As you begin reading, you realize that its nearly identical to an article you just reviewed for another journal—it was a good article that you recommended accepting with minor revisions.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Although the titles and formatting are slightly different the references of each are nearly identical and the data presented are very similar. Because these are blind reviews you do not know who the authors are. Still, you ask yourself: OK, are these manuscripts from the same author and is he/she blatantly trying to get away with publishing duplicative material in two different journals? Or are there two different authors who are racing to be the first to write up the paper and perhaps to claim sole or first authorship? Or, is it just a misunderstanding about who was to submit the article for publication and where?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You decide this really is a problem for the journal editor to solve, and give her a call.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7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hlinkClick r:id="rId2"/>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rPr>
              <a:t>https://ori.hhs.gov/role-play-</a:t>
            </a:r>
            <a:r>
              <a:rPr kumimoji="0" lang="en-US" sz="7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mysteriously-similar-articles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Tree>
    <p:extLst>
      <p:ext uri="{BB962C8B-B14F-4D97-AF65-F5344CB8AC3E}">
        <p14:creationId xmlns:p14="http://schemas.microsoft.com/office/powerpoint/2010/main" val="270514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25985" y="1369249"/>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Character Description: Lead Author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You are well known in your research field and have just submitted a paper to a journal for possible publication. The work on the paper is original work although you have depended on an assistant for data analysis. You are aware of that the assistant works in another lab and with a researcher who is exploring a concept that is similar to the one on which you are working.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rPr>
              <a:t>https://ori.hhs.gov/role-play-</a:t>
            </a:r>
            <a:endPar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mysteriously-similar-articles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2041735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09793"/>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Peer Reviewer calls the Journal Editor.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Peer Reviewer</a:t>
            </a:r>
            <a:r>
              <a:rPr kumimoji="0" lang="en-US" sz="2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“OK, this is a little unsettling, but … I recently finished a review for your journal and recommended publishing the article. But today, I agreed to review a paper from another journal, and it was nearly identical. I cannot imagine someone would plagiarize themselves. I’m not sure what’s going on, but I thought I should let you know.”</a:t>
            </a: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Journal Editor</a:t>
            </a:r>
            <a:r>
              <a:rPr kumimoji="0" lang="en-US" sz="2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 </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How do you respond?</a:t>
            </a:r>
            <a:endPar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hlinkClick r:id="rId3"/>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3"/>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3"/>
              </a:rPr>
              <a:t>https://ori.hhs.gov/role-play-</a:t>
            </a:r>
            <a:endPar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mysteriously-similar-articles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3395534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37115"/>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Two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Journal Editor phones the Lead Author of the article he recently accepted.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Journal Editor: </a:t>
            </a: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Hey, how are you? You won’t believe this. But I just received a call from someone who reviewed your article that we accepted. He says that earlier today he agreed to review an article for a different journal. It’s nearly identical to the paper we just accepted—the data and even references differ very, very little. He’s not sent me a copy of the other paper, but read me excerpts, and there’s no mistaking it—it describes your study. I think we need to put your article on hold while we figure out what’s going on.”</a:t>
            </a: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Lead Author:</a:t>
            </a:r>
            <a:r>
              <a:rPr kumimoji="0" lang="en-US" sz="2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 </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How do you respond?</a:t>
            </a:r>
            <a:endParaRPr kumimoji="0" lang="en-US" sz="2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rPr>
              <a:t>https://ori.hhs.gov/role-play-</a:t>
            </a:r>
            <a:endPar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mysteriously-similar-articles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268058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369472"/>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Peer review is an evaluation of material by individuals with similar training and expertise.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Material that can include peer review:</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Grant proposals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Publications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Hiring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Promotion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C183D7F6-B498-43B3-948B-1728B52AA6E4}">
                <adec:decorative xmlns:adec="http://schemas.microsoft.com/office/drawing/2017/decorative" val="1"/>
              </a:ext>
            </a:extLst>
          </p:cNvPr>
          <p:cNvSpPr>
            <a:spLocks noGrp="1"/>
          </p:cNvSpPr>
          <p:nvPr>
            <p:ph type="pic" idx="15"/>
          </p:nvPr>
        </p:nvSpPr>
        <p:spPr/>
        <p:txBody>
          <a:bodyPr/>
          <a:lstStyle/>
          <a:p>
            <a:endParaRPr lang="en-US"/>
          </a:p>
        </p:txBody>
      </p:sp>
      <p:pic>
        <p:nvPicPr>
          <p:cNvPr id="4" name="Grant Application Games_Captioned">
            <a:hlinkClick r:id="" action="ppaction://media"/>
            <a:extLs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037C10E3-C544-479E-8033-7DEC8045C867}" label="Peer Review" lang="" r:embed="rId4"/>
                        </p173:trackLst>
                      </p173:tracksInfo>
                    </p:ext>
                  </p14:extLst>
                </p14:media>
              </p:ext>
            </p:extLst>
          </p:nvPr>
        </p:nvPicPr>
        <p:blipFill>
          <a:blip r:embed="rId5"/>
          <a:stretch>
            <a:fillRect/>
          </a:stretch>
        </p:blipFill>
        <p:spPr>
          <a:xfrm>
            <a:off x="628650" y="679075"/>
            <a:ext cx="7886700" cy="4891163"/>
          </a:xfrm>
          <a:prstGeom prst="rect">
            <a:avLst/>
          </a:prstGeom>
        </p:spPr>
      </p:pic>
      <p:sp>
        <p:nvSpPr>
          <p:cNvPr id="3" name="Title 2">
            <a:extLst>
              <a:ext uri="{FF2B5EF4-FFF2-40B4-BE49-F238E27FC236}">
                <a16:creationId xmlns:a16="http://schemas.microsoft.com/office/drawing/2014/main" id="{DDC68726-3477-26D5-7F02-4F9A0F8D5C4C}"/>
              </a:ext>
            </a:extLst>
          </p:cNvPr>
          <p:cNvSpPr>
            <a:spLocks noGrp="1"/>
          </p:cNvSpPr>
          <p:nvPr>
            <p:ph type="title" idx="4294967295"/>
          </p:nvPr>
        </p:nvSpPr>
        <p:spPr>
          <a:xfrm>
            <a:off x="628650" y="-1325563"/>
            <a:ext cx="7886700" cy="1325563"/>
          </a:xfrm>
          <a:prstGeom prst="rect">
            <a:avLst/>
          </a:prstGeom>
        </p:spPr>
        <p:txBody>
          <a:bodyPr anchor="b"/>
          <a:lstStyle/>
          <a:p>
            <a:r>
              <a:rPr lang="en-US" dirty="0"/>
              <a:t>Video</a:t>
            </a:r>
          </a:p>
        </p:txBody>
      </p:sp>
    </p:spTree>
    <p:extLst>
      <p:ext uri="{BB962C8B-B14F-4D97-AF65-F5344CB8AC3E}">
        <p14:creationId xmlns:p14="http://schemas.microsoft.com/office/powerpoint/2010/main" val="38711074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19742"/>
            <a:ext cx="6599639" cy="44998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Questions for Discussion (Video)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Does the student have the right to be concerned?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unfunded research be done incorrectly?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is the student’s responsibility in this situation?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2874769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78891"/>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Today all major federal agencies use peer review to assess the quality of proposals and the expertise of the listed personnel.</a:t>
            </a:r>
            <a:r>
              <a:rPr kumimoji="0" lang="en-US" sz="3000" b="0" i="0" u="none" strike="noStrike" kern="1200" cap="none" spc="0" normalizeH="0" baseline="30000" noProof="0" dirty="0">
                <a:ln>
                  <a:noFill/>
                </a:ln>
                <a:solidFill>
                  <a:schemeClr val="tx1"/>
                </a:solidFill>
                <a:effectLst/>
                <a:uLnTx/>
                <a:uFillTx/>
                <a:latin typeface="Museo Slab 300" charset="0"/>
                <a:ea typeface="Museo Slab 300" charset="0"/>
                <a:cs typeface="Museo Slab 300" charset="0"/>
              </a:rPr>
              <a:t> </a:t>
            </a: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Peer review also commonly occurs when investigators send manuscripts in for possible publication or when their work is being used to shape policies or inform the outcomes of legal cases. Peer review remains an important but imperfect process that aims to promote objective, reliable, and quality research.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275851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93724"/>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Participants will be able to describe:</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The peer review process</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The qualifications needed to perform a peer review</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confidential nature of peer review</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8944" y="856217"/>
            <a:ext cx="7147147" cy="5608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Obligations of a Peer Reviewer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7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endParaRPr kumimoji="0" lang="en-US" sz="15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5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 </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reviewer who feels inadequately qualified to judge the research reported in a manuscript should return it promptly to the editor</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of a manuscript should judge objectively the quality of the manuscript, its experimental and theoretical work, its interpretations and its exposition, with due regard to the maintenance of high scientific and literary standards.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respect the intellectual independence of the authors</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be sensitive to the appearance of a conflict of interest….</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treat a manuscript sent for review as a confidential document....</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explain and support their judgments adequately….</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be alert to failure of authors to cite relevant work by other scientists…</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act promptly, submitting a report in a timely manner</a:t>
            </a:r>
            <a:b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b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rPr>
              <a:t></a:t>
            </a: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 reviewer should not use or disclose unpublished information, arguments, or interpretations contained in a manuscript under consideration, except with the consent of the author….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96356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0112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Principles of peer review:</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Reviewers should not benefit unfairly from the information he/she is reviewing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All material is confidential and must not be shared with others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Information should not be used to guide his/her own research program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Material should not be copied and retained in any manner by the reviewer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66402"/>
            <a:ext cx="6599639" cy="525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5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A peer review process proceeds as follows: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Review should be clear and understandable to the author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Constructive comments should be useful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Comments throughout should be consistent with the summary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Positive aspects of the document should be included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30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Derogatory language or harsh or sarcastic language should be avoided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Sear, R. (February 7, 2020) https://royalsociety.org/blog/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1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2020/02/what-makes-a-good-or-bad-peer-review/</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48005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66402"/>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A successful peer review is an opportunity to improve the document and includes the following requirements: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Timely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Thorough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Constructive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Free from bias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Confidential</a:t>
            </a:r>
            <a:endPar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35850"/>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If there is a conflict of interest the reviewer should: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Report the conflict of interest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Return the material unread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934506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89551"/>
            <a:ext cx="6599639" cy="52356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A peer review process proceeds as follows: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Information is received by the reviewer who has the expertise to conduct the review. The document(s) are then read thoroughly. The reviewer should…</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Summarize the material and notice if there is a struggle to make an adequate summary</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Prepare an overview of the material and include a recommendation (e.g., accept, reject, or revise). Provide a rationale for the recommendation</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Provide detailed comments about the document. List major problems (which include substantial work) and include minor comments last. These can be recommendations and are not essential.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2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2771011789"/>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166148</TotalTime>
  <Words>1715</Words>
  <Application>Microsoft Office PowerPoint</Application>
  <PresentationFormat>On-screen Show (4:3)</PresentationFormat>
  <Paragraphs>152</Paragraphs>
  <Slides>22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Effra Heavy</vt:lpstr>
      <vt:lpstr>Museo Slab 100</vt:lpstr>
      <vt:lpstr>Museo Slab 300</vt:lpstr>
      <vt:lpstr>Museo Slab 500</vt:lpstr>
      <vt:lpstr>Museo Slab 700</vt:lpstr>
      <vt:lpstr>Museo Slab 900</vt:lpstr>
      <vt:lpstr>Stony Brook University</vt:lpstr>
      <vt:lpstr>Peer Review  Information for this module came from the  https://ori.hhs.gov/content/chapter-10-peer-review-Introduction  and the National Institutes of Health, 2021  </vt:lpstr>
      <vt:lpstr>Overview Peer review is an evaluation of material by individuals with similar training and expertise.   Material that can include peer review: Grant proposals Publications Hiring Promotion   </vt:lpstr>
      <vt:lpstr>Objectives Participants will be able to describe: The peer review process The qualifications needed to perform a peer review The confidential nature of peer review</vt:lpstr>
      <vt:lpstr>Obligations of a Peer Reviewer     A reviewer who feels inadequately qualified to judge the research reported in a manuscript should return it promptly to the editor    A reviewer of a manuscript should judge objectively the quality of the manuscript, its experimental and theoretical work, its interpretations and its exposition, with due regard to the maintenance of high scientific and literary standards.    A reviewer should respect the intellectual independence of the authors    A reviewer should be sensitive to the appearance of a conflict of interest….    A reviewer should treat a manuscript sent for review as a confidential document....    A reviewer should explain and support their judgments adequately….    A reviewer should be alert to failure of authors to cite relevant work by other scientists…    A reviewer should act promptly, submitting a report in a timely manner    A reviewer should not use or disclose unpublished information, arguments, or interpretations contained in a manuscript under consideration, except with the consent of the author…. </vt:lpstr>
      <vt:lpstr>Principles of peer review: Reviewers should not benefit unfairly from the information he/she is reviewing All material is confidential and must not be shared with others Information should not be used to guide his/her own research program Material should not be copied and retained in any manner by the reviewer</vt:lpstr>
      <vt:lpstr>A peer review process proceeds as follows: Review should be clear and understandable to the author Constructive comments should be useful  Comments throughout should be consistent with the summary Positive aspects of the document should be included Derogatory language or harsh or sarcastic language should be avoided  Sear, R. (February 7, 2020) https://royalsociety.org/blog/ 2020/02/what-makes-a-good-or-bad-peer-review/ </vt:lpstr>
      <vt:lpstr>A successful peer review is an opportunity to improve the document and includes the following requirements: Timely Thorough Constructive Free from bias Confidential</vt:lpstr>
      <vt:lpstr>If there is a conflict of interest the reviewer should: Report the conflict of interest  Return the material unread </vt:lpstr>
      <vt:lpstr>A peer review process proceeds as follows: Information is received by the reviewer who has the expertise to conduct the review. The document(s) are then read thoroughly. The reviewer should… Summarize the material and notice if there is a struggle to make an adequate summary Prepare an overview of the material and include a recommendation (e.g., accept, reject, or revise). Provide a rationale for the recommendation Provide detailed comments about the document. List major problems (which include substantial work) and include minor comments last. These can be recommendations and are not essential. </vt:lpstr>
      <vt:lpstr>Case Example (1) Dr. Brennon submits a grant for funding. His prior research has produced valid findings and although the current proposal is more novel in its approach, he sincerely believes that this approach will elicit the best possible outcomes for subjects with this diagnosis. The reviewers give him a low score indicating disagreement with his novel approach to the science.</vt:lpstr>
      <vt:lpstr>Case Example Questions (2) Should Dr. Brennen change the approach in his grant and then turn around and conduct the study as he wants? Should he resubmit the grant with an explanation about the proposed approach hoping that the next set of reviewers are more open-minded? </vt:lpstr>
      <vt:lpstr>Case Example (2) Dr. Vulonovich is a junior researcher in a highly specified area. She submits a grant that includes a significant amount of work performed by her over several years. The grant was not funded. However, she has a small amount of money and is able to conduct the research anyway. Upon writing her article about her research she discovers that a competitor has recently published work and used her exact study design and theoretical model. </vt:lpstr>
      <vt:lpstr>Case Example Questions Should Dr. Vulonovich confront the faculty member? Should Dr. Vulonovich report the faculty member to her Department Head? Should  Dr. Vulonovich contact the journal and report it to the editor?</vt:lpstr>
      <vt:lpstr>Role Play: This is a 3-person role play involving a peer reviewer, a lead author and a journal editor    Roles: Peer Reviewer Lead Author Journal Editor    https://ori.hhs.gov/role-play- mysteriously-similar-articles  </vt:lpstr>
      <vt:lpstr>Scenario The Peer Reviewer receives two papers from different journals. The papers are remarkably similar: they have the same preliminary data and nearly identical references listed. The peer reviewer decides to consult with a trusted colleague about how best to handle this. The peer reviewer also has the option to decide to phone the editor for whom he regularly reviews. </vt:lpstr>
      <vt:lpstr>Character Description: Peer Reviewer You are well known in your research field and provide manuscript reviews for various journals in your discipline. You have received an article to review. As you begin reading, you realize that its nearly identical to an article you just reviewed for another journal—it was a good article that you recommended accepting with minor revisions.  Although the titles and formatting are slightly different the references of each are nearly identical and the data presented are very similar. Because these are blind reviews you do not know who the authors are. Still, you ask yourself: OK, are these manuscripts from the same author and is he/she blatantly trying to get away with publishing duplicative material in two different journals? Or are there two different authors who are racing to be the first to write up the paper and perhaps to claim sole or first authorship? Or, is it just a misunderstanding about who was to submit the article for publication and where?  You decide this really is a problem for the journal editor to solve, and give her a call.     https://ori.hhs.gov/role-play-mysteriously-similar-articles  </vt:lpstr>
      <vt:lpstr>Character Description: Lead Author You are well known in your research field and have just submitted a paper to a journal for possible publication. The work on the paper is original work although you have depended on an assistant for data analysis. You are aware of that the assistant works in another lab and with a researcher who is exploring a concept that is similar to the one on which you are working.   https://ori.hhs.gov/role-play- mysteriously-similar-articles  </vt:lpstr>
      <vt:lpstr>Scenario One Peer Reviewer calls the Journal Editor.  Peer Reviewer: “OK, this is a little unsettling, but … I recently finished a review for your journal and recommended publishing the article. But today, I agreed to review a paper from another journal, and it was nearly identical. I cannot imagine someone would plagiarize themselves. I’m not sure what’s going on, but I thought I should let you know.” Journal Editor: How do you respond?  https://ori.hhs.gov/role-play- mysteriously-similar-articles  </vt:lpstr>
      <vt:lpstr>Scenario Two The Journal Editor phones the Lead Author of the article he recently accepted.  Journal Editor: “Hey, how are you? You won’t believe this. But I just received a call from someone who reviewed your article that we accepted. He says that earlier today he agreed to review an article for a different journal. It’s nearly identical to the paper we just accepted—the data and even references differ very, very little. He’s not sent me a copy of the other paper, but read me excerpts, and there’s no mistaking it—it describes your study. I think we need to put your article on hold while we figure out what’s going on.” Lead Author: How do you respond?  https://ori.hhs.gov/role-play- mysteriously-similar-articles  </vt:lpstr>
      <vt:lpstr>Video</vt:lpstr>
      <vt:lpstr>Questions for Discussion (Video) Does the student have the right to be concerned? Should unfunded research be done incorrectly? What is the student’s responsibility in this situation?</vt:lpstr>
      <vt:lpstr>Summary Today all major federal agencies use peer review to assess the quality of proposals and the expertise of the listed personnel. Peer review also commonly occurs when investigators send manuscripts in for possible publication or when their work is being used to shape policies or inform the outcomes of legal cases. Peer review remains an important but imperfect process that aims to promote objective, reliable, and quality research.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472</cp:revision>
  <cp:lastPrinted>2022-02-21T19:29:38Z</cp:lastPrinted>
  <dcterms:created xsi:type="dcterms:W3CDTF">2015-10-09T21:49:46Z</dcterms:created>
  <dcterms:modified xsi:type="dcterms:W3CDTF">2026-08-28T19:45:06Z</dcterms:modified>
</cp:coreProperties>
</file>