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34"/>
  </p:notesMasterIdLst>
  <p:handoutMasterIdLst>
    <p:handoutMasterId r:id="rId35"/>
  </p:handoutMasterIdLst>
  <p:sldIdLst>
    <p:sldId id="256" r:id="rId2"/>
    <p:sldId id="274" r:id="rId3"/>
    <p:sldId id="283" r:id="rId4"/>
    <p:sldId id="304" r:id="rId5"/>
    <p:sldId id="309" r:id="rId6"/>
    <p:sldId id="328" r:id="rId7"/>
    <p:sldId id="307" r:id="rId8"/>
    <p:sldId id="327" r:id="rId9"/>
    <p:sldId id="303" r:id="rId10"/>
    <p:sldId id="310" r:id="rId11"/>
    <p:sldId id="311" r:id="rId12"/>
    <p:sldId id="312" r:id="rId13"/>
    <p:sldId id="313" r:id="rId14"/>
    <p:sldId id="314" r:id="rId15"/>
    <p:sldId id="324" r:id="rId16"/>
    <p:sldId id="325" r:id="rId17"/>
    <p:sldId id="315" r:id="rId18"/>
    <p:sldId id="316" r:id="rId19"/>
    <p:sldId id="317" r:id="rId20"/>
    <p:sldId id="326" r:id="rId21"/>
    <p:sldId id="271" r:id="rId22"/>
    <p:sldId id="300" r:id="rId23"/>
    <p:sldId id="302" r:id="rId24"/>
    <p:sldId id="301" r:id="rId25"/>
    <p:sldId id="319" r:id="rId26"/>
    <p:sldId id="320" r:id="rId27"/>
    <p:sldId id="321" r:id="rId28"/>
    <p:sldId id="329" r:id="rId29"/>
    <p:sldId id="330" r:id="rId30"/>
    <p:sldId id="322" r:id="rId31"/>
    <p:sldId id="323" r:id="rId32"/>
    <p:sldId id="318"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828383"/>
    <a:srgbClr val="A71E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4" autoAdjust="0"/>
    <p:restoredTop sz="86406" autoAdjust="0"/>
  </p:normalViewPr>
  <p:slideViewPr>
    <p:cSldViewPr snapToGrid="0" snapToObjects="1">
      <p:cViewPr varScale="1">
        <p:scale>
          <a:sx n="43" d="100"/>
          <a:sy n="43" d="100"/>
        </p:scale>
        <p:origin x="233" y="24"/>
      </p:cViewPr>
      <p:guideLst/>
    </p:cSldViewPr>
  </p:slideViewPr>
  <p:outlineViewPr>
    <p:cViewPr>
      <p:scale>
        <a:sx n="33" d="100"/>
        <a:sy n="33" d="100"/>
      </p:scale>
      <p:origin x="0" y="-61183"/>
    </p:cViewPr>
  </p:outlineViewPr>
  <p:notesTextViewPr>
    <p:cViewPr>
      <p:scale>
        <a:sx n="1" d="1"/>
        <a:sy n="1" d="1"/>
      </p:scale>
      <p:origin x="0" y="0"/>
    </p:cViewPr>
  </p:notesTextViewPr>
  <p:notesViewPr>
    <p:cSldViewPr snapToGrid="0" snapToObjects="1" showGuide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06CF33-8FBF-4B4C-A62C-C7FCEE2F205E}" type="datetimeFigureOut">
              <a:rPr lang="en-US" smtClean="0"/>
              <a:t>8/28/2026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2B81D4-C81F-2846-A8B2-30C4B23FE648}" type="slidenum">
              <a:rPr lang="en-US" smtClean="0"/>
              <a:t>‹#›</a:t>
            </a:fld>
            <a:endParaRPr lang="en-US"/>
          </a:p>
        </p:txBody>
      </p:sp>
    </p:spTree>
    <p:extLst>
      <p:ext uri="{BB962C8B-B14F-4D97-AF65-F5344CB8AC3E}">
        <p14:creationId xmlns:p14="http://schemas.microsoft.com/office/powerpoint/2010/main" val="399469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938DB-7AC2-8B49-96CB-F4713922A74B}" type="datetimeFigureOut">
              <a:rPr lang="en-US" smtClean="0"/>
              <a:t>8/28/2026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18A80-324C-A94A-A288-E8B5ECC90687}" type="slidenum">
              <a:rPr lang="en-US" smtClean="0"/>
              <a:t>‹#›</a:t>
            </a:fld>
            <a:endParaRPr lang="en-US"/>
          </a:p>
        </p:txBody>
      </p:sp>
    </p:spTree>
    <p:extLst>
      <p:ext uri="{BB962C8B-B14F-4D97-AF65-F5344CB8AC3E}">
        <p14:creationId xmlns:p14="http://schemas.microsoft.com/office/powerpoint/2010/main" val="1819550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Role Play Tips</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We offer detailed role descriptions and prompts, not a script. Know your character and get creative!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Encourage role players to use their actual names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Play with the prompts! Change them, e.g., by having the character offer a conciliatory opening line or a belligerent opening line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Run a role play more than once, changing role players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See instructor’s manual for tips on responding to wrongdoing. Pay attention to power dynamics and interpersonal dynamics</a:t>
            </a: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25</a:t>
            </a:fld>
            <a:endParaRPr lang="en-US"/>
          </a:p>
        </p:txBody>
      </p:sp>
    </p:spTree>
    <p:extLst>
      <p:ext uri="{BB962C8B-B14F-4D97-AF65-F5344CB8AC3E}">
        <p14:creationId xmlns:p14="http://schemas.microsoft.com/office/powerpoint/2010/main" val="3324989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26</a:t>
            </a:fld>
            <a:endParaRPr lang="en-US"/>
          </a:p>
        </p:txBody>
      </p:sp>
    </p:spTree>
    <p:extLst>
      <p:ext uri="{BB962C8B-B14F-4D97-AF65-F5344CB8AC3E}">
        <p14:creationId xmlns:p14="http://schemas.microsoft.com/office/powerpoint/2010/main" val="3951878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27</a:t>
            </a:fld>
            <a:endParaRPr lang="en-US"/>
          </a:p>
        </p:txBody>
      </p:sp>
    </p:spTree>
    <p:extLst>
      <p:ext uri="{BB962C8B-B14F-4D97-AF65-F5344CB8AC3E}">
        <p14:creationId xmlns:p14="http://schemas.microsoft.com/office/powerpoint/2010/main" val="1337828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28</a:t>
            </a:fld>
            <a:endParaRPr lang="en-US"/>
          </a:p>
        </p:txBody>
      </p:sp>
    </p:spTree>
    <p:extLst>
      <p:ext uri="{BB962C8B-B14F-4D97-AF65-F5344CB8AC3E}">
        <p14:creationId xmlns:p14="http://schemas.microsoft.com/office/powerpoint/2010/main" val="1486554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29</a:t>
            </a:fld>
            <a:endParaRPr lang="en-US"/>
          </a:p>
        </p:txBody>
      </p:sp>
    </p:spTree>
    <p:extLst>
      <p:ext uri="{BB962C8B-B14F-4D97-AF65-F5344CB8AC3E}">
        <p14:creationId xmlns:p14="http://schemas.microsoft.com/office/powerpoint/2010/main" val="894562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30</a:t>
            </a:fld>
            <a:endParaRPr lang="en-US"/>
          </a:p>
        </p:txBody>
      </p:sp>
    </p:spTree>
    <p:extLst>
      <p:ext uri="{BB962C8B-B14F-4D97-AF65-F5344CB8AC3E}">
        <p14:creationId xmlns:p14="http://schemas.microsoft.com/office/powerpoint/2010/main" val="3078240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solidFill>
                  <a:srgbClr val="C00000"/>
                </a:solidFill>
              </a:rPr>
              <a:t>Role Play Tips</a:t>
            </a:r>
          </a:p>
          <a:p>
            <a:pPr marL="171450" indent="-171450">
              <a:buFont typeface="Arial" panose="020B0604020202020204" pitchFamily="34" charset="0"/>
              <a:buChar char="•"/>
            </a:pPr>
            <a:r>
              <a:rPr lang="en-US" sz="1200" dirty="0">
                <a:solidFill>
                  <a:schemeClr val="tx1"/>
                </a:solidFill>
              </a:rPr>
              <a:t>Know your character and get creative!</a:t>
            </a:r>
          </a:p>
          <a:p>
            <a:pPr marL="171450" indent="-171450">
              <a:buFont typeface="Arial" panose="020B0604020202020204" pitchFamily="34" charset="0"/>
              <a:buChar char="•"/>
            </a:pPr>
            <a:r>
              <a:rPr lang="en-US" sz="1200" dirty="0">
                <a:solidFill>
                  <a:schemeClr val="tx1"/>
                </a:solidFill>
              </a:rPr>
              <a:t>Encourage role players to use their actual names</a:t>
            </a:r>
          </a:p>
          <a:p>
            <a:pPr marL="171450" indent="-171450">
              <a:buFont typeface="Arial" panose="020B0604020202020204" pitchFamily="34" charset="0"/>
              <a:buChar char="•"/>
            </a:pPr>
            <a:r>
              <a:rPr lang="en-US" sz="1200" dirty="0">
                <a:solidFill>
                  <a:schemeClr val="tx1"/>
                </a:solidFill>
              </a:rPr>
              <a:t>Change the role play by having the character offer a conciliatory opening line or a belligerent opening line</a:t>
            </a:r>
          </a:p>
          <a:p>
            <a:pPr marL="171450" indent="-171450">
              <a:buFont typeface="Arial" panose="020B0604020202020204" pitchFamily="34" charset="0"/>
              <a:buChar char="•"/>
            </a:pPr>
            <a:r>
              <a:rPr lang="en-US" sz="1200" dirty="0">
                <a:solidFill>
                  <a:schemeClr val="tx1"/>
                </a:solidFill>
              </a:rPr>
              <a:t>Run a role play more than once, changing role players</a:t>
            </a: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31</a:t>
            </a:fld>
            <a:endParaRPr lang="en-US"/>
          </a:p>
        </p:txBody>
      </p:sp>
    </p:spTree>
    <p:extLst>
      <p:ext uri="{BB962C8B-B14F-4D97-AF65-F5344CB8AC3E}">
        <p14:creationId xmlns:p14="http://schemas.microsoft.com/office/powerpoint/2010/main" val="7570542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cxnSp>
        <p:nvCxnSpPr>
          <p:cNvPr id="8" name="Straight Connector 7"/>
          <p:cNvCxnSpPr/>
          <p:nvPr userDrawn="1"/>
        </p:nvCxnSpPr>
        <p:spPr>
          <a:xfrm>
            <a:off x="1769806" y="4657197"/>
            <a:ext cx="7374194" cy="18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7377" y="1272796"/>
            <a:ext cx="4006236" cy="685081"/>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69805" y="2356161"/>
            <a:ext cx="5597465" cy="2091640"/>
          </a:xfrm>
          <a:prstGeom prst="rect">
            <a:avLst/>
          </a:prstGeom>
        </p:spPr>
      </p:pic>
      <p:sp>
        <p:nvSpPr>
          <p:cNvPr id="13" name="Text Placeholder 2"/>
          <p:cNvSpPr>
            <a:spLocks noGrp="1"/>
          </p:cNvSpPr>
          <p:nvPr>
            <p:ph type="body" idx="1" hasCustomPrompt="1"/>
          </p:nvPr>
        </p:nvSpPr>
        <p:spPr>
          <a:xfrm>
            <a:off x="1686846" y="4860050"/>
            <a:ext cx="6612962" cy="654046"/>
          </a:xfrm>
          <a:prstGeom prst="rect">
            <a:avLst/>
          </a:prstGeom>
        </p:spPr>
        <p:txBody>
          <a:bodyPr>
            <a:normAutofit/>
          </a:bodyPr>
          <a:lstStyle>
            <a:lvl1pPr marL="0" indent="0">
              <a:lnSpc>
                <a:spcPct val="100000"/>
              </a:lnSpc>
              <a:spcBef>
                <a:spcPts val="0"/>
              </a:spcBef>
              <a:buNone/>
              <a:defRPr sz="1400" b="0" i="0" baseline="0">
                <a:solidFill>
                  <a:schemeClr val="bg1"/>
                </a:solidFill>
                <a:latin typeface="Museo Slab 700" charset="0"/>
                <a:ea typeface="Museo Slab 700" charset="0"/>
                <a:cs typeface="Museo Slab 7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 OR NAME OF PRESENTATION</a:t>
            </a:r>
          </a:p>
        </p:txBody>
      </p:sp>
    </p:spTree>
    <p:extLst>
      <p:ext uri="{BB962C8B-B14F-4D97-AF65-F5344CB8AC3E}">
        <p14:creationId xmlns:p14="http://schemas.microsoft.com/office/powerpoint/2010/main" val="888470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U Text-3 Photos">
    <p:spTree>
      <p:nvGrpSpPr>
        <p:cNvPr id="1" name=""/>
        <p:cNvGrpSpPr/>
        <p:nvPr/>
      </p:nvGrpSpPr>
      <p:grpSpPr>
        <a:xfrm>
          <a:off x="0" y="0"/>
          <a:ext cx="0" cy="0"/>
          <a:chOff x="0" y="0"/>
          <a:chExt cx="0" cy="0"/>
        </a:xfrm>
      </p:grpSpPr>
      <p:sp>
        <p:nvSpPr>
          <p:cNvPr id="23" name="Title 1"/>
          <p:cNvSpPr>
            <a:spLocks noGrp="1"/>
          </p:cNvSpPr>
          <p:nvPr>
            <p:ph type="title" hasCustomPrompt="1"/>
          </p:nvPr>
        </p:nvSpPr>
        <p:spPr>
          <a:xfrm>
            <a:off x="626116"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4" name="Text Placeholder 3"/>
          <p:cNvSpPr>
            <a:spLocks noGrp="1"/>
          </p:cNvSpPr>
          <p:nvPr>
            <p:ph type="body" sz="half" idx="2" hasCustomPrompt="1"/>
          </p:nvPr>
        </p:nvSpPr>
        <p:spPr>
          <a:xfrm>
            <a:off x="626116"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9" name="Picture Placeholder 2"/>
          <p:cNvSpPr>
            <a:spLocks noGrp="1" noChangeAspect="1"/>
          </p:cNvSpPr>
          <p:nvPr>
            <p:ph type="pic" idx="16"/>
          </p:nvPr>
        </p:nvSpPr>
        <p:spPr>
          <a:xfrm>
            <a:off x="4054287" y="961466"/>
            <a:ext cx="2152764"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9" name="Picture Placeholder 2"/>
          <p:cNvSpPr>
            <a:spLocks noGrp="1" noChangeAspect="1"/>
          </p:cNvSpPr>
          <p:nvPr>
            <p:ph type="pic" idx="13"/>
          </p:nvPr>
        </p:nvSpPr>
        <p:spPr>
          <a:xfrm>
            <a:off x="6323802" y="962913"/>
            <a:ext cx="2188186" cy="227110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2" name="Picture Placeholder 2"/>
          <p:cNvSpPr>
            <a:spLocks noGrp="1" noChangeAspect="1"/>
          </p:cNvSpPr>
          <p:nvPr>
            <p:ph type="pic" idx="14"/>
          </p:nvPr>
        </p:nvSpPr>
        <p:spPr>
          <a:xfrm>
            <a:off x="6323802" y="3321427"/>
            <a:ext cx="2188185" cy="226582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4"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915537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3 Photo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Picture Placeholder 2"/>
          <p:cNvSpPr>
            <a:spLocks noGrp="1" noChangeAspect="1"/>
          </p:cNvSpPr>
          <p:nvPr>
            <p:ph type="pic" idx="13"/>
          </p:nvPr>
        </p:nvSpPr>
        <p:spPr>
          <a:xfrm>
            <a:off x="1233015" y="2385579"/>
            <a:ext cx="2095593" cy="3000278"/>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19" name="Picture Placeholder 2"/>
          <p:cNvSpPr>
            <a:spLocks noGrp="1" noChangeAspect="1"/>
          </p:cNvSpPr>
          <p:nvPr>
            <p:ph type="pic" idx="15"/>
          </p:nvPr>
        </p:nvSpPr>
        <p:spPr>
          <a:xfrm>
            <a:off x="5751058" y="2385579"/>
            <a:ext cx="2094919" cy="300075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0" name="Picture Placeholder 2"/>
          <p:cNvSpPr>
            <a:spLocks noGrp="1" noChangeAspect="1"/>
          </p:cNvSpPr>
          <p:nvPr>
            <p:ph type="pic" idx="14"/>
          </p:nvPr>
        </p:nvSpPr>
        <p:spPr>
          <a:xfrm>
            <a:off x="3484694" y="2385696"/>
            <a:ext cx="2095512" cy="3000161"/>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1" name="Text Placeholder 3"/>
          <p:cNvSpPr>
            <a:spLocks noGrp="1"/>
          </p:cNvSpPr>
          <p:nvPr>
            <p:ph type="body" sz="half" idx="20" hasCustomPrompt="1"/>
          </p:nvPr>
        </p:nvSpPr>
        <p:spPr>
          <a:xfrm>
            <a:off x="1233015"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2" name="Text Placeholder 3"/>
          <p:cNvSpPr>
            <a:spLocks noGrp="1"/>
          </p:cNvSpPr>
          <p:nvPr>
            <p:ph type="body" sz="half" idx="21" hasCustomPrompt="1"/>
          </p:nvPr>
        </p:nvSpPr>
        <p:spPr>
          <a:xfrm>
            <a:off x="3484613"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3" name="Text Placeholder 3"/>
          <p:cNvSpPr>
            <a:spLocks noGrp="1"/>
          </p:cNvSpPr>
          <p:nvPr>
            <p:ph type="body" sz="half" idx="22" hasCustomPrompt="1"/>
          </p:nvPr>
        </p:nvSpPr>
        <p:spPr>
          <a:xfrm>
            <a:off x="5751058"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064383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Text 1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8"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5" name="Picture Placeholder 2"/>
          <p:cNvSpPr>
            <a:spLocks noGrp="1" noChangeAspect="1"/>
          </p:cNvSpPr>
          <p:nvPr>
            <p:ph type="pic" idx="1"/>
          </p:nvPr>
        </p:nvSpPr>
        <p:spPr>
          <a:xfrm>
            <a:off x="4054287" y="961466"/>
            <a:ext cx="4457700"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6"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143828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6" name="Slide Number Placeholder 5"/>
          <p:cNvSpPr txBox="1">
            <a:spLocks/>
          </p:cNvSpPr>
          <p:nvPr userDrawn="1"/>
        </p:nvSpPr>
        <p:spPr>
          <a:xfrm>
            <a:off x="6532284" y="6425175"/>
            <a:ext cx="2057400" cy="365125"/>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mtClean="0">
                <a:solidFill>
                  <a:schemeClr val="bg1"/>
                </a:solidFill>
              </a:rPr>
              <a:pPr/>
              <a:t>‹#›</a:t>
            </a:fld>
            <a:endParaRPr lang="en-US" dirty="0">
              <a:solidFill>
                <a:schemeClr val="bg1"/>
              </a:solidFill>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9" name="Straight Connector 18"/>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Picture Placeholder 2"/>
          <p:cNvSpPr>
            <a:spLocks noGrp="1" noChangeAspect="1"/>
          </p:cNvSpPr>
          <p:nvPr>
            <p:ph type="pic" idx="15"/>
          </p:nvPr>
        </p:nvSpPr>
        <p:spPr>
          <a:xfrm>
            <a:off x="628650" y="723918"/>
            <a:ext cx="7886700" cy="484632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0" name="Text Placeholder 3"/>
          <p:cNvSpPr>
            <a:spLocks noGrp="1"/>
          </p:cNvSpPr>
          <p:nvPr>
            <p:ph type="body" sz="half" idx="18" hasCustomPrompt="1"/>
          </p:nvPr>
        </p:nvSpPr>
        <p:spPr>
          <a:xfrm>
            <a:off x="5583892" y="5694397"/>
            <a:ext cx="2931458" cy="256356"/>
          </a:xfrm>
          <a:prstGeom prst="rect">
            <a:avLst/>
          </a:prstGeom>
        </p:spPr>
        <p:txBody>
          <a:bodyPr lIns="0" tIns="0" rIns="0">
            <a:normAutofit/>
          </a:bodyPr>
          <a:lstStyle>
            <a:lvl1pPr marL="0" indent="0">
              <a:buNone/>
              <a:defRPr sz="800" b="0" i="0" baseline="0">
                <a:solidFill>
                  <a:schemeClr val="bg1"/>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extLst>
      <p:ext uri="{BB962C8B-B14F-4D97-AF65-F5344CB8AC3E}">
        <p14:creationId xmlns:p14="http://schemas.microsoft.com/office/powerpoint/2010/main" val="50949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2" name="Title 1"/>
          <p:cNvSpPr>
            <a:spLocks noGrp="1"/>
          </p:cNvSpPr>
          <p:nvPr>
            <p:ph type="title" hasCustomPrompt="1"/>
          </p:nvPr>
        </p:nvSpPr>
        <p:spPr>
          <a:xfrm>
            <a:off x="530837" y="1904962"/>
            <a:ext cx="7886700" cy="3052788"/>
          </a:xfrm>
          <a:prstGeom prst="rect">
            <a:avLst/>
          </a:prstGeom>
        </p:spPr>
        <p:txBody>
          <a:bodyPr anchor="t" anchorCtr="0">
            <a:noAutofit/>
          </a:bodyPr>
          <a:lstStyle>
            <a:lvl1pPr>
              <a:lnSpc>
                <a:spcPct val="70000"/>
              </a:lnSpc>
              <a:defRPr sz="6000" b="0" i="0">
                <a:solidFill>
                  <a:schemeClr val="bg1"/>
                </a:solidFill>
                <a:latin typeface="Effra Heavy" charset="0"/>
                <a:ea typeface="Effra Heavy" charset="0"/>
                <a:cs typeface="Effra Heavy" charset="0"/>
              </a:defRPr>
            </a:lvl1pPr>
          </a:lstStyle>
          <a:p>
            <a:r>
              <a:rPr lang="en-US" dirty="0"/>
              <a:t>CHANGING</a:t>
            </a:r>
            <a:br>
              <a:rPr lang="en-US" dirty="0"/>
            </a:br>
            <a:r>
              <a:rPr lang="en-US" dirty="0"/>
              <a:t>THE</a:t>
            </a:r>
            <a:br>
              <a:rPr lang="en-US" dirty="0"/>
            </a:br>
            <a:r>
              <a:rPr lang="en-US" dirty="0"/>
              <a:t>GREAT,</a:t>
            </a:r>
            <a:br>
              <a:rPr lang="en-US" dirty="0"/>
            </a:br>
            <a:r>
              <a:rPr lang="en-US" dirty="0"/>
              <a:t>BIG</a:t>
            </a:r>
            <a:br>
              <a:rPr lang="en-US" dirty="0"/>
            </a:br>
            <a:r>
              <a:rPr lang="en-US" dirty="0"/>
              <a:t>WORLD</a:t>
            </a:r>
          </a:p>
        </p:txBody>
      </p:sp>
      <p:sp>
        <p:nvSpPr>
          <p:cNvPr id="5" name="Slide Number Placeholder 4"/>
          <p:cNvSpPr>
            <a:spLocks noGrp="1"/>
          </p:cNvSpPr>
          <p:nvPr>
            <p:ph type="sldNum" sz="quarter" idx="12"/>
          </p:nvPr>
        </p:nvSpPr>
        <p:spPr>
          <a:xfrm>
            <a:off x="6526774" y="6429217"/>
            <a:ext cx="2057400" cy="365125"/>
          </a:xfrm>
          <a:prstGeom prst="rect">
            <a:avLst/>
          </a:prstGeom>
        </p:spPr>
        <p:txBody>
          <a:bodyPr/>
          <a:lstStyle>
            <a:lvl1pPr algn="r">
              <a:defRPr sz="1000" b="1" i="0">
                <a:solidFill>
                  <a:schemeClr val="bg1"/>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2" name="Straight Connector 11"/>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93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8865" y="908553"/>
            <a:ext cx="6612962" cy="1131784"/>
          </a:xfrm>
          <a:prstGeom prst="rect">
            <a:avLst/>
          </a:prstGeom>
        </p:spPr>
        <p:txBody>
          <a:bodyPr anchor="t" anchorCtr="0">
            <a:normAutofit/>
          </a:bodyPr>
          <a:lstStyle>
            <a:lvl1pPr>
              <a:lnSpc>
                <a:spcPct val="80000"/>
              </a:lnSpc>
              <a:defRPr sz="3600" b="0" i="0" baseline="0">
                <a:solidFill>
                  <a:schemeClr val="tx1"/>
                </a:solidFill>
                <a:latin typeface="Effra Heavy" charset="0"/>
                <a:ea typeface="Effra Heavy" charset="0"/>
                <a:cs typeface="Effra Heavy" charset="0"/>
              </a:defRPr>
            </a:lvl1pPr>
          </a:lstStyle>
          <a:p>
            <a:r>
              <a:rPr lang="en-US" dirty="0"/>
              <a:t>Examining A Single</a:t>
            </a:r>
            <a:br>
              <a:rPr lang="en-US" dirty="0"/>
            </a:br>
            <a:r>
              <a:rPr lang="en-US" dirty="0"/>
              <a:t>Molecule</a:t>
            </a:r>
          </a:p>
        </p:txBody>
      </p:sp>
      <p:sp>
        <p:nvSpPr>
          <p:cNvPr id="3" name="Text Placeholder 2"/>
          <p:cNvSpPr>
            <a:spLocks noGrp="1"/>
          </p:cNvSpPr>
          <p:nvPr>
            <p:ph type="body" idx="1" hasCustomPrompt="1"/>
          </p:nvPr>
        </p:nvSpPr>
        <p:spPr>
          <a:xfrm>
            <a:off x="1238865" y="2141908"/>
            <a:ext cx="6612962"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a:t>
            </a:r>
            <a:r>
              <a:rPr lang="en-US" dirty="0"/>
              <a:t> </a:t>
            </a:r>
            <a:r>
              <a:rPr lang="en-US" dirty="0" err="1"/>
              <a:t>Bereptatur</a:t>
            </a:r>
            <a:r>
              <a:rPr lang="en-US" dirty="0"/>
              <a:t> re </a:t>
            </a:r>
            <a:r>
              <a:rPr lang="en-US" dirty="0" err="1"/>
              <a:t>sinctorio</a:t>
            </a:r>
            <a:endParaRPr lang="en-US" dirty="0"/>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is </a:t>
            </a:r>
            <a:r>
              <a:rPr lang="en-US" dirty="0" err="1"/>
              <a:t>sitis</a:t>
            </a:r>
            <a:r>
              <a:rPr lang="en-US" dirty="0"/>
              <a:t> </a:t>
            </a:r>
            <a:r>
              <a:rPr lang="en-US" dirty="0" err="1"/>
              <a:t>mosanim</a:t>
            </a:r>
            <a:r>
              <a:rPr lang="en-US" dirty="0"/>
              <a:t> </a:t>
            </a:r>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a:t>
            </a:r>
            <a:r>
              <a:rPr lang="en-US" dirty="0"/>
              <a:t> se </a:t>
            </a:r>
            <a:r>
              <a:rPr lang="en-US" dirty="0" err="1"/>
              <a:t>eosaerum</a:t>
            </a:r>
            <a:r>
              <a:rPr lang="en-US" dirty="0"/>
              <a:t> qui </a:t>
            </a:r>
            <a:r>
              <a:rPr lang="en-US" dirty="0" err="1"/>
              <a:t>offictius</a:t>
            </a:r>
            <a:r>
              <a:rPr lang="en-US" dirty="0"/>
              <a:t> </a:t>
            </a:r>
            <a:r>
              <a:rPr lang="en-US" dirty="0" err="1"/>
              <a:t>nobit</a:t>
            </a:r>
            <a:r>
              <a:rPr lang="en-US" dirty="0"/>
              <a:t> </a:t>
            </a:r>
            <a:r>
              <a:rPr lang="en-US" dirty="0" err="1"/>
              <a:t>alique</a:t>
            </a:r>
            <a:r>
              <a:rPr lang="en-US" dirty="0"/>
              <a:t> non </a:t>
            </a:r>
            <a:r>
              <a:rPr lang="en-US" dirty="0" err="1"/>
              <a:t>nonsenis</a:t>
            </a:r>
            <a:r>
              <a:rPr lang="en-US" dirty="0"/>
              <a:t> rem </a:t>
            </a:r>
            <a:r>
              <a:rPr lang="en-US" dirty="0" err="1"/>
              <a:t>saecus</a:t>
            </a:r>
            <a:r>
              <a:rPr lang="en-US" dirty="0"/>
              <a:t>.</a:t>
            </a:r>
          </a:p>
          <a:p>
            <a:pPr lvl="0"/>
            <a:endParaRPr lang="en-US" dirty="0"/>
          </a:p>
          <a:p>
            <a:pPr lvl="0"/>
            <a:r>
              <a:rPr lang="en-US" dirty="0" err="1"/>
              <a:t>Fugiam</a:t>
            </a:r>
            <a:r>
              <a:rPr lang="en-US" dirty="0"/>
              <a:t>, </a:t>
            </a:r>
            <a:r>
              <a:rPr lang="en-US" dirty="0" err="1"/>
              <a:t>ut</a:t>
            </a:r>
            <a:r>
              <a:rPr lang="en-US" dirty="0"/>
              <a:t> </a:t>
            </a:r>
            <a:r>
              <a:rPr lang="en-US" dirty="0" err="1"/>
              <a:t>apellorum</a:t>
            </a:r>
            <a:r>
              <a:rPr lang="en-US" dirty="0"/>
              <a:t> re </a:t>
            </a:r>
            <a:r>
              <a:rPr lang="en-US" dirty="0" err="1"/>
              <a:t>occatet</a:t>
            </a:r>
            <a:r>
              <a:rPr lang="en-US" dirty="0"/>
              <a:t> </a:t>
            </a:r>
            <a:r>
              <a:rPr lang="en-US" dirty="0" err="1"/>
              <a:t>evento</a:t>
            </a:r>
            <a:r>
              <a:rPr lang="en-US" dirty="0"/>
              <a:t> </a:t>
            </a:r>
            <a:r>
              <a:rPr lang="en-US" dirty="0" err="1"/>
              <a:t>consequas</a:t>
            </a:r>
            <a:r>
              <a:rPr lang="en-US" dirty="0"/>
              <a:t> nit </a:t>
            </a:r>
            <a:r>
              <a:rPr lang="en-US" dirty="0" err="1"/>
              <a:t>eatur</a:t>
            </a:r>
            <a:r>
              <a:rPr lang="en-US" dirty="0"/>
              <a:t>? Bea </a:t>
            </a:r>
            <a:r>
              <a:rPr lang="en-US" dirty="0" err="1"/>
              <a:t>dolorpo</a:t>
            </a:r>
            <a:r>
              <a:rPr lang="en-US" dirty="0"/>
              <a:t> </a:t>
            </a:r>
            <a:r>
              <a:rPr lang="en-US" dirty="0" err="1"/>
              <a:t>rrorrum</a:t>
            </a:r>
            <a:r>
              <a:rPr lang="en-US" dirty="0"/>
              <a:t> </a:t>
            </a:r>
            <a:r>
              <a:rPr lang="en-US" dirty="0" err="1"/>
              <a:t>fuga</a:t>
            </a:r>
            <a:r>
              <a:rPr lang="en-US" dirty="0"/>
              <a:t>. </a:t>
            </a:r>
            <a:r>
              <a:rPr lang="en-US" dirty="0" err="1"/>
              <a:t>Pictam</a:t>
            </a:r>
            <a:r>
              <a:rPr lang="en-US" dirty="0"/>
              <a:t> </a:t>
            </a:r>
            <a:r>
              <a:rPr lang="en-US" dirty="0" err="1"/>
              <a:t>ent</a:t>
            </a:r>
            <a:r>
              <a:rPr lang="en-US" dirty="0"/>
              <a:t> </a:t>
            </a:r>
            <a:r>
              <a:rPr lang="en-US" dirty="0" err="1"/>
              <a:t>anis</a:t>
            </a:r>
            <a:r>
              <a:rPr lang="en-US" dirty="0"/>
              <a:t> </a:t>
            </a:r>
            <a:r>
              <a:rPr lang="en-US" dirty="0" err="1"/>
              <a:t>dolutem</a:t>
            </a:r>
            <a:r>
              <a:rPr lang="en-US" dirty="0"/>
              <a:t> </a:t>
            </a:r>
            <a:r>
              <a:rPr lang="en-US" dirty="0" err="1"/>
              <a:t>audis</a:t>
            </a:r>
            <a:r>
              <a:rPr lang="en-US" dirty="0"/>
              <a:t> </a:t>
            </a:r>
            <a:r>
              <a:rPr lang="en-US" dirty="0" err="1"/>
              <a:t>doluptas</a:t>
            </a:r>
            <a:r>
              <a:rPr lang="en-US" dirty="0"/>
              <a:t> quo </a:t>
            </a:r>
            <a:r>
              <a:rPr lang="en-US" dirty="0" err="1"/>
              <a:t>cusdam</a:t>
            </a:r>
            <a:r>
              <a:rPr lang="en-US" dirty="0"/>
              <a:t> </a:t>
            </a:r>
            <a:r>
              <a:rPr lang="en-US" dirty="0" err="1"/>
              <a:t>arcit</a:t>
            </a:r>
            <a:r>
              <a:rPr lang="en-US" dirty="0"/>
              <a:t> </a:t>
            </a:r>
            <a:r>
              <a:rPr lang="en-US" dirty="0" err="1"/>
              <a:t>pos</a:t>
            </a:r>
            <a:r>
              <a:rPr lang="en-US" dirty="0"/>
              <a:t> </a:t>
            </a:r>
            <a:r>
              <a:rPr lang="en-US" dirty="0" err="1"/>
              <a:t>alibusam</a:t>
            </a:r>
            <a:r>
              <a:rPr lang="en-US" dirty="0"/>
              <a:t> as </a:t>
            </a:r>
            <a:r>
              <a:rPr lang="en-US" dirty="0" err="1"/>
              <a:t>estiunt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Maecenas </a:t>
            </a:r>
            <a:r>
              <a:rPr lang="en-US" dirty="0" err="1"/>
              <a:t>ultricies</a:t>
            </a:r>
            <a:r>
              <a:rPr lang="en-US" dirty="0"/>
              <a:t> </a:t>
            </a:r>
            <a:r>
              <a:rPr lang="en-US" dirty="0" err="1"/>
              <a:t>nec</a:t>
            </a:r>
            <a:r>
              <a:rPr lang="en-US" dirty="0"/>
              <a:t> </a:t>
            </a:r>
            <a:r>
              <a:rPr lang="en-US" dirty="0" err="1"/>
              <a:t>orci</a:t>
            </a:r>
            <a:r>
              <a:rPr lang="en-US" dirty="0"/>
              <a:t> et </a:t>
            </a:r>
            <a:r>
              <a:rPr lang="en-US" dirty="0" err="1"/>
              <a:t>facilisis</a:t>
            </a:r>
            <a:r>
              <a:rPr lang="en-US" dirty="0"/>
              <a:t>. </a:t>
            </a:r>
            <a:r>
              <a:rPr lang="en-US" dirty="0" err="1"/>
              <a:t>Aenean</a:t>
            </a:r>
            <a:r>
              <a:rPr lang="en-US" dirty="0"/>
              <a:t> porta </a:t>
            </a:r>
            <a:r>
              <a:rPr lang="en-US" dirty="0" err="1"/>
              <a:t>orci</a:t>
            </a:r>
            <a:r>
              <a:rPr lang="en-US" dirty="0"/>
              <a:t> magna, at </a:t>
            </a:r>
            <a:r>
              <a:rPr lang="en-US" dirty="0" err="1"/>
              <a:t>varius</a:t>
            </a:r>
            <a:r>
              <a:rPr lang="en-US" dirty="0"/>
              <a:t> dolor </a:t>
            </a:r>
            <a:r>
              <a:rPr lang="en-US" dirty="0" err="1"/>
              <a:t>viverra</a:t>
            </a:r>
            <a:r>
              <a:rPr lang="en-US" dirty="0"/>
              <a:t> id. </a:t>
            </a:r>
            <a:r>
              <a:rPr lang="en-US" dirty="0" err="1"/>
              <a:t>Vestibulum</a:t>
            </a:r>
            <a:r>
              <a:rPr lang="en-US" dirty="0"/>
              <a:t> ac semper </a:t>
            </a:r>
            <a:r>
              <a:rPr lang="en-US" dirty="0" err="1"/>
              <a:t>tortor</a:t>
            </a:r>
            <a:r>
              <a:rPr lang="en-US" dirty="0"/>
              <a:t>. </a:t>
            </a:r>
            <a:r>
              <a:rPr lang="en-US" dirty="0" err="1"/>
              <a:t>Morbi</a:t>
            </a:r>
            <a:r>
              <a:rPr lang="en-US" dirty="0"/>
              <a:t> </a:t>
            </a:r>
            <a:r>
              <a:rPr lang="en-US" dirty="0" err="1"/>
              <a:t>euismod</a:t>
            </a:r>
            <a:r>
              <a:rPr lang="en-US" dirty="0"/>
              <a:t> </a:t>
            </a:r>
            <a:r>
              <a:rPr lang="en-US" dirty="0" err="1"/>
              <a:t>est</a:t>
            </a:r>
            <a:r>
              <a:rPr lang="en-US" dirty="0"/>
              <a:t> nisi, </a:t>
            </a:r>
            <a:r>
              <a:rPr lang="en-US" dirty="0" err="1"/>
              <a:t>ut</a:t>
            </a:r>
            <a:r>
              <a:rPr lang="en-US" dirty="0"/>
              <a:t> </a:t>
            </a:r>
            <a:r>
              <a:rPr lang="en-US" dirty="0" err="1"/>
              <a:t>feugiat</a:t>
            </a:r>
            <a:r>
              <a:rPr lang="en-US" dirty="0"/>
              <a:t> </a:t>
            </a:r>
            <a:r>
              <a:rPr lang="en-US" dirty="0" err="1"/>
              <a:t>nulla</a:t>
            </a:r>
            <a:r>
              <a:rPr lang="en-US" dirty="0"/>
              <a:t> </a:t>
            </a:r>
            <a:r>
              <a:rPr lang="en-US" dirty="0" err="1"/>
              <a:t>vulputate</a:t>
            </a:r>
            <a:r>
              <a:rPr lang="en-US" dirty="0"/>
              <a:t> in. Nam </a:t>
            </a:r>
            <a:r>
              <a:rPr lang="en-US" dirty="0" err="1"/>
              <a:t>ut</a:t>
            </a:r>
            <a:r>
              <a:rPr lang="en-US" dirty="0"/>
              <a:t> </a:t>
            </a:r>
            <a:r>
              <a:rPr lang="en-US" dirty="0" err="1"/>
              <a:t>elit</a:t>
            </a:r>
            <a:r>
              <a:rPr lang="en-US" dirty="0"/>
              <a:t> ac </a:t>
            </a:r>
            <a:r>
              <a:rPr lang="en-US" dirty="0" err="1"/>
              <a:t>lorem</a:t>
            </a:r>
            <a:r>
              <a:rPr lang="en-US" dirty="0"/>
              <a:t> </a:t>
            </a:r>
            <a:r>
              <a:rPr lang="en-US" dirty="0" err="1"/>
              <a:t>vestibulum</a:t>
            </a:r>
            <a:r>
              <a:rPr lang="en-US" dirty="0"/>
              <a:t> </a:t>
            </a:r>
            <a:r>
              <a:rPr lang="en-US" dirty="0" err="1"/>
              <a:t>rutrum</a:t>
            </a:r>
            <a:r>
              <a:rPr lang="en-US" dirty="0"/>
              <a:t>. </a:t>
            </a:r>
            <a:r>
              <a:rPr lang="en-US" dirty="0" err="1"/>
              <a:t>Proin</a:t>
            </a:r>
            <a:r>
              <a:rPr lang="en-US" dirty="0"/>
              <a:t> sit </a:t>
            </a:r>
            <a:r>
              <a:rPr lang="en-US" dirty="0" err="1"/>
              <a:t>amet</a:t>
            </a:r>
            <a:r>
              <a:rPr lang="en-US" dirty="0"/>
              <a:t> </a:t>
            </a:r>
            <a:r>
              <a:rPr lang="en-US" dirty="0" err="1"/>
              <a:t>ipsum</a:t>
            </a:r>
            <a:r>
              <a:rPr lang="en-US" dirty="0"/>
              <a:t> </a:t>
            </a:r>
            <a:r>
              <a:rPr lang="en-US" dirty="0" err="1"/>
              <a:t>ut</a:t>
            </a:r>
            <a:r>
              <a:rPr lang="en-US" dirty="0"/>
              <a:t> quam </a:t>
            </a:r>
            <a:r>
              <a:rPr lang="en-US" dirty="0" err="1"/>
              <a:t>ultricies</a:t>
            </a:r>
            <a:r>
              <a:rPr lang="en-US" dirty="0"/>
              <a:t> </a:t>
            </a:r>
            <a:r>
              <a:rPr lang="en-US" dirty="0" err="1"/>
              <a:t>venenatis</a:t>
            </a:r>
            <a:r>
              <a:rPr lang="en-US" dirty="0"/>
              <a:t>. </a:t>
            </a:r>
            <a:r>
              <a:rPr lang="en-US" dirty="0" err="1"/>
              <a:t>Quisque</a:t>
            </a:r>
            <a:r>
              <a:rPr lang="en-US" dirty="0"/>
              <a:t> et </a:t>
            </a:r>
            <a:r>
              <a:rPr lang="en-US" dirty="0" err="1"/>
              <a:t>lectus</a:t>
            </a:r>
            <a:r>
              <a:rPr lang="en-US" dirty="0"/>
              <a:t> </a:t>
            </a:r>
            <a:r>
              <a:rPr lang="en-US" dirty="0" err="1"/>
              <a:t>hendrerit</a:t>
            </a:r>
            <a:r>
              <a:rPr lang="en-US" dirty="0"/>
              <a:t> </a:t>
            </a:r>
            <a:r>
              <a:rPr lang="en-US" dirty="0" err="1"/>
              <a:t>leo</a:t>
            </a:r>
            <a:r>
              <a:rPr lang="en-US" dirty="0"/>
              <a:t> </a:t>
            </a:r>
            <a:r>
              <a:rPr lang="en-US" dirty="0" err="1"/>
              <a:t>ultrices</a:t>
            </a:r>
            <a:r>
              <a:rPr lang="en-US" dirty="0"/>
              <a:t> </a:t>
            </a:r>
            <a:r>
              <a:rPr lang="en-US" dirty="0" err="1"/>
              <a:t>tristique</a:t>
            </a:r>
            <a:r>
              <a:rPr lang="en-US" dirty="0"/>
              <a:t>. Nam at </a:t>
            </a:r>
            <a:r>
              <a:rPr lang="en-US" dirty="0" err="1"/>
              <a:t>sem</a:t>
            </a:r>
            <a:r>
              <a:rPr lang="en-US" dirty="0"/>
              <a:t> </a:t>
            </a:r>
            <a:r>
              <a:rPr lang="en-US" dirty="0" err="1"/>
              <a:t>tincidunt</a:t>
            </a:r>
            <a:r>
              <a:rPr lang="en-US" dirty="0"/>
              <a:t>, </a:t>
            </a:r>
            <a:r>
              <a:rPr lang="en-US" dirty="0" err="1"/>
              <a:t>malesuada</a:t>
            </a:r>
            <a:r>
              <a:rPr lang="en-US" dirty="0"/>
              <a:t> </a:t>
            </a:r>
            <a:r>
              <a:rPr lang="en-US" dirty="0" err="1"/>
              <a:t>enim</a:t>
            </a:r>
            <a:r>
              <a:rPr lang="en-US" dirty="0"/>
              <a:t> ac, </a:t>
            </a:r>
            <a:r>
              <a:rPr lang="en-US" dirty="0" err="1"/>
              <a:t>iaculis</a:t>
            </a:r>
            <a:r>
              <a:rPr lang="en-US" dirty="0"/>
              <a:t> </a:t>
            </a:r>
            <a:r>
              <a:rPr lang="en-US" dirty="0" err="1"/>
              <a:t>neque</a:t>
            </a:r>
            <a:r>
              <a:rPr lang="en-US" dirty="0"/>
              <a:t>. </a:t>
            </a:r>
            <a:r>
              <a:rPr lang="en-US" dirty="0" err="1"/>
              <a:t>Curabitur</a:t>
            </a:r>
            <a:r>
              <a:rPr lang="en-US" dirty="0"/>
              <a:t> </a:t>
            </a:r>
            <a:r>
              <a:rPr lang="en-US" dirty="0" err="1"/>
              <a:t>elementum</a:t>
            </a:r>
            <a:r>
              <a:rPr lang="en-US" dirty="0"/>
              <a:t> </a:t>
            </a:r>
            <a:r>
              <a:rPr lang="en-US" dirty="0" err="1"/>
              <a:t>lobortis</a:t>
            </a:r>
            <a:r>
              <a:rPr lang="en-US" dirty="0"/>
              <a:t> </a:t>
            </a:r>
            <a:r>
              <a:rPr lang="en-US" dirty="0" err="1"/>
              <a:t>suscipit</a:t>
            </a:r>
            <a:r>
              <a:rPr lang="en-US" dirty="0"/>
              <a:t>. </a:t>
            </a:r>
            <a:r>
              <a:rPr lang="en-US" dirty="0" err="1"/>
              <a:t>Nullam</a:t>
            </a:r>
            <a:r>
              <a:rPr lang="en-US" dirty="0"/>
              <a:t> in </a:t>
            </a:r>
            <a:r>
              <a:rPr lang="en-US" dirty="0" err="1"/>
              <a:t>ornare</a:t>
            </a:r>
            <a:r>
              <a:rPr lang="en-US" dirty="0"/>
              <a:t> </a:t>
            </a:r>
            <a:r>
              <a:rPr lang="en-US" dirty="0" err="1"/>
              <a:t>sapien</a:t>
            </a:r>
            <a:r>
              <a:rPr lang="en-US" dirty="0"/>
              <a:t>. </a:t>
            </a:r>
            <a:r>
              <a:rPr lang="en-US" dirty="0" err="1"/>
              <a:t>Suspendisse</a:t>
            </a:r>
            <a:r>
              <a:rPr lang="en-US" dirty="0"/>
              <a:t> sit </a:t>
            </a:r>
            <a:r>
              <a:rPr lang="en-US" dirty="0" err="1"/>
              <a:t>amet</a:t>
            </a:r>
            <a:r>
              <a:rPr lang="en-US" dirty="0"/>
              <a:t> </a:t>
            </a:r>
            <a:r>
              <a:rPr lang="en-US" dirty="0" err="1"/>
              <a:t>urna</a:t>
            </a:r>
            <a:r>
              <a:rPr lang="en-US" dirty="0"/>
              <a:t> </a:t>
            </a:r>
            <a:r>
              <a:rPr lang="en-US" dirty="0" err="1"/>
              <a:t>interdum</a:t>
            </a:r>
            <a:r>
              <a:rPr lang="en-US" dirty="0"/>
              <a:t>, </a:t>
            </a:r>
            <a:r>
              <a:rPr lang="en-US" dirty="0" err="1"/>
              <a:t>mattis</a:t>
            </a:r>
            <a:r>
              <a:rPr lang="en-US" dirty="0"/>
              <a:t> </a:t>
            </a:r>
            <a:r>
              <a:rPr lang="en-US" dirty="0" err="1"/>
              <a:t>tortor</a:t>
            </a:r>
            <a:r>
              <a:rPr lang="en-US" dirty="0"/>
              <a:t> vitae, </a:t>
            </a:r>
            <a:r>
              <a:rPr lang="en-US" dirty="0" err="1"/>
              <a:t>varius</a:t>
            </a:r>
            <a:r>
              <a:rPr lang="en-US" dirty="0"/>
              <a:t> ante. </a:t>
            </a:r>
          </a:p>
          <a:p>
            <a:pPr lvl="0"/>
            <a:endParaRPr lang="en-US" dirty="0"/>
          </a:p>
          <a:p>
            <a:pPr lvl="0"/>
            <a:r>
              <a:rPr lang="en-US" dirty="0" err="1"/>
              <a:t>Quisque</a:t>
            </a:r>
            <a:r>
              <a:rPr lang="en-US" dirty="0"/>
              <a:t> </a:t>
            </a:r>
            <a:r>
              <a:rPr lang="en-US" dirty="0" err="1"/>
              <a:t>fermentum</a:t>
            </a:r>
            <a:r>
              <a:rPr lang="en-US" dirty="0"/>
              <a:t>, </a:t>
            </a:r>
            <a:r>
              <a:rPr lang="en-US" dirty="0" err="1"/>
              <a:t>erat</a:t>
            </a:r>
            <a:r>
              <a:rPr lang="en-US" dirty="0"/>
              <a:t> </a:t>
            </a:r>
            <a:r>
              <a:rPr lang="en-US" dirty="0" err="1"/>
              <a:t>eu</a:t>
            </a:r>
            <a:r>
              <a:rPr lang="en-US" dirty="0"/>
              <a:t> </a:t>
            </a:r>
            <a:r>
              <a:rPr lang="en-US" dirty="0" err="1"/>
              <a:t>efficitur</a:t>
            </a:r>
            <a:r>
              <a:rPr lang="en-US" dirty="0"/>
              <a:t> </a:t>
            </a:r>
            <a:r>
              <a:rPr lang="en-US" dirty="0" err="1"/>
              <a:t>tincidunt</a:t>
            </a:r>
            <a:r>
              <a:rPr lang="en-US" dirty="0"/>
              <a:t>, </a:t>
            </a:r>
            <a:r>
              <a:rPr lang="en-US" dirty="0" err="1"/>
              <a:t>felis</a:t>
            </a:r>
            <a:r>
              <a:rPr lang="en-US" dirty="0"/>
              <a:t> </a:t>
            </a:r>
            <a:r>
              <a:rPr lang="en-US" dirty="0" err="1"/>
              <a:t>erat</a:t>
            </a:r>
            <a:r>
              <a:rPr lang="en-US" dirty="0"/>
              <a:t> </a:t>
            </a:r>
            <a:r>
              <a:rPr lang="en-US" dirty="0" err="1"/>
              <a:t>suscipit</a:t>
            </a:r>
            <a:r>
              <a:rPr lang="en-US" dirty="0"/>
              <a:t> </a:t>
            </a:r>
            <a:r>
              <a:rPr lang="en-US" dirty="0" err="1"/>
              <a:t>arcu</a:t>
            </a:r>
            <a:r>
              <a:rPr lang="en-US" dirty="0"/>
              <a:t>, non </a:t>
            </a:r>
            <a:r>
              <a:rPr lang="en-US" dirty="0" err="1"/>
              <a:t>finibus</a:t>
            </a:r>
            <a:r>
              <a:rPr lang="en-US" dirty="0"/>
              <a:t> </a:t>
            </a:r>
            <a:r>
              <a:rPr lang="en-US" dirty="0" err="1"/>
              <a:t>justo</a:t>
            </a:r>
            <a:r>
              <a:rPr lang="en-US" dirty="0"/>
              <a:t> </a:t>
            </a:r>
            <a:r>
              <a:rPr lang="en-US" dirty="0" err="1"/>
              <a:t>elit</a:t>
            </a:r>
            <a:r>
              <a:rPr lang="en-US" dirty="0"/>
              <a:t> at quam. Nam </a:t>
            </a:r>
            <a:r>
              <a:rPr lang="en-US" dirty="0" err="1"/>
              <a:t>vulputate</a:t>
            </a:r>
            <a:r>
              <a:rPr lang="en-US" dirty="0"/>
              <a:t> ante </a:t>
            </a:r>
            <a:r>
              <a:rPr lang="en-US" dirty="0" err="1"/>
              <a:t>eu</a:t>
            </a:r>
            <a:r>
              <a:rPr lang="en-US" dirty="0"/>
              <a:t> dui </a:t>
            </a:r>
            <a:r>
              <a:rPr lang="en-US" dirty="0" err="1"/>
              <a:t>accumsan</a:t>
            </a:r>
            <a:r>
              <a:rPr lang="en-US" dirty="0"/>
              <a:t>, et </a:t>
            </a:r>
            <a:r>
              <a:rPr lang="en-US" dirty="0" err="1"/>
              <a:t>molestie</a:t>
            </a:r>
            <a:r>
              <a:rPr lang="en-US" dirty="0"/>
              <a:t> </a:t>
            </a:r>
            <a:r>
              <a:rPr lang="en-US" dirty="0" err="1"/>
              <a:t>mauris</a:t>
            </a:r>
            <a:r>
              <a:rPr lang="en-US" dirty="0"/>
              <a:t> </a:t>
            </a:r>
            <a:r>
              <a:rPr lang="en-US" dirty="0" err="1"/>
              <a:t>tincidunt</a:t>
            </a:r>
            <a:r>
              <a:rPr lang="en-US" dirty="0"/>
              <a:t>. </a:t>
            </a:r>
            <a:r>
              <a:rPr lang="en-US" dirty="0" err="1"/>
              <a:t>Donec</a:t>
            </a:r>
            <a:r>
              <a:rPr lang="en-US" dirty="0"/>
              <a:t> </a:t>
            </a:r>
            <a:r>
              <a:rPr lang="en-US" dirty="0" err="1"/>
              <a:t>volutpat</a:t>
            </a:r>
            <a:r>
              <a:rPr lang="en-US" dirty="0"/>
              <a:t> </a:t>
            </a:r>
            <a:r>
              <a:rPr lang="en-US" dirty="0" err="1"/>
              <a:t>ut</a:t>
            </a:r>
            <a:r>
              <a:rPr lang="en-US" dirty="0"/>
              <a:t> ex </a:t>
            </a:r>
            <a:r>
              <a:rPr lang="en-US" dirty="0" err="1"/>
              <a:t>eu</a:t>
            </a:r>
            <a:r>
              <a:rPr lang="en-US" dirty="0"/>
              <a:t> </a:t>
            </a:r>
            <a:r>
              <a:rPr lang="en-US" dirty="0" err="1"/>
              <a:t>ultricies</a:t>
            </a:r>
            <a:r>
              <a:rPr lang="en-US" dirty="0"/>
              <a:t>. </a:t>
            </a:r>
            <a:r>
              <a:rPr lang="en-US" dirty="0" err="1"/>
              <a:t>Quisque</a:t>
            </a:r>
            <a:r>
              <a:rPr lang="en-US" dirty="0"/>
              <a:t> </a:t>
            </a:r>
            <a:r>
              <a:rPr lang="en-US" dirty="0" err="1"/>
              <a:t>mattis</a:t>
            </a:r>
            <a:r>
              <a:rPr lang="en-US" dirty="0"/>
              <a:t> quam et </a:t>
            </a:r>
            <a:r>
              <a:rPr lang="en-US" dirty="0" err="1"/>
              <a:t>lectus</a:t>
            </a:r>
            <a:r>
              <a:rPr lang="en-US" dirty="0"/>
              <a:t> </a:t>
            </a:r>
            <a:r>
              <a:rPr lang="en-US" dirty="0" err="1"/>
              <a:t>lobortis</a:t>
            </a:r>
            <a:r>
              <a:rPr lang="en-US" dirty="0"/>
              <a:t> </a:t>
            </a:r>
            <a:r>
              <a:rPr lang="en-US" dirty="0" err="1"/>
              <a:t>consectetur</a:t>
            </a:r>
            <a:r>
              <a:rPr lang="en-US" dirty="0"/>
              <a:t>. </a:t>
            </a:r>
            <a:r>
              <a:rPr lang="en-US" dirty="0" err="1"/>
              <a:t>Suspendisse</a:t>
            </a:r>
            <a:r>
              <a:rPr lang="en-US" dirty="0"/>
              <a:t> </a:t>
            </a:r>
            <a:r>
              <a:rPr lang="en-US" dirty="0" err="1"/>
              <a:t>potenti</a:t>
            </a:r>
            <a:r>
              <a:rPr lang="en-US" dirty="0"/>
              <a:t>.</a:t>
            </a:r>
          </a:p>
        </p:txBody>
      </p:sp>
      <p:sp>
        <p:nvSpPr>
          <p:cNvPr id="6"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88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Centered Text-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Text Placeholder 2"/>
          <p:cNvSpPr>
            <a:spLocks noGrp="1"/>
          </p:cNvSpPr>
          <p:nvPr>
            <p:ph type="body" idx="1" hasCustomPrompt="1"/>
          </p:nvPr>
        </p:nvSpPr>
        <p:spPr>
          <a:xfrm>
            <a:off x="1233016"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Aenean</a:t>
            </a:r>
            <a:r>
              <a:rPr lang="en-US" dirty="0"/>
              <a:t> </a:t>
            </a:r>
            <a:r>
              <a:rPr lang="en-US" dirty="0" err="1"/>
              <a:t>augue</a:t>
            </a:r>
            <a:r>
              <a:rPr lang="en-US" dirty="0"/>
              <a:t> quam, </a:t>
            </a:r>
            <a:r>
              <a:rPr lang="en-US" dirty="0" err="1"/>
              <a:t>pulvinar</a:t>
            </a:r>
            <a:r>
              <a:rPr lang="en-US" dirty="0"/>
              <a:t> sit </a:t>
            </a:r>
            <a:r>
              <a:rPr lang="en-US" dirty="0" err="1"/>
              <a:t>amet</a:t>
            </a:r>
            <a:r>
              <a:rPr lang="en-US" dirty="0"/>
              <a:t> </a:t>
            </a:r>
            <a:r>
              <a:rPr lang="en-US" dirty="0" err="1"/>
              <a:t>consequat</a:t>
            </a:r>
            <a:r>
              <a:rPr lang="en-US" dirty="0"/>
              <a:t> vitae, </a:t>
            </a:r>
            <a:r>
              <a:rPr lang="en-US" dirty="0" err="1"/>
              <a:t>tristique</a:t>
            </a:r>
            <a:r>
              <a:rPr lang="en-US" dirty="0"/>
              <a:t> </a:t>
            </a:r>
            <a:r>
              <a:rPr lang="en-US" dirty="0" err="1"/>
              <a:t>pellentesque</a:t>
            </a:r>
            <a:r>
              <a:rPr lang="en-US" dirty="0"/>
              <a:t> dui. </a:t>
            </a:r>
            <a:r>
              <a:rPr lang="en-US" dirty="0" err="1"/>
              <a:t>Phasellus</a:t>
            </a:r>
            <a:r>
              <a:rPr lang="en-US" dirty="0"/>
              <a:t> maximus id </a:t>
            </a:r>
            <a:r>
              <a:rPr lang="en-US" dirty="0" err="1"/>
              <a:t>neque</a:t>
            </a:r>
            <a:r>
              <a:rPr lang="en-US" dirty="0"/>
              <a:t> et convallis. </a:t>
            </a:r>
            <a:r>
              <a:rPr lang="en-US" dirty="0" err="1"/>
              <a:t>Aliquam</a:t>
            </a:r>
            <a:r>
              <a:rPr lang="en-US" dirty="0"/>
              <a:t> </a:t>
            </a:r>
            <a:r>
              <a:rPr lang="en-US" dirty="0" err="1"/>
              <a:t>erat</a:t>
            </a:r>
            <a:r>
              <a:rPr lang="en-US" dirty="0"/>
              <a:t> </a:t>
            </a:r>
            <a:r>
              <a:rPr lang="en-US" dirty="0" err="1"/>
              <a:t>volutpat</a:t>
            </a:r>
            <a:r>
              <a:rPr lang="en-US" dirty="0"/>
              <a:t>.</a:t>
            </a:r>
          </a:p>
          <a:p>
            <a:pPr lvl="0"/>
            <a:endParaRPr lang="en-US" dirty="0"/>
          </a:p>
          <a:p>
            <a:pPr lvl="0"/>
            <a:r>
              <a:rPr lang="en-US" dirty="0" err="1"/>
              <a:t>Ut</a:t>
            </a:r>
            <a:r>
              <a:rPr lang="en-US" dirty="0"/>
              <a:t> at mi </a:t>
            </a:r>
            <a:r>
              <a:rPr lang="en-US" dirty="0" err="1"/>
              <a:t>ut</a:t>
            </a:r>
            <a:r>
              <a:rPr lang="en-US" dirty="0"/>
              <a:t> </a:t>
            </a:r>
            <a:r>
              <a:rPr lang="en-US" dirty="0" err="1"/>
              <a:t>risus</a:t>
            </a:r>
            <a:r>
              <a:rPr lang="en-US" dirty="0"/>
              <a:t> </a:t>
            </a:r>
            <a:r>
              <a:rPr lang="en-US" dirty="0" err="1"/>
              <a:t>finibus</a:t>
            </a:r>
            <a:r>
              <a:rPr lang="en-US" dirty="0"/>
              <a:t> </a:t>
            </a:r>
            <a:r>
              <a:rPr lang="en-US" dirty="0" err="1"/>
              <a:t>ultricies</a:t>
            </a:r>
            <a:r>
              <a:rPr lang="en-US" dirty="0"/>
              <a:t>. </a:t>
            </a:r>
            <a:r>
              <a:rPr lang="en-US" dirty="0" err="1"/>
              <a:t>Donec</a:t>
            </a:r>
            <a:r>
              <a:rPr lang="en-US" dirty="0"/>
              <a:t> </a:t>
            </a:r>
            <a:r>
              <a:rPr lang="en-US" dirty="0" err="1"/>
              <a:t>rutrum</a:t>
            </a:r>
            <a:r>
              <a:rPr lang="en-US" dirty="0"/>
              <a:t> </a:t>
            </a:r>
            <a:r>
              <a:rPr lang="en-US" dirty="0" err="1"/>
              <a:t>egestas</a:t>
            </a:r>
            <a:r>
              <a:rPr lang="en-US" dirty="0"/>
              <a:t> magna, et </a:t>
            </a:r>
            <a:r>
              <a:rPr lang="en-US" dirty="0" err="1"/>
              <a:t>alqiquam</a:t>
            </a:r>
            <a:r>
              <a:rPr lang="en-US" dirty="0"/>
              <a:t> </a:t>
            </a:r>
            <a:r>
              <a:rPr lang="en-US" dirty="0" err="1"/>
              <a:t>felis</a:t>
            </a:r>
            <a:r>
              <a:rPr lang="en-US" dirty="0"/>
              <a:t> tempus sed. </a:t>
            </a:r>
            <a:r>
              <a:rPr lang="en-US" dirty="0" err="1"/>
              <a:t>Donec</a:t>
            </a:r>
            <a:r>
              <a:rPr lang="en-US" dirty="0"/>
              <a:t> </a:t>
            </a:r>
            <a:r>
              <a:rPr lang="en-US" dirty="0" err="1"/>
              <a:t>ut</a:t>
            </a:r>
            <a:r>
              <a:rPr lang="en-US" dirty="0"/>
              <a:t> </a:t>
            </a:r>
            <a:r>
              <a:rPr lang="en-US" dirty="0" err="1"/>
              <a:t>ultrices</a:t>
            </a:r>
            <a:r>
              <a:rPr lang="en-US" dirty="0"/>
              <a:t> </a:t>
            </a:r>
            <a:r>
              <a:rPr lang="en-US" dirty="0" err="1"/>
              <a:t>nunc</a:t>
            </a:r>
            <a:r>
              <a:rPr lang="en-US" dirty="0"/>
              <a:t>, </a:t>
            </a:r>
            <a:r>
              <a:rPr lang="en-US" dirty="0" err="1"/>
              <a:t>sed</a:t>
            </a:r>
            <a:r>
              <a:rPr lang="en-US" dirty="0"/>
              <a:t> </a:t>
            </a:r>
            <a:r>
              <a:rPr lang="en-US" dirty="0" err="1"/>
              <a:t>posuere</a:t>
            </a:r>
            <a:r>
              <a:rPr lang="en-US" dirty="0"/>
              <a:t> </a:t>
            </a:r>
            <a:r>
              <a:rPr lang="en-US" dirty="0" err="1"/>
              <a:t>leo</a:t>
            </a:r>
            <a:r>
              <a:rPr lang="en-US" dirty="0"/>
              <a:t>. </a:t>
            </a:r>
            <a:r>
              <a:rPr lang="en-US" dirty="0" err="1"/>
              <a:t>Aliquam</a:t>
            </a:r>
            <a:r>
              <a:rPr lang="en-US" dirty="0"/>
              <a:t> ac nisi ac </a:t>
            </a:r>
            <a:r>
              <a:rPr lang="en-US" dirty="0" err="1"/>
              <a:t>nunc</a:t>
            </a:r>
            <a:r>
              <a:rPr lang="en-US" dirty="0"/>
              <a:t> </a:t>
            </a:r>
            <a:r>
              <a:rPr lang="en-US" dirty="0" err="1"/>
              <a:t>laoreet</a:t>
            </a:r>
            <a:r>
              <a:rPr lang="en-US" dirty="0"/>
              <a:t> </a:t>
            </a:r>
            <a:r>
              <a:rPr lang="en-US" dirty="0" err="1"/>
              <a:t>blandit</a:t>
            </a:r>
            <a:r>
              <a:rPr lang="en-US" dirty="0"/>
              <a:t>. </a:t>
            </a:r>
            <a:r>
              <a:rPr lang="en-US" dirty="0" err="1"/>
              <a:t>Fusce</a:t>
            </a:r>
            <a:r>
              <a:rPr lang="en-US" dirty="0"/>
              <a:t> </a:t>
            </a:r>
            <a:r>
              <a:rPr lang="en-US" dirty="0" err="1"/>
              <a:t>neque</a:t>
            </a:r>
            <a:r>
              <a:rPr lang="en-US" dirty="0"/>
              <a:t> </a:t>
            </a:r>
            <a:r>
              <a:rPr lang="en-US" dirty="0" err="1"/>
              <a:t>risus</a:t>
            </a:r>
            <a:r>
              <a:rPr lang="en-US" dirty="0"/>
              <a:t>, </a:t>
            </a:r>
            <a:r>
              <a:rPr lang="en-US" dirty="0" err="1"/>
              <a:t>hendrerit</a:t>
            </a:r>
            <a:r>
              <a:rPr lang="en-US" dirty="0"/>
              <a:t> in </a:t>
            </a:r>
            <a:r>
              <a:rPr lang="en-US" dirty="0" err="1"/>
              <a:t>laoreet</a:t>
            </a:r>
            <a:r>
              <a:rPr lang="en-US" dirty="0"/>
              <a:t> </a:t>
            </a:r>
            <a:r>
              <a:rPr lang="en-US" dirty="0" err="1"/>
              <a:t>vel</a:t>
            </a:r>
            <a:r>
              <a:rPr lang="en-US" dirty="0"/>
              <a:t>, porta </a:t>
            </a:r>
            <a:r>
              <a:rPr lang="en-US" dirty="0" err="1"/>
              <a:t>eget</a:t>
            </a:r>
            <a:r>
              <a:rPr lang="en-US" dirty="0"/>
              <a:t> ipsum. </a:t>
            </a:r>
          </a:p>
          <a:p>
            <a:pPr lvl="0"/>
            <a:endParaRPr lang="en-US" dirty="0"/>
          </a:p>
          <a:p>
            <a:pPr lvl="0"/>
            <a:r>
              <a:rPr lang="en-US" dirty="0" err="1"/>
              <a:t>Curabitur</a:t>
            </a:r>
            <a:r>
              <a:rPr lang="en-US" dirty="0"/>
              <a:t> ac </a:t>
            </a:r>
            <a:r>
              <a:rPr lang="en-US" dirty="0" err="1"/>
              <a:t>porttitor</a:t>
            </a:r>
            <a:r>
              <a:rPr lang="en-US" dirty="0"/>
              <a:t> dolor, a </a:t>
            </a:r>
            <a:r>
              <a:rPr lang="en-US" dirty="0" err="1"/>
              <a:t>euismod</a:t>
            </a:r>
            <a:r>
              <a:rPr lang="en-US" dirty="0"/>
              <a:t> ante. </a:t>
            </a:r>
            <a:r>
              <a:rPr lang="en-US" dirty="0" err="1"/>
              <a:t>Pellentesque</a:t>
            </a:r>
            <a:r>
              <a:rPr lang="en-US" dirty="0"/>
              <a:t> </a:t>
            </a:r>
            <a:r>
              <a:rPr lang="en-US" dirty="0" err="1"/>
              <a:t>iaculis</a:t>
            </a:r>
            <a:r>
              <a:rPr lang="en-US" dirty="0"/>
              <a:t> </a:t>
            </a:r>
            <a:r>
              <a:rPr lang="en-US" dirty="0" err="1"/>
              <a:t>consectetur</a:t>
            </a:r>
            <a:r>
              <a:rPr lang="en-US" dirty="0"/>
              <a:t> </a:t>
            </a:r>
            <a:r>
              <a:rPr lang="en-US" dirty="0" err="1"/>
              <a:t>augue</a:t>
            </a:r>
            <a:r>
              <a:rPr lang="en-US" dirty="0"/>
              <a:t> </a:t>
            </a:r>
            <a:r>
              <a:rPr lang="en-US" dirty="0" err="1"/>
              <a:t>tristique</a:t>
            </a:r>
            <a:r>
              <a:rPr lang="en-US" dirty="0"/>
              <a:t> </a:t>
            </a:r>
            <a:r>
              <a:rPr lang="en-US" dirty="0" err="1"/>
              <a:t>consectetur</a:t>
            </a:r>
            <a:r>
              <a:rPr lang="en-US" dirty="0"/>
              <a:t>. Nam </a:t>
            </a:r>
            <a:r>
              <a:rPr lang="en-US" dirty="0" err="1"/>
              <a:t>porttitor</a:t>
            </a:r>
            <a:r>
              <a:rPr lang="en-US" dirty="0"/>
              <a:t> ligula </a:t>
            </a:r>
            <a:r>
              <a:rPr lang="en-US" dirty="0" err="1"/>
              <a:t>ornare</a:t>
            </a:r>
            <a:r>
              <a:rPr lang="en-US" dirty="0"/>
              <a:t>, </a:t>
            </a:r>
            <a:r>
              <a:rPr lang="en-US" dirty="0" err="1"/>
              <a:t>rutrum</a:t>
            </a:r>
            <a:r>
              <a:rPr lang="en-US" dirty="0"/>
              <a:t> ipsum at, </a:t>
            </a:r>
            <a:r>
              <a:rPr lang="en-US" dirty="0" err="1"/>
              <a:t>imperdiet</a:t>
            </a:r>
            <a:r>
              <a:rPr lang="en-US" dirty="0"/>
              <a:t> </a:t>
            </a:r>
            <a:r>
              <a:rPr lang="en-US" dirty="0" err="1"/>
              <a:t>neque</a:t>
            </a:r>
            <a:r>
              <a:rPr lang="en-US" dirty="0"/>
              <a:t>. </a:t>
            </a:r>
            <a:r>
              <a:rPr lang="en-US" dirty="0" err="1"/>
              <a:t>Nulla</a:t>
            </a:r>
            <a:r>
              <a:rPr lang="en-US" dirty="0"/>
              <a:t> </a:t>
            </a:r>
            <a:r>
              <a:rPr lang="en-US" dirty="0" err="1"/>
              <a:t>sollicitudin</a:t>
            </a:r>
            <a:r>
              <a:rPr lang="en-US" dirty="0"/>
              <a:t> </a:t>
            </a:r>
            <a:r>
              <a:rPr lang="en-US" dirty="0" err="1"/>
              <a:t>feugiat</a:t>
            </a:r>
            <a:r>
              <a:rPr lang="en-US" dirty="0"/>
              <a:t> </a:t>
            </a:r>
            <a:r>
              <a:rPr lang="en-US" dirty="0" err="1"/>
              <a:t>elementum</a:t>
            </a:r>
            <a:r>
              <a:rPr lang="en-US" dirty="0"/>
              <a:t>. </a:t>
            </a:r>
          </a:p>
        </p:txBody>
      </p:sp>
      <p:sp>
        <p:nvSpPr>
          <p:cNvPr id="22" name="Text Placeholder 2"/>
          <p:cNvSpPr>
            <a:spLocks noGrp="1"/>
          </p:cNvSpPr>
          <p:nvPr>
            <p:ph type="body" idx="13" hasCustomPrompt="1"/>
          </p:nvPr>
        </p:nvSpPr>
        <p:spPr>
          <a:xfrm>
            <a:off x="4586661"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Duis</a:t>
            </a:r>
            <a:r>
              <a:rPr lang="en-US" dirty="0"/>
              <a:t> </a:t>
            </a:r>
            <a:r>
              <a:rPr lang="en-US" dirty="0" err="1"/>
              <a:t>accumsan</a:t>
            </a:r>
            <a:r>
              <a:rPr lang="en-US" dirty="0"/>
              <a:t> </a:t>
            </a:r>
            <a:r>
              <a:rPr lang="en-US" dirty="0" err="1"/>
              <a:t>faucibus</a:t>
            </a:r>
            <a:r>
              <a:rPr lang="en-US" dirty="0"/>
              <a:t> </a:t>
            </a:r>
            <a:r>
              <a:rPr lang="en-US" dirty="0" err="1"/>
              <a:t>sapien</a:t>
            </a:r>
            <a:r>
              <a:rPr lang="en-US" dirty="0"/>
              <a:t> </a:t>
            </a:r>
            <a:r>
              <a:rPr lang="en-US" dirty="0" err="1"/>
              <a:t>ut</a:t>
            </a:r>
            <a:r>
              <a:rPr lang="en-US" dirty="0"/>
              <a:t> </a:t>
            </a:r>
            <a:r>
              <a:rPr lang="en-US" dirty="0" err="1"/>
              <a:t>faucibus</a:t>
            </a:r>
            <a:r>
              <a:rPr lang="en-US" dirty="0"/>
              <a:t>. </a:t>
            </a:r>
            <a:r>
              <a:rPr lang="en-US" dirty="0" err="1"/>
              <a:t>Nulla</a:t>
            </a:r>
            <a:r>
              <a:rPr lang="en-US" dirty="0"/>
              <a:t> </a:t>
            </a:r>
            <a:r>
              <a:rPr lang="en-US" dirty="0" err="1"/>
              <a:t>porttitor</a:t>
            </a:r>
            <a:r>
              <a:rPr lang="en-US" dirty="0"/>
              <a:t> non lorem vitae </a:t>
            </a:r>
            <a:r>
              <a:rPr lang="en-US" dirty="0" err="1"/>
              <a:t>hendrerit</a:t>
            </a:r>
            <a:r>
              <a:rPr lang="en-US" dirty="0"/>
              <a:t>. </a:t>
            </a:r>
            <a:r>
              <a:rPr lang="en-US" dirty="0" err="1"/>
              <a:t>Vestibulum</a:t>
            </a:r>
            <a:r>
              <a:rPr lang="en-US" dirty="0"/>
              <a:t> </a:t>
            </a:r>
            <a:r>
              <a:rPr lang="en-US" dirty="0" err="1"/>
              <a:t>ut</a:t>
            </a:r>
            <a:r>
              <a:rPr lang="en-US" dirty="0"/>
              <a:t> </a:t>
            </a:r>
            <a:r>
              <a:rPr lang="en-US" dirty="0" err="1"/>
              <a:t>orci</a:t>
            </a:r>
            <a:r>
              <a:rPr lang="en-US" dirty="0"/>
              <a:t> </a:t>
            </a:r>
            <a:r>
              <a:rPr lang="en-US" dirty="0" err="1"/>
              <a:t>efficitur</a:t>
            </a:r>
            <a:r>
              <a:rPr lang="en-US" dirty="0"/>
              <a:t> </a:t>
            </a:r>
            <a:r>
              <a:rPr lang="en-US" dirty="0" err="1"/>
              <a:t>lectus</a:t>
            </a:r>
            <a:r>
              <a:rPr lang="en-US" dirty="0"/>
              <a:t> </a:t>
            </a:r>
            <a:r>
              <a:rPr lang="en-US" dirty="0" err="1"/>
              <a:t>dapibus</a:t>
            </a:r>
            <a:r>
              <a:rPr lang="en-US" dirty="0"/>
              <a:t> </a:t>
            </a:r>
            <a:r>
              <a:rPr lang="en-US" dirty="0" err="1"/>
              <a:t>pulvinar</a:t>
            </a:r>
            <a:r>
              <a:rPr lang="en-US" dirty="0"/>
              <a:t>. Nam </a:t>
            </a:r>
            <a:r>
              <a:rPr lang="en-US" dirty="0" err="1"/>
              <a:t>facilisis</a:t>
            </a:r>
            <a:r>
              <a:rPr lang="en-US" dirty="0"/>
              <a:t> </a:t>
            </a:r>
            <a:r>
              <a:rPr lang="en-US" dirty="0" err="1"/>
              <a:t>tempor</a:t>
            </a:r>
            <a:r>
              <a:rPr lang="en-US" dirty="0"/>
              <a:t> </a:t>
            </a:r>
            <a:r>
              <a:rPr lang="en-US" dirty="0" err="1"/>
              <a:t>velit</a:t>
            </a:r>
            <a:r>
              <a:rPr lang="en-US" dirty="0"/>
              <a:t> </a:t>
            </a:r>
            <a:r>
              <a:rPr lang="en-US" dirty="0" err="1"/>
              <a:t>ut</a:t>
            </a:r>
            <a:r>
              <a:rPr lang="en-US" dirty="0"/>
              <a:t> </a:t>
            </a:r>
            <a:r>
              <a:rPr lang="en-US" dirty="0" err="1"/>
              <a:t>omare</a:t>
            </a:r>
            <a:r>
              <a:rPr lang="en-US" dirty="0"/>
              <a:t>. </a:t>
            </a:r>
          </a:p>
          <a:p>
            <a:pPr lvl="0"/>
            <a:endParaRPr lang="en-US" dirty="0"/>
          </a:p>
          <a:p>
            <a:pPr lvl="0"/>
            <a:r>
              <a:rPr lang="en-US" dirty="0" err="1"/>
              <a:t>Suspendisse</a:t>
            </a:r>
            <a:r>
              <a:rPr lang="en-US" dirty="0"/>
              <a:t> </a:t>
            </a:r>
            <a:r>
              <a:rPr lang="en-US" dirty="0" err="1"/>
              <a:t>potenti</a:t>
            </a:r>
            <a:r>
              <a:rPr lang="en-US" dirty="0"/>
              <a:t>. </a:t>
            </a:r>
            <a:r>
              <a:rPr lang="en-US" dirty="0" err="1"/>
              <a:t>Vestibulum</a:t>
            </a:r>
            <a:r>
              <a:rPr lang="en-US" dirty="0"/>
              <a:t> </a:t>
            </a:r>
            <a:r>
              <a:rPr lang="en-US" dirty="0" err="1"/>
              <a:t>egestas</a:t>
            </a:r>
            <a:r>
              <a:rPr lang="en-US" dirty="0"/>
              <a:t> </a:t>
            </a:r>
            <a:r>
              <a:rPr lang="en-US" dirty="0" err="1"/>
              <a:t>massa</a:t>
            </a:r>
            <a:r>
              <a:rPr lang="en-US" dirty="0"/>
              <a:t> </a:t>
            </a:r>
            <a:r>
              <a:rPr lang="en-US" dirty="0" err="1"/>
              <a:t>vel</a:t>
            </a:r>
            <a:r>
              <a:rPr lang="en-US" dirty="0"/>
              <a:t> </a:t>
            </a:r>
            <a:r>
              <a:rPr lang="en-US" dirty="0" err="1"/>
              <a:t>sapien</a:t>
            </a:r>
            <a:r>
              <a:rPr lang="en-US" dirty="0"/>
              <a:t> </a:t>
            </a:r>
            <a:r>
              <a:rPr lang="en-US" dirty="0" err="1"/>
              <a:t>dapibus</a:t>
            </a:r>
            <a:r>
              <a:rPr lang="en-US" dirty="0"/>
              <a:t> </a:t>
            </a:r>
            <a:r>
              <a:rPr lang="en-US" dirty="0" err="1"/>
              <a:t>tristique</a:t>
            </a:r>
            <a:r>
              <a:rPr lang="en-US" dirty="0"/>
              <a:t>. </a:t>
            </a:r>
            <a:r>
              <a:rPr lang="en-US" dirty="0" err="1"/>
              <a:t>Vivamus</a:t>
            </a:r>
            <a:r>
              <a:rPr lang="en-US" dirty="0"/>
              <a:t> </a:t>
            </a:r>
            <a:r>
              <a:rPr lang="en-US" dirty="0" err="1"/>
              <a:t>placerat</a:t>
            </a:r>
            <a:r>
              <a:rPr lang="en-US" dirty="0"/>
              <a:t> </a:t>
            </a:r>
            <a:r>
              <a:rPr lang="en-US" dirty="0" err="1"/>
              <a:t>consectetur</a:t>
            </a:r>
            <a:r>
              <a:rPr lang="en-US" dirty="0"/>
              <a:t> </a:t>
            </a:r>
            <a:r>
              <a:rPr lang="en-US" dirty="0" err="1"/>
              <a:t>urna</a:t>
            </a:r>
            <a:r>
              <a:rPr lang="en-US" dirty="0"/>
              <a:t>, </a:t>
            </a:r>
            <a:r>
              <a:rPr lang="en-US" dirty="0" err="1"/>
              <a:t>vel</a:t>
            </a:r>
            <a:r>
              <a:rPr lang="en-US" dirty="0"/>
              <a:t> dictum </a:t>
            </a:r>
            <a:r>
              <a:rPr lang="en-US" dirty="0" err="1"/>
              <a:t>nisl</a:t>
            </a:r>
            <a:r>
              <a:rPr lang="en-US" dirty="0"/>
              <a:t> </a:t>
            </a:r>
            <a:r>
              <a:rPr lang="en-US" dirty="0" err="1"/>
              <a:t>accumsan</a:t>
            </a:r>
            <a:r>
              <a:rPr lang="en-US" dirty="0"/>
              <a:t> ac. </a:t>
            </a:r>
            <a:r>
              <a:rPr lang="en-US" dirty="0" err="1"/>
              <a:t>Quisque</a:t>
            </a:r>
            <a:r>
              <a:rPr lang="en-US" dirty="0"/>
              <a:t> </a:t>
            </a:r>
            <a:r>
              <a:rPr lang="en-US" dirty="0" err="1"/>
              <a:t>eget</a:t>
            </a:r>
            <a:r>
              <a:rPr lang="en-US" dirty="0"/>
              <a:t> </a:t>
            </a:r>
            <a:r>
              <a:rPr lang="en-US" dirty="0" err="1"/>
              <a:t>nunc</a:t>
            </a:r>
            <a:r>
              <a:rPr lang="en-US" dirty="0"/>
              <a:t> ac </a:t>
            </a:r>
            <a:r>
              <a:rPr lang="en-US" dirty="0" err="1"/>
              <a:t>tortor</a:t>
            </a:r>
            <a:r>
              <a:rPr lang="en-US" dirty="0"/>
              <a:t> </a:t>
            </a:r>
            <a:r>
              <a:rPr lang="en-US" dirty="0" err="1"/>
              <a:t>blandit</a:t>
            </a:r>
            <a:r>
              <a:rPr lang="en-US" dirty="0"/>
              <a:t> </a:t>
            </a:r>
            <a:r>
              <a:rPr lang="en-US" dirty="0" err="1"/>
              <a:t>commodo</a:t>
            </a:r>
            <a:r>
              <a:rPr lang="en-US" dirty="0"/>
              <a:t> in </a:t>
            </a:r>
            <a:r>
              <a:rPr lang="en-US" dirty="0" err="1"/>
              <a:t>sed</a:t>
            </a:r>
            <a:r>
              <a:rPr lang="en-US" dirty="0"/>
              <a:t> </a:t>
            </a:r>
            <a:r>
              <a:rPr lang="en-US" dirty="0" err="1"/>
              <a:t>massa</a:t>
            </a:r>
            <a:r>
              <a:rPr lang="en-US" dirty="0"/>
              <a:t>. </a:t>
            </a:r>
            <a:r>
              <a:rPr lang="en-US" dirty="0" err="1"/>
              <a:t>Morbi</a:t>
            </a:r>
            <a:r>
              <a:rPr lang="en-US" dirty="0"/>
              <a:t> </a:t>
            </a:r>
            <a:r>
              <a:rPr lang="en-US" dirty="0" err="1"/>
              <a:t>iaculis</a:t>
            </a:r>
            <a:r>
              <a:rPr lang="en-US" dirty="0"/>
              <a:t> </a:t>
            </a:r>
            <a:r>
              <a:rPr lang="en-US" dirty="0" err="1"/>
              <a:t>purus</a:t>
            </a:r>
            <a:r>
              <a:rPr lang="en-US" dirty="0"/>
              <a:t> </a:t>
            </a:r>
            <a:r>
              <a:rPr lang="en-US" dirty="0" err="1"/>
              <a:t>quis</a:t>
            </a:r>
            <a:r>
              <a:rPr lang="en-US" dirty="0"/>
              <a:t> </a:t>
            </a:r>
            <a:r>
              <a:rPr lang="en-US" dirty="0" err="1"/>
              <a:t>enim</a:t>
            </a:r>
            <a:r>
              <a:rPr lang="en-US" dirty="0"/>
              <a:t> </a:t>
            </a:r>
            <a:r>
              <a:rPr lang="en-US" dirty="0" err="1"/>
              <a:t>ultrices</a:t>
            </a:r>
            <a:r>
              <a:rPr lang="en-US" dirty="0"/>
              <a:t>, id </a:t>
            </a:r>
            <a:r>
              <a:rPr lang="en-US" dirty="0" err="1"/>
              <a:t>scelerisque</a:t>
            </a:r>
            <a:r>
              <a:rPr lang="en-US" dirty="0"/>
              <a:t> </a:t>
            </a:r>
            <a:r>
              <a:rPr lang="en-US" dirty="0" err="1"/>
              <a:t>sapien</a:t>
            </a:r>
            <a:r>
              <a:rPr lang="en-US" dirty="0"/>
              <a:t> </a:t>
            </a:r>
            <a:r>
              <a:rPr lang="en-US" dirty="0" err="1"/>
              <a:t>malesuada</a:t>
            </a:r>
            <a:r>
              <a:rPr lang="en-US" dirty="0"/>
              <a:t>. Nunc </a:t>
            </a:r>
            <a:r>
              <a:rPr lang="en-US" dirty="0" err="1"/>
              <a:t>auctor</a:t>
            </a:r>
            <a:r>
              <a:rPr lang="en-US" dirty="0"/>
              <a:t> </a:t>
            </a:r>
            <a:r>
              <a:rPr lang="en-US" dirty="0" err="1"/>
              <a:t>urna</a:t>
            </a:r>
            <a:r>
              <a:rPr lang="en-US" dirty="0"/>
              <a:t> </a:t>
            </a:r>
            <a:r>
              <a:rPr lang="en-US" dirty="0" err="1"/>
              <a:t>iaculis</a:t>
            </a:r>
            <a:r>
              <a:rPr lang="en-US" dirty="0"/>
              <a:t> </a:t>
            </a:r>
            <a:r>
              <a:rPr lang="en-US" dirty="0" err="1"/>
              <a:t>enim</a:t>
            </a:r>
            <a:r>
              <a:rPr lang="en-US" dirty="0"/>
              <a:t> </a:t>
            </a:r>
            <a:r>
              <a:rPr lang="en-US" dirty="0" err="1"/>
              <a:t>fringilla</a:t>
            </a:r>
            <a:r>
              <a:rPr lang="en-US" dirty="0"/>
              <a:t> gravida. </a:t>
            </a:r>
            <a:r>
              <a:rPr lang="en-US" dirty="0" err="1"/>
              <a:t>Curabitur</a:t>
            </a:r>
            <a:r>
              <a:rPr lang="en-US" dirty="0"/>
              <a:t> </a:t>
            </a:r>
            <a:r>
              <a:rPr lang="en-US" dirty="0" err="1"/>
              <a:t>ut</a:t>
            </a:r>
            <a:r>
              <a:rPr lang="en-US" dirty="0"/>
              <a:t> </a:t>
            </a:r>
            <a:r>
              <a:rPr lang="en-US" dirty="0" err="1"/>
              <a:t>augue</a:t>
            </a:r>
            <a:r>
              <a:rPr lang="en-US" dirty="0"/>
              <a:t> </a:t>
            </a:r>
            <a:r>
              <a:rPr lang="en-US" dirty="0" err="1"/>
              <a:t>malesuada</a:t>
            </a:r>
            <a:r>
              <a:rPr lang="en-US" dirty="0"/>
              <a:t>, </a:t>
            </a:r>
            <a:r>
              <a:rPr lang="en-US" dirty="0" err="1"/>
              <a:t>molestie</a:t>
            </a:r>
            <a:r>
              <a:rPr lang="en-US" dirty="0"/>
              <a:t> </a:t>
            </a:r>
            <a:r>
              <a:rPr lang="en-US" dirty="0" err="1"/>
              <a:t>arcu</a:t>
            </a:r>
            <a:r>
              <a:rPr lang="en-US" dirty="0"/>
              <a:t> vitae, </a:t>
            </a:r>
            <a:r>
              <a:rPr lang="en-US" dirty="0" err="1"/>
              <a:t>consectetur</a:t>
            </a:r>
            <a:r>
              <a:rPr lang="en-US" dirty="0"/>
              <a:t> </a:t>
            </a:r>
            <a:r>
              <a:rPr lang="en-US" dirty="0" err="1"/>
              <a:t>leo</a:t>
            </a:r>
            <a:r>
              <a:rPr lang="en-US" dirty="0"/>
              <a:t>. </a:t>
            </a:r>
            <a:r>
              <a:rPr lang="en-US" dirty="0" err="1"/>
              <a:t>Sed</a:t>
            </a:r>
            <a:r>
              <a:rPr lang="en-US" dirty="0"/>
              <a:t> sit </a:t>
            </a:r>
            <a:r>
              <a:rPr lang="en-US" dirty="0" err="1"/>
              <a:t>amet</a:t>
            </a:r>
            <a:r>
              <a:rPr lang="en-US" dirty="0"/>
              <a:t> </a:t>
            </a:r>
            <a:r>
              <a:rPr lang="en-US" dirty="0" err="1"/>
              <a:t>ultrices</a:t>
            </a:r>
            <a:r>
              <a:rPr lang="en-US" dirty="0"/>
              <a:t> </a:t>
            </a:r>
            <a:r>
              <a:rPr lang="en-US" dirty="0" err="1"/>
              <a:t>metus</a:t>
            </a:r>
            <a:r>
              <a:rPr lang="en-US" dirty="0"/>
              <a:t>, </a:t>
            </a:r>
            <a:r>
              <a:rPr lang="en-US" dirty="0" err="1"/>
              <a:t>sed</a:t>
            </a:r>
            <a:r>
              <a:rPr lang="en-US" dirty="0"/>
              <a:t> </a:t>
            </a:r>
            <a:r>
              <a:rPr lang="en-US" dirty="0" err="1"/>
              <a:t>ultrices</a:t>
            </a:r>
            <a:r>
              <a:rPr lang="en-US" dirty="0"/>
              <a:t> </a:t>
            </a:r>
            <a:r>
              <a:rPr lang="en-US" dirty="0" err="1"/>
              <a:t>nunc</a:t>
            </a:r>
            <a:r>
              <a:rPr lang="en-US" dirty="0"/>
              <a:t>. In </a:t>
            </a:r>
            <a:r>
              <a:rPr lang="en-US" dirty="0" err="1"/>
              <a:t>hac</a:t>
            </a:r>
            <a:r>
              <a:rPr lang="en-US" dirty="0"/>
              <a:t> </a:t>
            </a:r>
            <a:r>
              <a:rPr lang="en-US" dirty="0" err="1"/>
              <a:t>habitasse</a:t>
            </a:r>
            <a:r>
              <a:rPr lang="en-US" dirty="0"/>
              <a:t> </a:t>
            </a:r>
            <a:r>
              <a:rPr lang="en-US" dirty="0" err="1"/>
              <a:t>platea</a:t>
            </a:r>
            <a:r>
              <a:rPr lang="en-US" dirty="0"/>
              <a:t> </a:t>
            </a:r>
            <a:r>
              <a:rPr lang="en-US" dirty="0" err="1"/>
              <a:t>dictumst</a:t>
            </a:r>
            <a:r>
              <a:rPr lang="en-US" dirty="0"/>
              <a:t>. </a:t>
            </a:r>
          </a:p>
        </p:txBody>
      </p:sp>
    </p:spTree>
    <p:extLst>
      <p:ext uri="{BB962C8B-B14F-4D97-AF65-F5344CB8AC3E}">
        <p14:creationId xmlns:p14="http://schemas.microsoft.com/office/powerpoint/2010/main" val="1283872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957790"/>
            <a:ext cx="2212142" cy="2457763"/>
          </a:xfrm>
          <a:prstGeom prst="rect">
            <a:avLst/>
          </a:prstGeom>
        </p:spPr>
        <p:txBody>
          <a:bodyPr anchor="t" anchorCtr="0">
            <a:noAutofit/>
          </a:bodyPr>
          <a:lstStyle>
            <a:lvl1pPr>
              <a:lnSpc>
                <a:spcPct val="65000"/>
              </a:lnSpc>
              <a:defRPr sz="3600" b="0" i="0">
                <a:latin typeface="Effra Heavy" charset="0"/>
                <a:ea typeface="Effra Heavy" charset="0"/>
                <a:cs typeface="Effra Heavy" charset="0"/>
              </a:defRPr>
            </a:lvl1pPr>
          </a:lstStyle>
          <a:p>
            <a:r>
              <a:rPr lang="en-US" dirty="0"/>
              <a:t>More</a:t>
            </a:r>
            <a:br>
              <a:rPr lang="en-US" dirty="0"/>
            </a:br>
            <a:r>
              <a:rPr lang="en-US" dirty="0"/>
              <a:t>Than </a:t>
            </a:r>
            <a:br>
              <a:rPr lang="en-US" dirty="0"/>
            </a:br>
            <a:r>
              <a:rPr lang="en-US" dirty="0"/>
              <a:t>A Quick</a:t>
            </a:r>
            <a:br>
              <a:rPr lang="en-US" dirty="0"/>
            </a:br>
            <a:r>
              <a:rPr lang="en-US" dirty="0"/>
              <a:t>Fix</a:t>
            </a:r>
          </a:p>
        </p:txBody>
      </p:sp>
      <p:sp>
        <p:nvSpPr>
          <p:cNvPr id="14"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1" name="Text Placeholder 2"/>
          <p:cNvSpPr>
            <a:spLocks noGrp="1"/>
          </p:cNvSpPr>
          <p:nvPr>
            <p:ph type="body" idx="1" hasCustomPrompt="1"/>
          </p:nvPr>
        </p:nvSpPr>
        <p:spPr>
          <a:xfrm>
            <a:off x="2958353" y="957789"/>
            <a:ext cx="5556998" cy="4739625"/>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r>
              <a:rPr lang="en-US" dirty="0"/>
              <a:t>In et </a:t>
            </a:r>
            <a:r>
              <a:rPr lang="en-US" dirty="0" err="1"/>
              <a:t>nibh</a:t>
            </a:r>
            <a:r>
              <a:rPr lang="en-US" dirty="0"/>
              <a:t> </a:t>
            </a:r>
            <a:r>
              <a:rPr lang="en-US" dirty="0" err="1"/>
              <a:t>eu</a:t>
            </a:r>
            <a:r>
              <a:rPr lang="en-US" dirty="0"/>
              <a:t> </a:t>
            </a:r>
            <a:r>
              <a:rPr lang="en-US" dirty="0" err="1"/>
              <a:t>massa</a:t>
            </a:r>
            <a:r>
              <a:rPr lang="en-US" dirty="0"/>
              <a:t> gravida </a:t>
            </a:r>
            <a:r>
              <a:rPr lang="en-US" dirty="0" err="1"/>
              <a:t>pulvinar</a:t>
            </a:r>
            <a:r>
              <a:rPr lang="en-US" dirty="0"/>
              <a:t>.</a:t>
            </a:r>
          </a:p>
          <a:p>
            <a:r>
              <a:rPr lang="en-US" dirty="0" err="1"/>
              <a:t>Suspendisse</a:t>
            </a:r>
            <a:r>
              <a:rPr lang="en-US" dirty="0"/>
              <a:t> </a:t>
            </a:r>
            <a:r>
              <a:rPr lang="en-US" dirty="0" err="1"/>
              <a:t>dapibus</a:t>
            </a:r>
            <a:r>
              <a:rPr lang="en-US" dirty="0"/>
              <a:t> </a:t>
            </a:r>
            <a:r>
              <a:rPr lang="en-US" dirty="0" err="1"/>
              <a:t>tellus</a:t>
            </a:r>
            <a:r>
              <a:rPr lang="en-US" dirty="0"/>
              <a:t> </a:t>
            </a:r>
            <a:r>
              <a:rPr lang="en-US" dirty="0" err="1"/>
              <a:t>quis</a:t>
            </a:r>
            <a:r>
              <a:rPr lang="en-US" dirty="0"/>
              <a:t> </a:t>
            </a:r>
            <a:r>
              <a:rPr lang="en-US" dirty="0" err="1"/>
              <a:t>odio</a:t>
            </a:r>
            <a:r>
              <a:rPr lang="en-US" dirty="0"/>
              <a:t> maximus </a:t>
            </a:r>
            <a:r>
              <a:rPr lang="en-US" dirty="0" err="1"/>
              <a:t>varius</a:t>
            </a:r>
            <a:r>
              <a:rPr lang="en-US" dirty="0"/>
              <a:t>.</a:t>
            </a:r>
          </a:p>
          <a:p>
            <a:r>
              <a:rPr lang="en-US" dirty="0" err="1"/>
              <a:t>Nullam</a:t>
            </a:r>
            <a:r>
              <a:rPr lang="en-US" dirty="0"/>
              <a:t> </a:t>
            </a:r>
            <a:r>
              <a:rPr lang="en-US" dirty="0" err="1"/>
              <a:t>vel</a:t>
            </a:r>
            <a:r>
              <a:rPr lang="en-US" dirty="0"/>
              <a:t> dolor </a:t>
            </a:r>
            <a:r>
              <a:rPr lang="en-US" dirty="0" err="1"/>
              <a:t>eget</a:t>
            </a:r>
            <a:r>
              <a:rPr lang="en-US" dirty="0"/>
              <a:t> </a:t>
            </a:r>
            <a:r>
              <a:rPr lang="en-US" dirty="0" err="1"/>
              <a:t>nunc</a:t>
            </a:r>
            <a:r>
              <a:rPr lang="en-US" dirty="0"/>
              <a:t> </a:t>
            </a:r>
            <a:r>
              <a:rPr lang="en-US" dirty="0" err="1"/>
              <a:t>interdum</a:t>
            </a:r>
            <a:r>
              <a:rPr lang="en-US" dirty="0"/>
              <a:t> </a:t>
            </a:r>
            <a:r>
              <a:rPr lang="en-US" dirty="0" err="1"/>
              <a:t>ornare</a:t>
            </a:r>
            <a:r>
              <a:rPr lang="en-US" dirty="0"/>
              <a:t>.</a:t>
            </a:r>
          </a:p>
          <a:p>
            <a:r>
              <a:rPr lang="en-US" dirty="0" err="1"/>
              <a:t>Sed</a:t>
            </a:r>
            <a:r>
              <a:rPr lang="en-US" dirty="0"/>
              <a:t> </a:t>
            </a:r>
            <a:r>
              <a:rPr lang="en-US" dirty="0" err="1"/>
              <a:t>feugiat</a:t>
            </a:r>
            <a:r>
              <a:rPr lang="en-US" dirty="0"/>
              <a:t> </a:t>
            </a:r>
            <a:r>
              <a:rPr lang="en-US" dirty="0" err="1"/>
              <a:t>velit</a:t>
            </a:r>
            <a:r>
              <a:rPr lang="en-US" dirty="0"/>
              <a:t> vitae </a:t>
            </a:r>
            <a:r>
              <a:rPr lang="en-US" dirty="0" err="1"/>
              <a:t>posuere</a:t>
            </a:r>
            <a:r>
              <a:rPr lang="en-US" dirty="0"/>
              <a:t> </a:t>
            </a:r>
            <a:r>
              <a:rPr lang="en-US" dirty="0" err="1"/>
              <a:t>efficitur</a:t>
            </a:r>
            <a:r>
              <a:rPr lang="en-US" dirty="0"/>
              <a:t>.</a:t>
            </a:r>
          </a:p>
        </p:txBody>
      </p:sp>
    </p:spTree>
    <p:extLst>
      <p:ext uri="{BB962C8B-B14F-4D97-AF65-F5344CB8AC3E}">
        <p14:creationId xmlns:p14="http://schemas.microsoft.com/office/powerpoint/2010/main" val="1234237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a:t>More Than A Quick Fix</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1233017" y="2141907"/>
            <a:ext cx="6612962" cy="3493961"/>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endParaRPr lang="en-US" dirty="0"/>
          </a:p>
          <a:p>
            <a:endParaRPr lang="en-US" dirty="0"/>
          </a:p>
          <a:p>
            <a:endParaRPr lang="en-US" dirty="0"/>
          </a:p>
          <a:p>
            <a:pPr lvl="0"/>
            <a:endParaRPr lang="en-US" dirty="0"/>
          </a:p>
          <a:p>
            <a:pPr lvl="0"/>
            <a:endParaRPr lang="en-US" dirty="0"/>
          </a:p>
        </p:txBody>
      </p:sp>
    </p:spTree>
    <p:extLst>
      <p:ext uri="{BB962C8B-B14F-4D97-AF65-F5344CB8AC3E}">
        <p14:creationId xmlns:p14="http://schemas.microsoft.com/office/powerpoint/2010/main" val="1115551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Text 1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4"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9"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3"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63364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626114"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9" name="Text Placeholder 3"/>
          <p:cNvSpPr>
            <a:spLocks noGrp="1"/>
          </p:cNvSpPr>
          <p:nvPr>
            <p:ph type="body" sz="half" idx="2" hasCustomPrompt="1"/>
          </p:nvPr>
        </p:nvSpPr>
        <p:spPr>
          <a:xfrm>
            <a:off x="626114" y="2141908"/>
            <a:ext cx="3335552" cy="3616244"/>
          </a:xfrm>
          <a:prstGeom prst="rect">
            <a:avLst/>
          </a:prstGeom>
        </p:spPr>
        <p:txBody>
          <a:bodyPr>
            <a:normAutofit/>
          </a:bodyPr>
          <a:lstStyle>
            <a:lvl1pPr marL="171450" indent="-171450">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5"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55782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Text-2 Photos">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624199"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2" name="Text Placeholder 3"/>
          <p:cNvSpPr>
            <a:spLocks noGrp="1"/>
          </p:cNvSpPr>
          <p:nvPr>
            <p:ph type="body" sz="half" idx="2" hasCustomPrompt="1"/>
          </p:nvPr>
        </p:nvSpPr>
        <p:spPr>
          <a:xfrm>
            <a:off x="624199"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6" name="Picture Placeholder 2"/>
          <p:cNvSpPr>
            <a:spLocks noGrp="1" noChangeAspect="1"/>
          </p:cNvSpPr>
          <p:nvPr>
            <p:ph type="pic" idx="13"/>
          </p:nvPr>
        </p:nvSpPr>
        <p:spPr>
          <a:xfrm>
            <a:off x="4056777" y="961466"/>
            <a:ext cx="2155249" cy="4624073"/>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8" name="Picture Placeholder 2"/>
          <p:cNvSpPr>
            <a:spLocks noGrp="1" noChangeAspect="1"/>
          </p:cNvSpPr>
          <p:nvPr>
            <p:ph type="pic" idx="1"/>
          </p:nvPr>
        </p:nvSpPr>
        <p:spPr>
          <a:xfrm>
            <a:off x="6322596" y="962912"/>
            <a:ext cx="2189391" cy="4622627"/>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0" name="Text Placeholder 3"/>
          <p:cNvSpPr>
            <a:spLocks noGrp="1"/>
          </p:cNvSpPr>
          <p:nvPr>
            <p:ph type="body" sz="half" idx="16" hasCustomPrompt="1"/>
          </p:nvPr>
        </p:nvSpPr>
        <p:spPr>
          <a:xfrm>
            <a:off x="4056777" y="5735335"/>
            <a:ext cx="215524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31" name="Text Placeholder 3"/>
          <p:cNvSpPr>
            <a:spLocks noGrp="1"/>
          </p:cNvSpPr>
          <p:nvPr>
            <p:ph type="body" sz="half" idx="17" hasCustomPrompt="1"/>
          </p:nvPr>
        </p:nvSpPr>
        <p:spPr>
          <a:xfrm>
            <a:off x="6322597" y="5735335"/>
            <a:ext cx="218938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650586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0" name="Rectangle 9"/>
          <p:cNvSpPr/>
          <p:nvPr userDrawn="1"/>
        </p:nvSpPr>
        <p:spPr>
          <a:xfrm>
            <a:off x="201478" y="-6148"/>
            <a:ext cx="8772041" cy="6872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dirty="0"/>
              <a:t>‘</a:t>
            </a:r>
          </a:p>
        </p:txBody>
      </p:sp>
      <p:pic>
        <p:nvPicPr>
          <p:cNvPr id="12" name="Picture 11"/>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28650" y="204428"/>
            <a:ext cx="1865601" cy="315398"/>
          </a:xfrm>
          <a:prstGeom prst="rect">
            <a:avLst/>
          </a:prstGeom>
        </p:spPr>
      </p:pic>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28650" y="6359092"/>
            <a:ext cx="780724" cy="288807"/>
          </a:xfrm>
          <a:prstGeom prst="rect">
            <a:avLst/>
          </a:prstGeom>
        </p:spPr>
      </p:pic>
      <p:sp>
        <p:nvSpPr>
          <p:cNvPr id="15" name="Slide Number Placeholder 5"/>
          <p:cNvSpPr>
            <a:spLocks noGrp="1"/>
          </p:cNvSpPr>
          <p:nvPr>
            <p:ph type="sldNum" sz="quarter" idx="4"/>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1442484165"/>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3" r:id="rId3"/>
    <p:sldLayoutId id="2147483665" r:id="rId4"/>
    <p:sldLayoutId id="2147483664" r:id="rId5"/>
    <p:sldLayoutId id="2147483672" r:id="rId6"/>
    <p:sldLayoutId id="2147483669" r:id="rId7"/>
    <p:sldLayoutId id="2147483668" r:id="rId8"/>
    <p:sldLayoutId id="2147483673" r:id="rId9"/>
    <p:sldLayoutId id="2147483674" r:id="rId10"/>
    <p:sldLayoutId id="2147483662" r:id="rId11"/>
    <p:sldLayoutId id="2147483670" r:id="rId12"/>
    <p:sldLayoutId id="2147483671"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ori.hhs.gov/content/chapter-3-"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1686846" y="4715669"/>
            <a:ext cx="6612962" cy="181747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Humans as Subjects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Information for this module came from the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Office of Research Integrity (ORI) website: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hlinkClick r:id="rId2"/>
              </a:rPr>
              <a:t>https://ori.hhs.gov/content/chapter-3-</a:t>
            </a:r>
            <a:endPar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The-Protection-of-Human-Subjects-introduction</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(additional information by Nicholas Steneck, PhD)</a:t>
            </a:r>
          </a:p>
        </p:txBody>
      </p:sp>
    </p:spTree>
    <p:extLst>
      <p:ext uri="{BB962C8B-B14F-4D97-AF65-F5344CB8AC3E}">
        <p14:creationId xmlns:p14="http://schemas.microsoft.com/office/powerpoint/2010/main" val="1994644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10</a:t>
            </a:fld>
            <a:endParaRPr lang="en-US" dirty="0"/>
          </a:p>
        </p:txBody>
      </p:sp>
      <p:sp>
        <p:nvSpPr>
          <p:cNvPr id="3" name="Title 2"/>
          <p:cNvSpPr txBox="1">
            <a:spLocks noGrp="1"/>
          </p:cNvSpPr>
          <p:nvPr>
            <p:ph type="title" idx="4294967295"/>
          </p:nvPr>
        </p:nvSpPr>
        <p:spPr>
          <a:xfrm>
            <a:off x="1383632" y="1236206"/>
            <a:ext cx="6388768" cy="33547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C00000"/>
                </a:solidFill>
                <a:effectLst/>
                <a:uLnTx/>
                <a:uFillTx/>
                <a:latin typeface="Museo Slab 300"/>
                <a:ea typeface="+mn-ea"/>
                <a:cs typeface="+mn-cs"/>
              </a:rPr>
              <a:t>What are the ethical principles from the Belmont Report? (2)</a:t>
            </a:r>
          </a:p>
          <a:p>
            <a:pPr marL="401637" marR="0" lvl="1" indent="-342900" algn="l" defTabSz="914400" rtl="0" eaLnBrk="1" fontAlgn="auto" latinLnBrk="0" hangingPunct="1">
              <a:lnSpc>
                <a:spcPct val="100000"/>
              </a:lnSpc>
              <a:spcBef>
                <a:spcPts val="0"/>
              </a:spcBef>
              <a:spcAft>
                <a:spcPts val="0"/>
              </a:spcAft>
              <a:buClrTx/>
              <a:buSzTx/>
              <a:buFontTx/>
              <a:buChar char="-"/>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Beneficence: persons are treated in an ethical manner by protecting them from harm and making efforts to secure their well-being</a:t>
            </a:r>
          </a:p>
          <a:p>
            <a:pPr marL="58737" marR="0" lvl="1" indent="0" algn="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endParaRPr>
          </a:p>
          <a:p>
            <a:pPr marL="58737" marR="0" lvl="1" indent="0" algn="r"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DHHS</a:t>
            </a:r>
          </a:p>
        </p:txBody>
      </p:sp>
    </p:spTree>
    <p:extLst>
      <p:ext uri="{BB962C8B-B14F-4D97-AF65-F5344CB8AC3E}">
        <p14:creationId xmlns:p14="http://schemas.microsoft.com/office/powerpoint/2010/main" val="1867058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11</a:t>
            </a:fld>
            <a:endParaRPr lang="en-US" dirty="0"/>
          </a:p>
        </p:txBody>
      </p:sp>
      <p:sp>
        <p:nvSpPr>
          <p:cNvPr id="3" name="Title 2"/>
          <p:cNvSpPr txBox="1">
            <a:spLocks noGrp="1"/>
          </p:cNvSpPr>
          <p:nvPr>
            <p:ph type="title" idx="4294967295"/>
          </p:nvPr>
        </p:nvSpPr>
        <p:spPr>
          <a:xfrm>
            <a:off x="1383632" y="1328804"/>
            <a:ext cx="6388768" cy="249299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C00000"/>
                </a:solidFill>
                <a:effectLst/>
                <a:uLnTx/>
                <a:uFillTx/>
                <a:latin typeface="Museo Slab 300"/>
                <a:ea typeface="+mn-ea"/>
                <a:cs typeface="+mn-cs"/>
              </a:rPr>
              <a:t>What are the ethical principles from the Belmont Report? (3)</a:t>
            </a:r>
          </a:p>
          <a:p>
            <a:pPr marL="228600" marR="0" lvl="1" indent="-169863"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 Justice:  who receives the benefits of research and who bears its burdens</a:t>
            </a:r>
          </a:p>
          <a:p>
            <a:pPr marL="288925" marR="0" lvl="1" indent="-230188" algn="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endParaRPr>
          </a:p>
          <a:p>
            <a:pPr marL="288925" marR="0" lvl="1" indent="-230188" algn="r"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DHHS</a:t>
            </a:r>
          </a:p>
        </p:txBody>
      </p:sp>
    </p:spTree>
    <p:extLst>
      <p:ext uri="{BB962C8B-B14F-4D97-AF65-F5344CB8AC3E}">
        <p14:creationId xmlns:p14="http://schemas.microsoft.com/office/powerpoint/2010/main" val="1198126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12</a:t>
            </a:fld>
            <a:endParaRPr lang="en-US" dirty="0"/>
          </a:p>
        </p:txBody>
      </p:sp>
      <p:sp>
        <p:nvSpPr>
          <p:cNvPr id="5" name="Title 4"/>
          <p:cNvSpPr>
            <a:spLocks noGrp="1"/>
          </p:cNvSpPr>
          <p:nvPr>
            <p:ph type="title" idx="4294967295"/>
          </p:nvPr>
        </p:nvSpPr>
        <p:spPr>
          <a:xfrm>
            <a:off x="1738423" y="1076338"/>
            <a:ext cx="5532668"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0000FF"/>
              </a:buClr>
              <a:buSzPct val="75000"/>
              <a:buFontTx/>
              <a:buNone/>
              <a:tabLst/>
              <a:defRPr/>
            </a:pPr>
            <a:r>
              <a:rPr kumimoji="0" lang="en-US" sz="2800" b="0" i="0" u="none" strike="noStrike" kern="1200" cap="none" spc="0" normalizeH="0" baseline="0" noProof="0" dirty="0">
                <a:ln>
                  <a:noFill/>
                </a:ln>
                <a:solidFill>
                  <a:srgbClr val="C00000"/>
                </a:solidFill>
                <a:effectLst/>
                <a:uLnTx/>
                <a:uFillTx/>
                <a:latin typeface="Museo Slab 300"/>
                <a:ea typeface="+mn-ea"/>
                <a:cs typeface="+mn-cs"/>
              </a:rPr>
              <a:t>Application of the Belmont Report</a:t>
            </a:r>
          </a:p>
        </p:txBody>
      </p:sp>
      <p:graphicFrame>
        <p:nvGraphicFramePr>
          <p:cNvPr id="6" name="Group 92"/>
          <p:cNvGraphicFramePr>
            <a:graphicFrameLocks noGrp="1"/>
          </p:cNvGraphicFramePr>
          <p:nvPr>
            <p:extLst>
              <p:ext uri="{D42A27DB-BD31-4B8C-83A1-F6EECF244321}">
                <p14:modId xmlns:p14="http://schemas.microsoft.com/office/powerpoint/2010/main" val="3331692099"/>
              </p:ext>
            </p:extLst>
          </p:nvPr>
        </p:nvGraphicFramePr>
        <p:xfrm>
          <a:off x="1526205" y="2015931"/>
          <a:ext cx="6096000" cy="3799155"/>
        </p:xfrm>
        <a:graphic>
          <a:graphicData uri="http://schemas.openxmlformats.org/drawingml/2006/table">
            <a:tbl>
              <a:tblPr firstRow="1"/>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1462866">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solidFill>
                          <a:effectLst/>
                          <a:latin typeface="Museo Slab 300"/>
                        </a:rPr>
                        <a:t>Respect</a:t>
                      </a:r>
                    </a:p>
                  </a:txBody>
                  <a:tcPr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chemeClr val="tx1"/>
                          </a:solidFill>
                          <a:effectLst/>
                          <a:latin typeface="Museo Slab 300"/>
                        </a:rPr>
                        <a:t>Acknowledge autonomy and protect those with diminished autonomy</a:t>
                      </a:r>
                    </a:p>
                  </a:txBody>
                  <a:tcPr marT="45707" marB="457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a:ln>
                            <a:noFill/>
                          </a:ln>
                          <a:solidFill>
                            <a:schemeClr val="tx1"/>
                          </a:solidFill>
                          <a:effectLst/>
                          <a:latin typeface="Museo Slab 300"/>
                        </a:rPr>
                        <a:t>Consent</a:t>
                      </a: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47447">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a:ln>
                            <a:noFill/>
                          </a:ln>
                          <a:solidFill>
                            <a:schemeClr val="tx1"/>
                          </a:solidFill>
                          <a:effectLst/>
                          <a:latin typeface="Museo Slab 300"/>
                        </a:rPr>
                        <a:t>Beneficence</a:t>
                      </a:r>
                    </a:p>
                  </a:txBody>
                  <a:tcPr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chemeClr val="tx1"/>
                          </a:solidFill>
                          <a:effectLst/>
                          <a:latin typeface="Museo Slab 300"/>
                        </a:rPr>
                        <a:t>Protect from harm and secure well-being</a:t>
                      </a:r>
                    </a:p>
                  </a:txBody>
                  <a:tcPr marT="45707" marB="457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solidFill>
                          <a:effectLst/>
                          <a:latin typeface="Museo Slab 300"/>
                        </a:rPr>
                        <a:t>Risk/Benefit Analysis</a:t>
                      </a: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885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a:ln>
                            <a:noFill/>
                          </a:ln>
                          <a:solidFill>
                            <a:schemeClr val="tx1"/>
                          </a:solidFill>
                          <a:effectLst/>
                          <a:latin typeface="Museo Slab 300"/>
                        </a:rPr>
                        <a:t>Justice</a:t>
                      </a:r>
                    </a:p>
                  </a:txBody>
                  <a:tcPr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dirty="0">
                          <a:ln>
                            <a:noFill/>
                          </a:ln>
                          <a:solidFill>
                            <a:schemeClr val="tx1"/>
                          </a:solidFill>
                          <a:effectLst/>
                          <a:latin typeface="Museo Slab 300"/>
                        </a:rPr>
                        <a:t>Fairness in distribution (inclusion and exclusion criteria)</a:t>
                      </a:r>
                    </a:p>
                  </a:txBody>
                  <a:tcPr marT="45707" marB="457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r>
                        <a:rPr kumimoji="0" lang="en-US" sz="2000" b="0" i="0" u="none" strike="noStrike" cap="none" normalizeH="0" baseline="0" dirty="0">
                          <a:ln>
                            <a:noFill/>
                          </a:ln>
                          <a:solidFill>
                            <a:schemeClr val="tx1"/>
                          </a:solidFill>
                          <a:effectLst/>
                          <a:latin typeface="Museo Slab 300"/>
                        </a:rPr>
                        <a:t>Subject Selection</a:t>
                      </a: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710962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13</a:t>
            </a:fld>
            <a:endParaRPr lang="en-US" dirty="0"/>
          </a:p>
        </p:txBody>
      </p:sp>
      <p:sp>
        <p:nvSpPr>
          <p:cNvPr id="3" name="Title 2"/>
          <p:cNvSpPr txBox="1">
            <a:spLocks noGrp="1"/>
          </p:cNvSpPr>
          <p:nvPr>
            <p:ph type="title" idx="4294967295"/>
          </p:nvPr>
        </p:nvSpPr>
        <p:spPr>
          <a:xfrm>
            <a:off x="1510953" y="1375102"/>
            <a:ext cx="6388768" cy="280076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C00000"/>
                </a:solidFill>
                <a:effectLst/>
                <a:uLnTx/>
                <a:uFillTx/>
                <a:latin typeface="Museo Slab 300"/>
                <a:ea typeface="+mn-ea"/>
                <a:cs typeface="+mn-cs"/>
              </a:rPr>
              <a:t>How is human subjects research classified?</a:t>
            </a:r>
          </a:p>
          <a:p>
            <a:pPr marL="401637" marR="0" lvl="1" indent="-342900" algn="l" defTabSz="914400" rtl="0" eaLnBrk="1" fontAlgn="auto" latinLnBrk="0" hangingPunct="1">
              <a:lnSpc>
                <a:spcPct val="100000"/>
              </a:lnSpc>
              <a:spcBef>
                <a:spcPts val="0"/>
              </a:spcBef>
              <a:spcAft>
                <a:spcPts val="0"/>
              </a:spcAft>
              <a:buClrTx/>
              <a:buSzTx/>
              <a:buFontTx/>
              <a:buChar char="-"/>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Exempt – low to no risk</a:t>
            </a:r>
          </a:p>
          <a:p>
            <a:pPr marL="401637" marR="0" lvl="1" indent="-342900" algn="l" defTabSz="914400" rtl="0" eaLnBrk="1" fontAlgn="auto" latinLnBrk="0" hangingPunct="1">
              <a:lnSpc>
                <a:spcPct val="100000"/>
              </a:lnSpc>
              <a:spcBef>
                <a:spcPts val="0"/>
              </a:spcBef>
              <a:spcAft>
                <a:spcPts val="0"/>
              </a:spcAft>
              <a:buClrTx/>
              <a:buSzTx/>
              <a:buFontTx/>
              <a:buChar char="-"/>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Expedite – minimal risk</a:t>
            </a:r>
          </a:p>
          <a:p>
            <a:pPr marL="401637" marR="0" lvl="1" indent="-342900" algn="l" defTabSz="914400" rtl="0" eaLnBrk="1" fontAlgn="auto" latinLnBrk="0" hangingPunct="1">
              <a:lnSpc>
                <a:spcPct val="100000"/>
              </a:lnSpc>
              <a:spcBef>
                <a:spcPts val="0"/>
              </a:spcBef>
              <a:spcAft>
                <a:spcPts val="0"/>
              </a:spcAft>
              <a:buClrTx/>
              <a:buSzTx/>
              <a:buFontTx/>
              <a:buChar char="-"/>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Full Board – greater than minimal risk</a:t>
            </a:r>
          </a:p>
        </p:txBody>
      </p:sp>
    </p:spTree>
    <p:extLst>
      <p:ext uri="{BB962C8B-B14F-4D97-AF65-F5344CB8AC3E}">
        <p14:creationId xmlns:p14="http://schemas.microsoft.com/office/powerpoint/2010/main" val="3272726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14</a:t>
            </a:fld>
            <a:endParaRPr lang="en-US" dirty="0"/>
          </a:p>
        </p:txBody>
      </p:sp>
      <p:sp>
        <p:nvSpPr>
          <p:cNvPr id="3" name="Title 2"/>
          <p:cNvSpPr txBox="1">
            <a:spLocks noGrp="1"/>
          </p:cNvSpPr>
          <p:nvPr>
            <p:ph type="title" idx="4294967295"/>
          </p:nvPr>
        </p:nvSpPr>
        <p:spPr>
          <a:xfrm>
            <a:off x="1545678" y="1042379"/>
            <a:ext cx="6388768" cy="584775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C00000"/>
                </a:solidFill>
                <a:effectLst/>
                <a:uLnTx/>
                <a:uFillTx/>
                <a:latin typeface="Museo Slab 300"/>
                <a:ea typeface="+mn-ea"/>
                <a:cs typeface="+mn-cs"/>
              </a:rPr>
              <a:t>Classification of Research (1)</a:t>
            </a:r>
          </a:p>
          <a:p>
            <a:pPr marL="58737" marR="0" lvl="1" indent="0" algn="l"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Exempt – these studies are exempt from the requirements of the federal regulations and can include the following:</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228600" marR="0" lvl="0" indent="-17145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useo Slab 300"/>
                <a:ea typeface="+mn-ea"/>
                <a:cs typeface="+mn-cs"/>
              </a:rPr>
              <a:t>-  </a:t>
            </a:r>
            <a:r>
              <a:rPr kumimoji="0" lang="en-US" sz="2000" b="0" i="0" u="none" strike="noStrike" kern="1200" cap="none" spc="0" normalizeH="0" baseline="0" noProof="0" dirty="0">
                <a:ln>
                  <a:noFill/>
                </a:ln>
                <a:solidFill>
                  <a:schemeClr val="tx1"/>
                </a:solidFill>
                <a:effectLst/>
                <a:uLnTx/>
                <a:uFillTx/>
                <a:latin typeface="Museo Slab 300"/>
                <a:ea typeface="+mn-ea"/>
                <a:cs typeface="+mn-cs"/>
              </a:rPr>
              <a:t>Research conducted in established or commonly accepted educational settings </a:t>
            </a:r>
          </a:p>
          <a:p>
            <a:pPr marL="228600" marR="0" lvl="0" indent="-17145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tx1"/>
                </a:solidFill>
                <a:effectLst/>
                <a:uLnTx/>
                <a:uFillTx/>
                <a:latin typeface="Museo Slab 300"/>
                <a:ea typeface="+mn-ea"/>
                <a:cs typeface="+mn-cs"/>
              </a:rPr>
              <a:t>-  Interactions involving educational tests, surveys, interviews or observation of public behavior </a:t>
            </a:r>
          </a:p>
          <a:p>
            <a:pPr marL="228600" marR="0" lvl="0" indent="-171450" algn="l" defTabSz="914400" rtl="0" eaLnBrk="1" fontAlgn="auto" latinLnBrk="0" hangingPunct="1">
              <a:lnSpc>
                <a:spcPct val="100000"/>
              </a:lnSpc>
              <a:spcBef>
                <a:spcPts val="0"/>
              </a:spcBef>
              <a:spcAft>
                <a:spcPts val="0"/>
              </a:spcAft>
              <a:buClrTx/>
              <a:buSzTx/>
              <a:buFontTx/>
              <a:buChar char="-"/>
              <a:tabLst/>
              <a:defRPr/>
            </a:pPr>
            <a:r>
              <a:rPr kumimoji="0" lang="en-US" sz="2000" b="0" i="0" u="none" strike="noStrike" kern="1200" cap="none" spc="0" normalizeH="0" baseline="0" noProof="0" dirty="0">
                <a:ln>
                  <a:noFill/>
                </a:ln>
                <a:solidFill>
                  <a:schemeClr val="tx1"/>
                </a:solidFill>
                <a:effectLst/>
                <a:uLnTx/>
                <a:uFillTx/>
                <a:latin typeface="Museo Slab 300"/>
                <a:ea typeface="+mn-ea"/>
                <a:cs typeface="+mn-cs"/>
              </a:rPr>
              <a:t>Benign behavioral interventions </a:t>
            </a:r>
          </a:p>
          <a:p>
            <a:pPr marL="228600" marR="0" lvl="0" indent="-171450" algn="l" defTabSz="914400" rtl="0" eaLnBrk="1" fontAlgn="auto" latinLnBrk="0" hangingPunct="1">
              <a:lnSpc>
                <a:spcPct val="100000"/>
              </a:lnSpc>
              <a:spcBef>
                <a:spcPts val="0"/>
              </a:spcBef>
              <a:spcAft>
                <a:spcPts val="0"/>
              </a:spcAft>
              <a:buClrTx/>
              <a:buSzTx/>
              <a:buFontTx/>
              <a:buChar char="-"/>
              <a:tabLst/>
              <a:defRPr/>
            </a:pPr>
            <a:r>
              <a:rPr kumimoji="0" lang="en-US" sz="2000" b="0" i="0" u="none" strike="noStrike" kern="1200" cap="none" spc="0" normalizeH="0" baseline="0" noProof="0" dirty="0">
                <a:ln>
                  <a:noFill/>
                </a:ln>
                <a:solidFill>
                  <a:schemeClr val="tx1"/>
                </a:solidFill>
                <a:effectLst/>
                <a:uLnTx/>
                <a:uFillTx/>
                <a:latin typeface="Museo Slab 300"/>
                <a:ea typeface="+mn-ea"/>
                <a:cs typeface="+mn-cs"/>
              </a:rPr>
              <a:t>Secondary research use of private information or specimens</a:t>
            </a:r>
          </a:p>
          <a:p>
            <a:pPr marL="228600" marR="0" lvl="0" indent="-171450" algn="l" defTabSz="914400" rtl="0" eaLnBrk="1" fontAlgn="auto" latinLnBrk="0" hangingPunct="1">
              <a:lnSpc>
                <a:spcPct val="100000"/>
              </a:lnSpc>
              <a:spcBef>
                <a:spcPts val="0"/>
              </a:spcBef>
              <a:spcAft>
                <a:spcPts val="0"/>
              </a:spcAft>
              <a:buClrTx/>
              <a:buSzTx/>
              <a:buFontTx/>
              <a:buChar char="-"/>
              <a:tabLst/>
              <a:defRPr/>
            </a:pPr>
            <a:r>
              <a:rPr kumimoji="0" lang="en-US" sz="2000" b="0" i="0" u="none" strike="noStrike" kern="1200" cap="none" spc="0" normalizeH="0" baseline="0" noProof="0" dirty="0">
                <a:ln>
                  <a:noFill/>
                </a:ln>
                <a:solidFill>
                  <a:schemeClr val="tx1"/>
                </a:solidFill>
                <a:effectLst/>
                <a:uLnTx/>
                <a:uFillTx/>
                <a:latin typeface="Museo Slab 300"/>
                <a:ea typeface="+mn-ea"/>
                <a:cs typeface="+mn-cs"/>
              </a:rPr>
              <a:t>Demonstration projects</a:t>
            </a:r>
          </a:p>
          <a:p>
            <a:pPr marL="228600" marR="0" lvl="0" indent="-171450" algn="l" defTabSz="914400" rtl="0" eaLnBrk="1" fontAlgn="auto" latinLnBrk="0" hangingPunct="1">
              <a:lnSpc>
                <a:spcPct val="100000"/>
              </a:lnSpc>
              <a:spcBef>
                <a:spcPts val="0"/>
              </a:spcBef>
              <a:spcAft>
                <a:spcPts val="0"/>
              </a:spcAft>
              <a:buClrTx/>
              <a:buSzTx/>
              <a:buFontTx/>
              <a:buChar char="-"/>
              <a:tabLst/>
              <a:defRPr/>
            </a:pPr>
            <a:r>
              <a:rPr kumimoji="0" lang="en-US" sz="2000" b="0" i="0" u="none" strike="noStrike" kern="1200" cap="none" spc="0" normalizeH="0" baseline="0" noProof="0" dirty="0">
                <a:ln>
                  <a:noFill/>
                </a:ln>
                <a:solidFill>
                  <a:schemeClr val="tx1"/>
                </a:solidFill>
                <a:effectLst/>
                <a:uLnTx/>
                <a:uFillTx/>
                <a:latin typeface="Museo Slab 300"/>
                <a:ea typeface="+mn-ea"/>
                <a:cs typeface="+mn-cs"/>
              </a:rPr>
              <a:t>Taste and food quality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NOTE: Exempt determinations are made by the Office of Research Compliance staff</a:t>
            </a:r>
            <a:endParaRPr kumimoji="0" lang="en-US" altLang="en-US" sz="20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endParaRPr>
          </a:p>
          <a:p>
            <a:pPr marL="288925" marR="0" lvl="1" indent="-230188" algn="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endParaRPr>
          </a:p>
          <a:p>
            <a:pPr marL="288925" marR="0" lvl="1" indent="-230188" algn="r"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DHHS</a:t>
            </a:r>
          </a:p>
        </p:txBody>
      </p:sp>
    </p:spTree>
    <p:extLst>
      <p:ext uri="{BB962C8B-B14F-4D97-AF65-F5344CB8AC3E}">
        <p14:creationId xmlns:p14="http://schemas.microsoft.com/office/powerpoint/2010/main" val="2744121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15</a:t>
            </a:fld>
            <a:endParaRPr lang="en-US" dirty="0"/>
          </a:p>
        </p:txBody>
      </p:sp>
      <p:sp>
        <p:nvSpPr>
          <p:cNvPr id="3" name="Title 2"/>
          <p:cNvSpPr txBox="1">
            <a:spLocks noGrp="1"/>
          </p:cNvSpPr>
          <p:nvPr>
            <p:ph type="title" idx="4294967295"/>
          </p:nvPr>
        </p:nvSpPr>
        <p:spPr>
          <a:xfrm>
            <a:off x="1383632" y="881647"/>
            <a:ext cx="6388768" cy="57554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C00000"/>
                </a:solidFill>
                <a:effectLst/>
                <a:uLnTx/>
                <a:uFillTx/>
                <a:latin typeface="Museo Slab 300"/>
                <a:ea typeface="+mn-ea"/>
                <a:cs typeface="+mn-cs"/>
              </a:rPr>
              <a:t>Classification of Research (2)</a:t>
            </a:r>
          </a:p>
          <a:p>
            <a:pPr marL="58737" marR="0" lvl="1"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Expedite – these studies are minimal risk but are under the federal regulations and can include the following:</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34290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000" b="0" i="0" u="none" strike="noStrike" kern="1200" cap="none" spc="0" normalizeH="0" baseline="0" noProof="0" dirty="0">
                <a:ln>
                  <a:noFill/>
                </a:ln>
                <a:solidFill>
                  <a:schemeClr val="tx1"/>
                </a:solidFill>
                <a:effectLst/>
                <a:uLnTx/>
                <a:uFillTx/>
                <a:latin typeface="Museo Slab 300"/>
                <a:ea typeface="+mn-ea"/>
                <a:cs typeface="+mn-cs"/>
              </a:rPr>
              <a:t>Approved drugs or devices</a:t>
            </a:r>
          </a:p>
          <a:p>
            <a:pPr marL="34290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000" b="0" i="0" u="none" strike="noStrike" kern="1200" cap="none" spc="0" normalizeH="0" baseline="0" noProof="0" dirty="0">
                <a:ln>
                  <a:noFill/>
                </a:ln>
                <a:solidFill>
                  <a:schemeClr val="tx1"/>
                </a:solidFill>
                <a:effectLst/>
                <a:uLnTx/>
                <a:uFillTx/>
                <a:latin typeface="Museo Slab 300"/>
                <a:ea typeface="+mn-ea"/>
                <a:cs typeface="+mn-cs"/>
              </a:rPr>
              <a:t>Collection of blood samples (exclusions apply)</a:t>
            </a:r>
          </a:p>
          <a:p>
            <a:pPr marL="34290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000" b="0" i="0" u="none" strike="noStrike" kern="1200" cap="none" spc="0" normalizeH="0" baseline="0" noProof="0" dirty="0">
                <a:ln>
                  <a:noFill/>
                </a:ln>
                <a:solidFill>
                  <a:schemeClr val="tx1"/>
                </a:solidFill>
                <a:effectLst/>
                <a:uLnTx/>
                <a:uFillTx/>
                <a:latin typeface="Museo Slab 300"/>
                <a:ea typeface="+mn-ea"/>
                <a:cs typeface="+mn-cs"/>
              </a:rPr>
              <a:t>Collection of biological specimens (noninvasive)</a:t>
            </a:r>
          </a:p>
          <a:p>
            <a:pPr marL="34290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000" b="0" i="0" u="none" strike="noStrike" kern="1200" cap="none" spc="0" normalizeH="0" baseline="0" noProof="0" dirty="0">
                <a:ln>
                  <a:noFill/>
                </a:ln>
                <a:solidFill>
                  <a:schemeClr val="tx1"/>
                </a:solidFill>
                <a:effectLst/>
                <a:uLnTx/>
                <a:uFillTx/>
                <a:latin typeface="Museo Slab 300"/>
                <a:ea typeface="+mn-ea"/>
                <a:cs typeface="+mn-cs"/>
              </a:rPr>
              <a:t>Collection of data routinely employed in clinical practice (noninvasive)</a:t>
            </a:r>
          </a:p>
          <a:p>
            <a:pPr marL="34290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000" b="0" i="0" u="none" strike="noStrike" kern="1200" cap="none" spc="0" normalizeH="0" baseline="0" noProof="0" dirty="0">
                <a:ln>
                  <a:noFill/>
                </a:ln>
                <a:solidFill>
                  <a:schemeClr val="tx1"/>
                </a:solidFill>
                <a:effectLst/>
                <a:uLnTx/>
                <a:uFillTx/>
                <a:latin typeface="Museo Slab 300"/>
                <a:ea typeface="+mn-ea"/>
                <a:cs typeface="+mn-cs"/>
              </a:rPr>
              <a:t>Collection of data, documents, records or specimens (exclusions apply)</a:t>
            </a:r>
          </a:p>
          <a:p>
            <a:pPr marL="34290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000" b="0" i="0" u="none" strike="noStrike" kern="1200" cap="none" spc="0" normalizeH="0" baseline="0" noProof="0" dirty="0">
                <a:ln>
                  <a:noFill/>
                </a:ln>
                <a:solidFill>
                  <a:schemeClr val="tx1"/>
                </a:solidFill>
                <a:effectLst/>
                <a:uLnTx/>
                <a:uFillTx/>
                <a:latin typeface="Museo Slab 300"/>
                <a:ea typeface="+mn-ea"/>
                <a:cs typeface="+mn-cs"/>
              </a:rPr>
              <a:t>Voice, video, digital or image recordings</a:t>
            </a:r>
          </a:p>
          <a:p>
            <a:pPr marL="34290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000" b="0" i="0" u="none" strike="noStrike" kern="1200" cap="none" spc="0" normalizeH="0" baseline="0" noProof="0" dirty="0">
                <a:ln>
                  <a:noFill/>
                </a:ln>
                <a:solidFill>
                  <a:schemeClr val="tx1"/>
                </a:solidFill>
                <a:effectLst/>
                <a:uLnTx/>
                <a:uFillTx/>
                <a:latin typeface="Museo Slab 300"/>
                <a:ea typeface="+mn-ea"/>
                <a:cs typeface="+mn-cs"/>
              </a:rPr>
              <a:t>Individual or group characteristics or behavior</a:t>
            </a:r>
            <a:endParaRPr kumimoji="0" lang="en-US" altLang="en-US" sz="2000" b="0" i="0" u="none" strike="noStrike" kern="1200" cap="none" spc="0" normalizeH="0" baseline="0" noProof="0" dirty="0">
              <a:ln>
                <a:noFill/>
              </a:ln>
              <a:solidFill>
                <a:srgbClr val="FF0000"/>
              </a:solidFill>
              <a:effectLst/>
              <a:uLnTx/>
              <a:uFillTx/>
              <a:latin typeface="Museo Slab 300"/>
              <a:ea typeface="ＭＳ Ｐゴシック" panose="020B0600070205080204" pitchFamily="34" charset="-128"/>
              <a:cs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NOTE: Expedite determinations are made by a member of the Institutional Review Board (IRB)</a:t>
            </a:r>
            <a:endParaRPr kumimoji="0" lang="en-US" altLang="en-US" sz="20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endParaRPr>
          </a:p>
          <a:p>
            <a:pPr marL="288925" marR="0" lvl="1" indent="-230188" algn="r"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DHHS</a:t>
            </a:r>
          </a:p>
        </p:txBody>
      </p:sp>
    </p:spTree>
    <p:extLst>
      <p:ext uri="{BB962C8B-B14F-4D97-AF65-F5344CB8AC3E}">
        <p14:creationId xmlns:p14="http://schemas.microsoft.com/office/powerpoint/2010/main" val="37627539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16</a:t>
            </a:fld>
            <a:endParaRPr lang="en-US" dirty="0"/>
          </a:p>
        </p:txBody>
      </p:sp>
      <p:sp>
        <p:nvSpPr>
          <p:cNvPr id="3" name="Title 2"/>
          <p:cNvSpPr txBox="1">
            <a:spLocks noGrp="1"/>
          </p:cNvSpPr>
          <p:nvPr>
            <p:ph type="title" idx="4294967295"/>
          </p:nvPr>
        </p:nvSpPr>
        <p:spPr>
          <a:xfrm>
            <a:off x="1383632" y="917912"/>
            <a:ext cx="6388768" cy="52014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Museo Slab 300"/>
                <a:ea typeface="+mn-ea"/>
                <a:cs typeface="+mn-cs"/>
              </a:rPr>
              <a:t>Classification of Research (3)</a:t>
            </a:r>
          </a:p>
          <a:p>
            <a:pPr marL="58737" marR="0" lvl="1"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Full Board – these studies are greater than minimal risk, are under the federal regulations and can include the following:</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a:ln>
                  <a:noFill/>
                </a:ln>
                <a:solidFill>
                  <a:schemeClr val="tx1"/>
                </a:solidFill>
                <a:effectLst/>
                <a:uLnTx/>
                <a:uFillTx/>
                <a:latin typeface="Museo Slab 300"/>
                <a:ea typeface="+mn-ea"/>
                <a:cs typeface="+mn-cs"/>
              </a:rPr>
              <a:t>Procedures that might cause physical harm</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a:ln>
                  <a:noFill/>
                </a:ln>
                <a:solidFill>
                  <a:schemeClr val="tx1"/>
                </a:solidFill>
                <a:effectLst/>
                <a:uLnTx/>
                <a:uFillTx/>
                <a:latin typeface="Museo Slab 300"/>
                <a:ea typeface="+mn-ea"/>
                <a:cs typeface="+mn-cs"/>
              </a:rPr>
              <a:t>Procedures that might cause psychological or emotional distress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a:ln>
                  <a:noFill/>
                </a:ln>
                <a:solidFill>
                  <a:schemeClr val="tx1"/>
                </a:solidFill>
                <a:effectLst/>
                <a:uLnTx/>
                <a:uFillTx/>
                <a:latin typeface="Museo Slab 300"/>
                <a:ea typeface="+mn-ea"/>
                <a:cs typeface="+mn-cs"/>
              </a:rPr>
              <a:t>Collection of information about illegal behavior </a:t>
            </a:r>
            <a:endParaRPr kumimoji="0" lang="en-US" altLang="en-US" sz="1800" b="0" i="0" u="none" strike="noStrike" kern="1200" cap="none" spc="0" normalizeH="0" baseline="0" noProof="0" dirty="0">
              <a:ln>
                <a:noFill/>
              </a:ln>
              <a:solidFill>
                <a:srgbClr val="FF0000"/>
              </a:solidFill>
              <a:effectLst/>
              <a:uLnTx/>
              <a:uFillTx/>
              <a:latin typeface="Museo Slab 300"/>
              <a:ea typeface="ＭＳ Ｐゴシック" panose="020B0600070205080204" pitchFamily="34" charset="-128"/>
              <a:cs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2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2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NOTE: Full board determinations are made by the members of the Institutional Review Board (IRB) at a convened meeting</a:t>
            </a:r>
          </a:p>
          <a:p>
            <a:pPr marL="288925" marR="0" lvl="1" indent="-230188" algn="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endParaRPr>
          </a:p>
          <a:p>
            <a:pPr marL="288925" marR="0" lvl="1" indent="-230188" algn="r"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DHHS</a:t>
            </a:r>
          </a:p>
        </p:txBody>
      </p:sp>
    </p:spTree>
    <p:extLst>
      <p:ext uri="{BB962C8B-B14F-4D97-AF65-F5344CB8AC3E}">
        <p14:creationId xmlns:p14="http://schemas.microsoft.com/office/powerpoint/2010/main" val="354057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17</a:t>
            </a:fld>
            <a:endParaRPr lang="en-US" dirty="0"/>
          </a:p>
        </p:txBody>
      </p:sp>
      <p:sp>
        <p:nvSpPr>
          <p:cNvPr id="3" name="Title 2"/>
          <p:cNvSpPr txBox="1">
            <a:spLocks noGrp="1"/>
          </p:cNvSpPr>
          <p:nvPr>
            <p:ph type="title" idx="4294967295"/>
          </p:nvPr>
        </p:nvSpPr>
        <p:spPr>
          <a:xfrm>
            <a:off x="1557252" y="1140836"/>
            <a:ext cx="6388768" cy="53553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C00000"/>
                </a:solidFill>
                <a:effectLst/>
                <a:uLnTx/>
                <a:uFillTx/>
                <a:latin typeface="Museo Slab 300"/>
                <a:ea typeface="+mn-ea"/>
                <a:cs typeface="+mn-cs"/>
              </a:rPr>
              <a:t>Review Criteria</a:t>
            </a:r>
          </a:p>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Research studies are reviewed using the following regulatory criteria:</a:t>
            </a:r>
          </a:p>
          <a:p>
            <a:pPr marL="400050" marR="0" lvl="1" indent="-4000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altLang="en-US" sz="24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Minimization of risks</a:t>
            </a:r>
          </a:p>
          <a:p>
            <a:pPr marL="400050" marR="0" lvl="1" indent="-4000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altLang="en-US" sz="24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Risks reasonable in relation to benefits</a:t>
            </a:r>
          </a:p>
          <a:p>
            <a:pPr marL="400050" marR="0" lvl="1" indent="-4000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altLang="en-US" sz="24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Equitable selection of subjects</a:t>
            </a:r>
          </a:p>
          <a:p>
            <a:pPr marL="400050" marR="0" lvl="1" indent="-4000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altLang="en-US" sz="24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Informed consent sought</a:t>
            </a:r>
          </a:p>
          <a:p>
            <a:pPr marL="400050" marR="0" lvl="1" indent="-4000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altLang="en-US" sz="24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Signature of participant sought (on the informed consent form)</a:t>
            </a:r>
          </a:p>
          <a:p>
            <a:pPr marL="400050" marR="0" lvl="1" indent="-4000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altLang="en-US" sz="24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Data monitored</a:t>
            </a:r>
          </a:p>
          <a:p>
            <a:pPr marL="400050" marR="0" lvl="1" indent="-4000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altLang="en-US" sz="24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Privacy and confidentiality protected</a:t>
            </a:r>
          </a:p>
          <a:p>
            <a:pPr marL="400050" marR="0" lvl="1" indent="-4000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altLang="en-US" sz="24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Vulnerable populations</a:t>
            </a:r>
          </a:p>
          <a:p>
            <a:pPr marL="58737" marR="0" lvl="1" indent="0" algn="l" defTabSz="914400" rtl="0" eaLnBrk="1" fontAlgn="auto" latinLnBrk="0" hangingPunct="1">
              <a:lnSpc>
                <a:spcPct val="100000"/>
              </a:lnSpc>
              <a:spcBef>
                <a:spcPts val="0"/>
              </a:spcBef>
              <a:spcAft>
                <a:spcPts val="0"/>
              </a:spcAft>
              <a:buClrTx/>
              <a:buSzTx/>
              <a:buFontTx/>
              <a:buNone/>
              <a:tabLst/>
              <a:defRPr/>
            </a:pPr>
            <a:endParaRPr kumimoji="0" lang="en-US" altLang="en-US" sz="2000" b="0" i="0" u="none" strike="noStrike" kern="1200" cap="none" spc="0" normalizeH="0" baseline="0" noProof="0" dirty="0">
              <a:ln>
                <a:noFill/>
              </a:ln>
              <a:solidFill>
                <a:srgbClr val="FF0000"/>
              </a:solidFill>
              <a:effectLst/>
              <a:uLnTx/>
              <a:uFillTx/>
              <a:latin typeface="Museo Slab 300"/>
              <a:ea typeface="ＭＳ Ｐゴシック" panose="020B0600070205080204" pitchFamily="34" charset="-128"/>
              <a:cs typeface="Trebuchet MS" panose="020B0603020202020204" pitchFamily="34" charset="0"/>
            </a:endParaRPr>
          </a:p>
          <a:p>
            <a:pPr marL="288925" marR="0" lvl="1" indent="-230188" algn="r"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DHHS</a:t>
            </a:r>
          </a:p>
        </p:txBody>
      </p:sp>
    </p:spTree>
    <p:extLst>
      <p:ext uri="{BB962C8B-B14F-4D97-AF65-F5344CB8AC3E}">
        <p14:creationId xmlns:p14="http://schemas.microsoft.com/office/powerpoint/2010/main" val="21731358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18</a:t>
            </a:fld>
            <a:endParaRPr lang="en-US" dirty="0"/>
          </a:p>
        </p:txBody>
      </p:sp>
      <p:sp>
        <p:nvSpPr>
          <p:cNvPr id="3" name="Title 2"/>
          <p:cNvSpPr txBox="1">
            <a:spLocks noGrp="1"/>
          </p:cNvSpPr>
          <p:nvPr>
            <p:ph type="title" idx="4294967295"/>
          </p:nvPr>
        </p:nvSpPr>
        <p:spPr>
          <a:xfrm>
            <a:off x="1395043" y="1203927"/>
            <a:ext cx="6388768" cy="47705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C00000"/>
                </a:solidFill>
                <a:effectLst/>
                <a:uLnTx/>
                <a:uFillTx/>
                <a:latin typeface="Museo Slab 300"/>
                <a:ea typeface="+mn-ea"/>
                <a:cs typeface="+mn-cs"/>
              </a:rPr>
              <a:t>Training</a:t>
            </a:r>
          </a:p>
          <a:p>
            <a:pPr marL="58737" marR="0" lvl="1"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In order to ensure that researchers and research personnel understand their obligations to research subjects, the National Institutes of Health currently requires human subject training. The current training required at Stony Brook University is the Collaborative Institutional Training Initiative (CITI)</a:t>
            </a:r>
            <a:endParaRPr kumimoji="0" lang="en-US" altLang="en-US" sz="2800" b="0" i="0" u="none" strike="noStrike" kern="1200" cap="none" spc="0" normalizeH="0" baseline="0" noProof="0" dirty="0">
              <a:ln>
                <a:noFill/>
              </a:ln>
              <a:solidFill>
                <a:srgbClr val="FF0000"/>
              </a:solidFill>
              <a:effectLst/>
              <a:uLnTx/>
              <a:uFillTx/>
              <a:latin typeface="Museo Slab 300"/>
              <a:ea typeface="ＭＳ Ｐゴシック" panose="020B0600070205080204" pitchFamily="34" charset="-128"/>
              <a:cs typeface="Trebuchet MS" panose="020B0603020202020204" pitchFamily="34" charset="0"/>
            </a:endParaRPr>
          </a:p>
          <a:p>
            <a:pPr marL="58737" marR="0" lvl="1" indent="0" algn="l" defTabSz="914400" rtl="0" eaLnBrk="1" fontAlgn="auto" latinLnBrk="0" hangingPunct="1">
              <a:lnSpc>
                <a:spcPct val="100000"/>
              </a:lnSpc>
              <a:spcBef>
                <a:spcPts val="0"/>
              </a:spcBef>
              <a:spcAft>
                <a:spcPts val="0"/>
              </a:spcAft>
              <a:buClrTx/>
              <a:buSzTx/>
              <a:buFontTx/>
              <a:buNone/>
              <a:tabLst/>
              <a:defRPr/>
            </a:pPr>
            <a:endParaRPr kumimoji="0" lang="en-US" altLang="en-US" sz="2000" b="0" i="0" u="none" strike="noStrike" kern="1200" cap="none" spc="0" normalizeH="0" baseline="0" noProof="0" dirty="0">
              <a:ln>
                <a:noFill/>
              </a:ln>
              <a:solidFill>
                <a:srgbClr val="FF0000"/>
              </a:solidFill>
              <a:effectLst/>
              <a:uLnTx/>
              <a:uFillTx/>
              <a:latin typeface="Museo Slab 300"/>
              <a:ea typeface="ＭＳ Ｐゴシック" panose="020B0600070205080204" pitchFamily="34" charset="-128"/>
              <a:cs typeface="Trebuchet MS" panose="020B0603020202020204" pitchFamily="34" charset="0"/>
            </a:endParaRPr>
          </a:p>
        </p:txBody>
      </p:sp>
    </p:spTree>
    <p:extLst>
      <p:ext uri="{BB962C8B-B14F-4D97-AF65-F5344CB8AC3E}">
        <p14:creationId xmlns:p14="http://schemas.microsoft.com/office/powerpoint/2010/main" val="1121075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19</a:t>
            </a:fld>
            <a:endParaRPr lang="en-US" dirty="0"/>
          </a:p>
        </p:txBody>
      </p:sp>
      <p:sp>
        <p:nvSpPr>
          <p:cNvPr id="3" name="Title 2"/>
          <p:cNvSpPr txBox="1">
            <a:spLocks noGrp="1"/>
          </p:cNvSpPr>
          <p:nvPr>
            <p:ph type="title" idx="4294967295"/>
          </p:nvPr>
        </p:nvSpPr>
        <p:spPr>
          <a:xfrm>
            <a:off x="1343036" y="1040960"/>
            <a:ext cx="6388768" cy="581697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C00000"/>
                </a:solidFill>
                <a:effectLst/>
                <a:uLnTx/>
                <a:uFillTx/>
                <a:latin typeface="Museo Slab 300"/>
                <a:ea typeface="+mn-ea"/>
                <a:cs typeface="+mn-cs"/>
              </a:rPr>
              <a:t>Continuing Responsibility</a:t>
            </a:r>
          </a:p>
          <a:p>
            <a:pPr marL="58737" marR="0" lvl="1" indent="0" algn="l" defTabSz="914400" rtl="0" eaLnBrk="1" fontAlgn="auto" latinLnBrk="0" hangingPunct="1">
              <a:lnSpc>
                <a:spcPct val="100000"/>
              </a:lnSpc>
              <a:spcBef>
                <a:spcPts val="0"/>
              </a:spcBef>
              <a:spcAft>
                <a:spcPts val="0"/>
              </a:spcAft>
              <a:buClrTx/>
              <a:buSzTx/>
              <a:buFontTx/>
              <a:buNone/>
              <a:tabLst/>
              <a:defRPr/>
            </a:pPr>
            <a:r>
              <a:rPr kumimoji="0" lang="en-US" altLang="en-US" sz="26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Once the study is approved, the investigator must follow the approved protocol and any instructions from the Institutional Review Board (IRB). These responsibilities include:</a:t>
            </a:r>
          </a:p>
          <a:p>
            <a:pPr marL="40005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Enrolling only those subjects that meet the approved inclusion and exclusion criteria</a:t>
            </a:r>
          </a:p>
          <a:p>
            <a:pPr marL="401637"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Obtaining informed consent</a:t>
            </a:r>
          </a:p>
          <a:p>
            <a:pPr marL="40005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Obtaining prior approval before changing the study</a:t>
            </a:r>
          </a:p>
          <a:p>
            <a:pPr marL="401637"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Keeping accurate records</a:t>
            </a:r>
          </a:p>
          <a:p>
            <a:pPr marL="40005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Reporting to the IRB any unexpected, serious, and related events</a:t>
            </a:r>
          </a:p>
          <a:p>
            <a:pPr marL="58737" marR="0" lvl="1"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dirty="0">
              <a:ln>
                <a:noFill/>
              </a:ln>
              <a:solidFill>
                <a:srgbClr val="FF0000"/>
              </a:solidFill>
              <a:effectLst/>
              <a:uLnTx/>
              <a:uFillTx/>
              <a:latin typeface="Museo Slab 300"/>
              <a:ea typeface="ＭＳ Ｐゴシック" panose="020B0600070205080204" pitchFamily="34" charset="-128"/>
              <a:cs typeface="Trebuchet MS" panose="020B0603020202020204" pitchFamily="34" charset="0"/>
            </a:endParaRPr>
          </a:p>
          <a:p>
            <a:pPr marL="58737" marR="0" lvl="1" indent="0" algn="l" defTabSz="914400" rtl="0" eaLnBrk="1" fontAlgn="auto" latinLnBrk="0" hangingPunct="1">
              <a:lnSpc>
                <a:spcPct val="100000"/>
              </a:lnSpc>
              <a:spcBef>
                <a:spcPts val="0"/>
              </a:spcBef>
              <a:spcAft>
                <a:spcPts val="0"/>
              </a:spcAft>
              <a:buClrTx/>
              <a:buSzTx/>
              <a:buFontTx/>
              <a:buNone/>
              <a:tabLst/>
              <a:defRPr/>
            </a:pPr>
            <a:endParaRPr kumimoji="0" lang="en-US" altLang="en-US" sz="2000" b="0" i="0" u="none" strike="noStrike" kern="1200" cap="none" spc="0" normalizeH="0" baseline="0" noProof="0" dirty="0">
              <a:ln>
                <a:noFill/>
              </a:ln>
              <a:solidFill>
                <a:srgbClr val="FF0000"/>
              </a:solidFill>
              <a:effectLst/>
              <a:uLnTx/>
              <a:uFillTx/>
              <a:latin typeface="Museo Slab 300"/>
              <a:ea typeface="ＭＳ Ｐゴシック" panose="020B0600070205080204" pitchFamily="34" charset="-128"/>
              <a:cs typeface="Trebuchet MS" panose="020B0603020202020204" pitchFamily="34" charset="0"/>
            </a:endParaRPr>
          </a:p>
        </p:txBody>
      </p:sp>
    </p:spTree>
    <p:extLst>
      <p:ext uri="{BB962C8B-B14F-4D97-AF65-F5344CB8AC3E}">
        <p14:creationId xmlns:p14="http://schemas.microsoft.com/office/powerpoint/2010/main" val="2545791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068530"/>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Overview</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Research with human subjects can provide benefits to society as a whole as well as the subjects themselves whether medical (drug or device) research or social science research.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This presentation will help you better understand your responsibilities related to human subject research.</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a:t>
            </a:fld>
            <a:endParaRPr lang="en-US" dirty="0"/>
          </a:p>
        </p:txBody>
      </p:sp>
    </p:spTree>
    <p:extLst>
      <p:ext uri="{BB962C8B-B14F-4D97-AF65-F5344CB8AC3E}">
        <p14:creationId xmlns:p14="http://schemas.microsoft.com/office/powerpoint/2010/main" val="3492710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35F4044-894B-B74C-BA70-A76DFBF02618}" type="slidenum">
              <a:rPr lang="en-US" smtClean="0"/>
              <a:pPr/>
              <a:t>20</a:t>
            </a:fld>
            <a:endParaRPr lang="en-US" dirty="0"/>
          </a:p>
        </p:txBody>
      </p:sp>
      <p:pic>
        <p:nvPicPr>
          <p:cNvPr id="1026" name="Picture 2" descr="Friday afternoon's funny - How research ethics committees got started -  AHRE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0614" y="957112"/>
            <a:ext cx="6748530" cy="4790941"/>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txBox="1">
            <a:spLocks noGrp="1"/>
          </p:cNvSpPr>
          <p:nvPr>
            <p:ph type="title" idx="4294967295"/>
          </p:nvPr>
        </p:nvSpPr>
        <p:spPr>
          <a:xfrm>
            <a:off x="4584879" y="5908621"/>
            <a:ext cx="3374265"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bg1"/>
                </a:solidFill>
                <a:effectLst/>
                <a:uLnTx/>
                <a:uFillTx/>
                <a:latin typeface="+mn-lt"/>
                <a:ea typeface="+mn-ea"/>
                <a:cs typeface="+mn-cs"/>
              </a:rPr>
              <a:t>Cartoonist – Don Mayne (Image from https://mail.google.com/mail/u/0/#inbox/FMfcgzGqQcpsJRHDLVQKPtCwhhNRRmJMAHRECS)</a:t>
            </a:r>
          </a:p>
        </p:txBody>
      </p:sp>
    </p:spTree>
    <p:extLst>
      <p:ext uri="{BB962C8B-B14F-4D97-AF65-F5344CB8AC3E}">
        <p14:creationId xmlns:p14="http://schemas.microsoft.com/office/powerpoint/2010/main" val="22856725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208002"/>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(1)</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Investigators conducting a longitudinal study have results indicating that the populations studied show a higher incidence of alcoholism, substance abuse, and dementia. They have also identified environmental factors that are associated with an increased risk of some cancers. Local board members upon hearing these results are disturbed about the study outcomes and do not want the results published as they maintain that they reflect poorly on their community.</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21</a:t>
            </a:fld>
            <a:endParaRPr lang="en-US" dirty="0"/>
          </a:p>
        </p:txBody>
      </p:sp>
    </p:spTree>
    <p:extLst>
      <p:ext uri="{BB962C8B-B14F-4D97-AF65-F5344CB8AC3E}">
        <p14:creationId xmlns:p14="http://schemas.microsoft.com/office/powerpoint/2010/main" val="8100506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278851"/>
            <a:ext cx="6599639" cy="45118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Questions (1)</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Should the investigators only publish a portion of the results?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Should they publish the controversial results?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Is there anyway this situation could have been prevented?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22</a:t>
            </a:fld>
            <a:endParaRPr lang="en-US" dirty="0"/>
          </a:p>
        </p:txBody>
      </p:sp>
    </p:spTree>
    <p:extLst>
      <p:ext uri="{BB962C8B-B14F-4D97-AF65-F5344CB8AC3E}">
        <p14:creationId xmlns:p14="http://schemas.microsoft.com/office/powerpoint/2010/main" val="19737210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181026"/>
            <a:ext cx="6599639" cy="49449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0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(2)</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Dr. Howser is interested in studying various types of environments and a child’s ability to adapt to those environments. Youth ages 6-12 who have been exposed to a violent community act will be followed for a period of six months. Assessments will be done through surveys and interviews. The research will be done in collaboration with a private school. Several months into the research Dr. Howser notices that some children are showing signs of anxiety and depression and engaging in risky behaviors. She believes she has the ethical obligation to intervene.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9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9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Bioethics Research Center,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9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Washington University in St. Louis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23</a:t>
            </a:fld>
            <a:endParaRPr lang="en-US" dirty="0"/>
          </a:p>
        </p:txBody>
      </p:sp>
    </p:spTree>
    <p:extLst>
      <p:ext uri="{BB962C8B-B14F-4D97-AF65-F5344CB8AC3E}">
        <p14:creationId xmlns:p14="http://schemas.microsoft.com/office/powerpoint/2010/main" val="8251313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209402"/>
            <a:ext cx="6599639" cy="458951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Questions (2)</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Should Dr. Howser intervene with these students?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Should she do nothing and maintain confidentiality as promised?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Should she report the risky behaviors to the parents?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Should she provide referral information to the students?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24</a:t>
            </a:fld>
            <a:endParaRPr lang="en-US" dirty="0"/>
          </a:p>
        </p:txBody>
      </p:sp>
    </p:spTree>
    <p:extLst>
      <p:ext uri="{BB962C8B-B14F-4D97-AF65-F5344CB8AC3E}">
        <p14:creationId xmlns:p14="http://schemas.microsoft.com/office/powerpoint/2010/main" val="8643522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25</a:t>
            </a:fld>
            <a:endParaRPr lang="en-US" dirty="0"/>
          </a:p>
        </p:txBody>
      </p:sp>
      <p:sp>
        <p:nvSpPr>
          <p:cNvPr id="5" name="Title 4"/>
          <p:cNvSpPr txBox="1">
            <a:spLocks noGrp="1"/>
          </p:cNvSpPr>
          <p:nvPr>
            <p:ph type="title" idx="4294967295"/>
          </p:nvPr>
        </p:nvSpPr>
        <p:spPr>
          <a:xfrm>
            <a:off x="1226832" y="1320730"/>
            <a:ext cx="7074957" cy="36625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Museo Slab 300"/>
                <a:ea typeface="+mn-ea"/>
                <a:cs typeface="+mn-cs"/>
              </a:rPr>
              <a:t>Role Play: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This is a 2-person role play involving a Researcher and a Department Chair </a:t>
            </a:r>
            <a:endParaRPr kumimoji="0" lang="en-US" sz="2800" b="0" i="0" u="none" strike="noStrike" kern="1200" cap="none" spc="0" normalizeH="0" baseline="0" noProof="0" dirty="0">
              <a:ln>
                <a:noFill/>
              </a:ln>
              <a:solidFill>
                <a:srgbClr val="C00000"/>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C00000"/>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Museo Slab 300"/>
                <a:ea typeface="+mn-ea"/>
                <a:cs typeface="+mn-cs"/>
              </a:rPr>
              <a:t>Roles: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Researcher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Department Chair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C00000"/>
              </a:solidFill>
              <a:effectLst/>
              <a:uLnTx/>
              <a:uFillTx/>
              <a:latin typeface="Museo Slab 300"/>
              <a:ea typeface="+mn-ea"/>
              <a:cs typeface="+mn-cs"/>
            </a:endParaRPr>
          </a:p>
        </p:txBody>
      </p:sp>
    </p:spTree>
    <p:extLst>
      <p:ext uri="{BB962C8B-B14F-4D97-AF65-F5344CB8AC3E}">
        <p14:creationId xmlns:p14="http://schemas.microsoft.com/office/powerpoint/2010/main" val="17718115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26</a:t>
            </a:fld>
            <a:endParaRPr lang="en-US" dirty="0"/>
          </a:p>
        </p:txBody>
      </p:sp>
      <p:sp>
        <p:nvSpPr>
          <p:cNvPr id="5" name="Title 4"/>
          <p:cNvSpPr txBox="1">
            <a:spLocks noGrp="1"/>
          </p:cNvSpPr>
          <p:nvPr>
            <p:ph type="title" idx="4294967295"/>
          </p:nvPr>
        </p:nvSpPr>
        <p:spPr>
          <a:xfrm>
            <a:off x="1125232" y="1112269"/>
            <a:ext cx="7074957"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C00000"/>
                </a:solidFill>
                <a:effectLst/>
                <a:uLnTx/>
                <a:uFillTx/>
                <a:latin typeface="Museo Slab 300"/>
                <a:ea typeface="+mn-ea"/>
                <a:cs typeface="+mn-cs"/>
              </a:rPr>
              <a:t>Scenario: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Researcher discussion with the Department Chair.</a:t>
            </a:r>
            <a:endParaRPr kumimoji="0" lang="en-US" sz="2800" b="0" i="0" u="none" strike="noStrike" kern="1200" cap="none" spc="0" normalizeH="0" baseline="0" noProof="0" dirty="0">
              <a:ln>
                <a:noFill/>
              </a:ln>
              <a:solidFill>
                <a:srgbClr val="C00000"/>
              </a:solidFill>
              <a:effectLst/>
              <a:uLnTx/>
              <a:uFillTx/>
              <a:latin typeface="Museo Slab 300"/>
              <a:ea typeface="+mn-ea"/>
              <a:cs typeface="+mn-cs"/>
            </a:endParaRPr>
          </a:p>
        </p:txBody>
      </p:sp>
    </p:spTree>
    <p:extLst>
      <p:ext uri="{BB962C8B-B14F-4D97-AF65-F5344CB8AC3E}">
        <p14:creationId xmlns:p14="http://schemas.microsoft.com/office/powerpoint/2010/main" val="14770809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27</a:t>
            </a:fld>
            <a:endParaRPr lang="en-US" dirty="0"/>
          </a:p>
        </p:txBody>
      </p:sp>
      <p:sp>
        <p:nvSpPr>
          <p:cNvPr id="5" name="Title 4"/>
          <p:cNvSpPr txBox="1">
            <a:spLocks noGrp="1"/>
          </p:cNvSpPr>
          <p:nvPr>
            <p:ph type="title" idx="4294967295"/>
          </p:nvPr>
        </p:nvSpPr>
        <p:spPr>
          <a:xfrm>
            <a:off x="1123117" y="1145768"/>
            <a:ext cx="7074957" cy="484748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useo Slab 300"/>
                <a:ea typeface="+mn-ea"/>
                <a:cs typeface="+mn-cs"/>
              </a:rPr>
              <a:t>Character Description: Researcher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chemeClr val="tx1"/>
                </a:solidFill>
                <a:effectLst/>
                <a:uLnTx/>
                <a:uFillTx/>
                <a:latin typeface="Museo Slab 300"/>
                <a:ea typeface="+mn-ea"/>
                <a:cs typeface="+mn-cs"/>
              </a:rPr>
              <a:t>You are a very successful faculty member at a large academic institution, and the Chapter Faculty Advisor for Pi Sigma Alpha. You are also principal investigator (PI) of five large studies. In addition, you chair the social/behavioral IRB, serve as a preceptor for several doctoral students, and teach several courses for political science students. You also serve on the national board for the American Political Science Association and write numerous articles in the area of politics that are of national interest. You travel frequently as a speaker here and abroad and are the incoming president of the regional chapter of your professional association. Now, you want to apply to be Principal Investigator on a new research training grant, which would admit four trainees per year. You thrive on keeping a hectic schedule and enjoy the diversity of your commitments. However, because of this lifestyle, your spouse has left you. Now, you have completely immersed yourself into your work.</a:t>
            </a:r>
          </a:p>
        </p:txBody>
      </p:sp>
    </p:spTree>
    <p:extLst>
      <p:ext uri="{BB962C8B-B14F-4D97-AF65-F5344CB8AC3E}">
        <p14:creationId xmlns:p14="http://schemas.microsoft.com/office/powerpoint/2010/main" val="23674129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28</a:t>
            </a:fld>
            <a:endParaRPr lang="en-US" dirty="0"/>
          </a:p>
        </p:txBody>
      </p:sp>
      <p:sp>
        <p:nvSpPr>
          <p:cNvPr id="5" name="Title 4"/>
          <p:cNvSpPr txBox="1">
            <a:spLocks noGrp="1"/>
          </p:cNvSpPr>
          <p:nvPr>
            <p:ph type="title" idx="4294967295"/>
          </p:nvPr>
        </p:nvSpPr>
        <p:spPr>
          <a:xfrm>
            <a:off x="1226832" y="1040960"/>
            <a:ext cx="7074957" cy="48936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useo Slab 300"/>
                <a:ea typeface="+mn-ea"/>
                <a:cs typeface="+mn-cs"/>
              </a:rPr>
              <a:t>Character Description: Department Chair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useo Slab 300"/>
                <a:ea typeface="+mn-ea"/>
                <a:cs typeface="+mn-cs"/>
              </a:rPr>
              <a:t>You are Chair of the Political Science Department at a large university. You have spent the last few years trying to keep your faculty member-researcher happy, as he is always letting you know about offers he receives from other prestigious universities. You know that he supports many valuable programs in your department. Typically, he has students, post-docs, and others who work on his research covering many of his academic duties. The Sponsored Projects office has brought to the attention of the provost the dubious Effort Reports he has submitted, and the provost has asked you to look into the matter, because they fear he would not pass muster with federal auditors. (An Effort Report indicates total university-compensated effort, which may include teaching, research, public service, administrative and other university-related activities). You are especially concerned now that he has emailed you that he will stop by to have you sign off on his proposal to be Principal Investigator on a research training grant, requiring his supervision and guidance.</a:t>
            </a:r>
          </a:p>
        </p:txBody>
      </p:sp>
    </p:spTree>
    <p:extLst>
      <p:ext uri="{BB962C8B-B14F-4D97-AF65-F5344CB8AC3E}">
        <p14:creationId xmlns:p14="http://schemas.microsoft.com/office/powerpoint/2010/main" val="21331875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29</a:t>
            </a:fld>
            <a:endParaRPr lang="en-US" dirty="0"/>
          </a:p>
        </p:txBody>
      </p:sp>
      <p:sp>
        <p:nvSpPr>
          <p:cNvPr id="5" name="Title 4"/>
          <p:cNvSpPr txBox="1">
            <a:spLocks noGrp="1"/>
          </p:cNvSpPr>
          <p:nvPr>
            <p:ph type="title" idx="4294967295"/>
          </p:nvPr>
        </p:nvSpPr>
        <p:spPr>
          <a:xfrm>
            <a:off x="1123117" y="1145768"/>
            <a:ext cx="7074957" cy="43012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useo Slab 300"/>
                <a:ea typeface="+mn-ea"/>
                <a:cs typeface="+mn-cs"/>
              </a:rPr>
              <a:t>Character Description: Researcher</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useo Slab 300"/>
                <a:ea typeface="Calibri" panose="020F0502020204030204" pitchFamily="34" charset="0"/>
                <a:cs typeface="Times New Roman" panose="02020603050405020304" pitchFamily="18" charset="0"/>
              </a:rPr>
              <a:t>You are a very successful neurologist at a large academic medical center, and the director of the division of critical care neurology. You rotate as an attending physician in the hospital. You are also principal investigator (PI) of two large NIH R01 studies and two clinical trials funded by industry partners. In addition, you chair an IRB, serve as a preceptor for several trainees, and direct a course for medical students. You also serve on a NIH study section, travel frequently as a speaker here and abroad, and are the incoming president of the regional chapter of your professional association. Now, you want to apply to be Principal Investigator on a new NIH institutional research training grant, which would admit four trainees per year. You thrive on keeping a hectic schedule and enjoy the diversity of your commitments. However, because of this lifestyle, your spouse has left you. Now, you have completely immersed yourself into your work.</a:t>
            </a:r>
          </a:p>
        </p:txBody>
      </p:sp>
    </p:spTree>
    <p:extLst>
      <p:ext uri="{BB962C8B-B14F-4D97-AF65-F5344CB8AC3E}">
        <p14:creationId xmlns:p14="http://schemas.microsoft.com/office/powerpoint/2010/main" val="2037035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247425"/>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Objectives</a:t>
            </a: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Participants will be able to describe the:</a:t>
            </a:r>
          </a:p>
          <a:p>
            <a:pPr marL="465138" marR="0" lvl="1" indent="-465138"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Three ethical principles and their application to research with humans</a:t>
            </a:r>
          </a:p>
          <a:p>
            <a:pPr marL="465138" marR="0" lvl="1" indent="-465138"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Basic regulations related to research with humans</a:t>
            </a:r>
          </a:p>
          <a:p>
            <a:pPr marL="465138" marR="0" lvl="1" indent="-465138"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Different classifications of research</a:t>
            </a:r>
          </a:p>
        </p:txBody>
      </p:sp>
      <p:sp>
        <p:nvSpPr>
          <p:cNvPr id="4" name="Slide Number Placeholder 3"/>
          <p:cNvSpPr>
            <a:spLocks noGrp="1"/>
          </p:cNvSpPr>
          <p:nvPr>
            <p:ph type="sldNum" sz="quarter" idx="12"/>
          </p:nvPr>
        </p:nvSpPr>
        <p:spPr/>
        <p:txBody>
          <a:bodyPr/>
          <a:lstStyle/>
          <a:p>
            <a:fld id="{935F4044-894B-B74C-BA70-A76DFBF02618}" type="slidenum">
              <a:rPr lang="en-US" smtClean="0"/>
              <a:pPr/>
              <a:t>3</a:t>
            </a:fld>
            <a:endParaRPr lang="en-US" dirty="0"/>
          </a:p>
        </p:txBody>
      </p:sp>
    </p:spTree>
    <p:extLst>
      <p:ext uri="{BB962C8B-B14F-4D97-AF65-F5344CB8AC3E}">
        <p14:creationId xmlns:p14="http://schemas.microsoft.com/office/powerpoint/2010/main" val="25243527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30</a:t>
            </a:fld>
            <a:endParaRPr lang="en-US" dirty="0"/>
          </a:p>
        </p:txBody>
      </p:sp>
      <p:sp>
        <p:nvSpPr>
          <p:cNvPr id="5" name="Title 4"/>
          <p:cNvSpPr txBox="1">
            <a:spLocks noGrp="1"/>
          </p:cNvSpPr>
          <p:nvPr>
            <p:ph type="title" idx="4294967295"/>
          </p:nvPr>
        </p:nvSpPr>
        <p:spPr>
          <a:xfrm>
            <a:off x="1226832" y="1040960"/>
            <a:ext cx="7074957" cy="517064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useo Slab 300"/>
                <a:ea typeface="+mn-ea"/>
                <a:cs typeface="+mn-cs"/>
              </a:rPr>
              <a:t>Character Description: Department Chair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useo Slab 300"/>
                <a:ea typeface="+mn-ea"/>
                <a:cs typeface="+mn-cs"/>
              </a:rPr>
              <a:t>You are Chair of the Neurology Department at a large academic medical center. You have spent the last few years trying to keep your physician-researcher happy, as he is always letting you know about offers he receives from other prestigious universities. You know that he supports many valuable programs in your department. Typically, he has students, post-docs, and others who work in his labs covering many of his academic duties. The Sponsored Projects office has brought to the attention of the provost the dubious Effort Reports he has submitted, and the provost has asked you to look into the matter, because they fear he would not pass muster with federal auditors. (An Effort Report indicates total university-compensated effort, which may include teaching, research, public service, administrative and other university-related activities).You are especially concerned now that he has emailed you that he will stop by to have you sign off on his proposal to be Principal Investigator on a NIH institutional research training grant, requiring his supervision and guidance.</a:t>
            </a:r>
          </a:p>
        </p:txBody>
      </p:sp>
    </p:spTree>
    <p:extLst>
      <p:ext uri="{BB962C8B-B14F-4D97-AF65-F5344CB8AC3E}">
        <p14:creationId xmlns:p14="http://schemas.microsoft.com/office/powerpoint/2010/main" val="23149541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31</a:t>
            </a:fld>
            <a:endParaRPr lang="en-US" dirty="0"/>
          </a:p>
        </p:txBody>
      </p:sp>
      <p:sp>
        <p:nvSpPr>
          <p:cNvPr id="5" name="Title 4"/>
          <p:cNvSpPr txBox="1">
            <a:spLocks noGrp="1"/>
          </p:cNvSpPr>
          <p:nvPr>
            <p:ph type="title" idx="4294967295"/>
          </p:nvPr>
        </p:nvSpPr>
        <p:spPr>
          <a:xfrm>
            <a:off x="1238864" y="1212485"/>
            <a:ext cx="7074957" cy="28623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C00000"/>
                </a:solidFill>
                <a:effectLst/>
                <a:uLnTx/>
                <a:uFillTx/>
                <a:latin typeface="Museo Slab 300"/>
                <a:ea typeface="+mn-ea"/>
                <a:cs typeface="+mn-cs"/>
              </a:rPr>
              <a:t>Scenario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C00000"/>
                </a:solidFill>
                <a:effectLst/>
                <a:uLnTx/>
                <a:uFillTx/>
                <a:latin typeface="Museo Slab 300"/>
                <a:ea typeface="+mn-ea"/>
                <a:cs typeface="+mn-cs"/>
              </a:rPr>
              <a:t>Researcher</a:t>
            </a:r>
            <a:r>
              <a:rPr kumimoji="0" lang="en-US" sz="2400" b="0" i="0" u="none" strike="noStrike" kern="1200" cap="none" spc="0" normalizeH="0" baseline="0" noProof="0" dirty="0">
                <a:ln>
                  <a:noFill/>
                </a:ln>
                <a:solidFill>
                  <a:srgbClr val="C00000"/>
                </a:solidFill>
                <a:effectLst/>
                <a:uLnTx/>
                <a:uFillTx/>
                <a:latin typeface="Museo Slab 300"/>
                <a:ea typeface="+mn-ea"/>
                <a:cs typeface="+mn-cs"/>
              </a:rPr>
              <a:t>: </a:t>
            </a:r>
            <a:r>
              <a:rPr kumimoji="0" lang="en-US" sz="2400" b="0" i="0" u="none" strike="noStrike" kern="1200" cap="none" spc="0" normalizeH="0" baseline="0" noProof="0" dirty="0">
                <a:ln>
                  <a:noFill/>
                </a:ln>
                <a:solidFill>
                  <a:schemeClr val="tx1"/>
                </a:solidFill>
                <a:effectLst/>
                <a:uLnTx/>
                <a:uFillTx/>
                <a:latin typeface="Museo Slab 300"/>
                <a:ea typeface="+mn-ea"/>
                <a:cs typeface="+mn-cs"/>
              </a:rPr>
              <a:t> “Hi, did you get my email?”</a:t>
            </a:r>
            <a:endParaRPr kumimoji="0" lang="en-US" sz="2400" b="0" i="1" u="none" strike="noStrike" kern="1200" cap="none" spc="0" normalizeH="0" baseline="0" noProof="0" dirty="0">
              <a:ln>
                <a:noFill/>
              </a:ln>
              <a:solidFill>
                <a:schemeClr val="tx1"/>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C00000"/>
                </a:solidFill>
                <a:effectLst/>
                <a:uLnTx/>
                <a:uFillTx/>
                <a:latin typeface="Museo Slab 300"/>
                <a:ea typeface="+mn-ea"/>
                <a:cs typeface="+mn-cs"/>
              </a:rPr>
              <a:t>Department Chair</a:t>
            </a:r>
            <a:r>
              <a:rPr kumimoji="0" lang="en-US" sz="2400" b="0" i="0" u="none" strike="noStrike" kern="1200" cap="none" spc="0" normalizeH="0" baseline="0" noProof="0" dirty="0">
                <a:ln>
                  <a:noFill/>
                </a:ln>
                <a:solidFill>
                  <a:srgbClr val="C00000"/>
                </a:solidFill>
                <a:effectLst/>
                <a:uLnTx/>
                <a:uFillTx/>
                <a:latin typeface="Museo Slab 300"/>
                <a:ea typeface="+mn-ea"/>
                <a:cs typeface="+mn-cs"/>
              </a:rPr>
              <a:t>:</a:t>
            </a:r>
            <a:r>
              <a:rPr kumimoji="0" lang="en-US" sz="2400" b="0" i="0" u="none" strike="noStrike" kern="1200" cap="none" spc="0" normalizeH="0" baseline="0" noProof="0" dirty="0">
                <a:ln>
                  <a:noFill/>
                </a:ln>
                <a:solidFill>
                  <a:schemeClr val="tx1"/>
                </a:solidFill>
                <a:effectLst/>
                <a:uLnTx/>
                <a:uFillTx/>
                <a:latin typeface="Museo Slab 300"/>
                <a:ea typeface="+mn-ea"/>
                <a:cs typeface="+mn-cs"/>
              </a:rPr>
              <a:t> “ "I did.”</a:t>
            </a:r>
            <a:endParaRPr kumimoji="0" lang="en-US" sz="2400" b="0" i="1" u="none" strike="noStrike" kern="1200" cap="none" spc="0" normalizeH="0" baseline="0" noProof="0" dirty="0">
              <a:ln>
                <a:noFill/>
              </a:ln>
              <a:solidFill>
                <a:schemeClr val="tx1"/>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C00000"/>
                </a:solidFill>
                <a:effectLst/>
                <a:uLnTx/>
                <a:uFillTx/>
                <a:latin typeface="Museo Slab 300"/>
                <a:ea typeface="+mn-ea"/>
                <a:cs typeface="+mn-cs"/>
              </a:rPr>
              <a:t>Researcher</a:t>
            </a:r>
            <a:r>
              <a:rPr kumimoji="0" lang="en-US" sz="2400" b="0" i="0" u="none" strike="noStrike" kern="1200" cap="none" spc="0" normalizeH="0" baseline="0" noProof="0" dirty="0">
                <a:ln>
                  <a:noFill/>
                </a:ln>
                <a:solidFill>
                  <a:srgbClr val="C00000"/>
                </a:solidFill>
                <a:effectLst/>
                <a:uLnTx/>
                <a:uFillTx/>
                <a:latin typeface="Museo Slab 300"/>
                <a:ea typeface="+mn-ea"/>
                <a:cs typeface="+mn-cs"/>
              </a:rPr>
              <a:t>:</a:t>
            </a:r>
            <a:r>
              <a:rPr kumimoji="0" lang="en-US" sz="2400" b="0" i="0" u="none" strike="noStrike" kern="1200" cap="none" spc="0" normalizeH="0" baseline="0" noProof="0" dirty="0">
                <a:ln>
                  <a:noFill/>
                </a:ln>
                <a:solidFill>
                  <a:schemeClr val="tx1"/>
                </a:solidFill>
                <a:effectLst/>
                <a:uLnTx/>
                <a:uFillTx/>
                <a:latin typeface="Museo Slab 300"/>
                <a:ea typeface="+mn-ea"/>
                <a:cs typeface="+mn-cs"/>
              </a:rPr>
              <a:t> "Great. All I need is your signature on my application…”</a:t>
            </a:r>
            <a:endParaRPr kumimoji="0" lang="en-US" sz="2400" b="0" i="1" u="none" strike="noStrike" kern="1200" cap="none" spc="0" normalizeH="0" baseline="0" noProof="0" dirty="0">
              <a:ln>
                <a:noFill/>
              </a:ln>
              <a:solidFill>
                <a:schemeClr val="tx1"/>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C00000"/>
                </a:solidFill>
                <a:effectLst/>
                <a:uLnTx/>
                <a:uFillTx/>
                <a:latin typeface="Museo Slab 300"/>
                <a:ea typeface="+mn-ea"/>
                <a:cs typeface="+mn-cs"/>
              </a:rPr>
              <a:t>Department chair</a:t>
            </a:r>
            <a:r>
              <a:rPr kumimoji="0" lang="en-US" sz="2400" b="0" i="0" u="none" strike="noStrike" kern="1200" cap="none" spc="0" normalizeH="0" baseline="0" noProof="0" dirty="0">
                <a:ln>
                  <a:noFill/>
                </a:ln>
                <a:solidFill>
                  <a:srgbClr val="C00000"/>
                </a:solidFill>
                <a:effectLst/>
                <a:uLnTx/>
                <a:uFillTx/>
                <a:latin typeface="Museo Slab 300"/>
                <a:ea typeface="+mn-ea"/>
                <a:cs typeface="+mn-cs"/>
              </a:rPr>
              <a:t>: </a:t>
            </a:r>
            <a:r>
              <a:rPr kumimoji="0" lang="en-US" sz="2400" b="0" i="0" u="none" strike="noStrike" kern="1200" cap="none" spc="0" normalizeH="0" baseline="0" noProof="0" dirty="0">
                <a:ln>
                  <a:noFill/>
                </a:ln>
                <a:solidFill>
                  <a:schemeClr val="tx1"/>
                </a:solidFill>
                <a:effectLst/>
                <a:uLnTx/>
                <a:uFillTx/>
                <a:latin typeface="Museo Slab 300"/>
                <a:ea typeface="+mn-ea"/>
                <a:cs typeface="+mn-cs"/>
              </a:rPr>
              <a:t>How do you respond?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C00000"/>
              </a:solidFill>
              <a:effectLst/>
              <a:uLnTx/>
              <a:uFillTx/>
              <a:latin typeface="Museo Slab 300"/>
              <a:ea typeface="+mn-ea"/>
              <a:cs typeface="+mn-cs"/>
            </a:endParaRPr>
          </a:p>
        </p:txBody>
      </p:sp>
    </p:spTree>
    <p:extLst>
      <p:ext uri="{BB962C8B-B14F-4D97-AF65-F5344CB8AC3E}">
        <p14:creationId xmlns:p14="http://schemas.microsoft.com/office/powerpoint/2010/main" val="3280601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32</a:t>
            </a:fld>
            <a:endParaRPr lang="en-US" dirty="0"/>
          </a:p>
        </p:txBody>
      </p:sp>
      <p:sp>
        <p:nvSpPr>
          <p:cNvPr id="3" name="Title 2"/>
          <p:cNvSpPr txBox="1">
            <a:spLocks noGrp="1"/>
          </p:cNvSpPr>
          <p:nvPr>
            <p:ph type="title" idx="4294967295"/>
          </p:nvPr>
        </p:nvSpPr>
        <p:spPr>
          <a:xfrm>
            <a:off x="1377760" y="1222624"/>
            <a:ext cx="6388768" cy="48936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C00000"/>
                </a:solidFill>
                <a:effectLst/>
                <a:uLnTx/>
                <a:uFillTx/>
                <a:latin typeface="Museo Slab 300"/>
                <a:ea typeface="+mn-ea"/>
                <a:cs typeface="+mn-cs"/>
              </a:rPr>
              <a:t>Summary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useo Slab 300"/>
                <a:ea typeface="+mn-ea"/>
                <a:cs typeface="+mn-cs"/>
              </a:rPr>
              <a:t>The use of human subjects in research benefits society in many ways, from contributing to the development of new drugs and medical procedures to understanding how we think and act. It also can and has imposed unacceptable risks on research subjects. To help ensure that the risks do not outweigh the benefits, human subjects research is carefully regulated and includes a review by an Institutional Review Board. </a:t>
            </a:r>
          </a:p>
          <a:p>
            <a:pPr marL="58737" marR="0" lvl="1" indent="0" algn="l" defTabSz="914400" rtl="0" eaLnBrk="1" fontAlgn="auto" latinLnBrk="0" hangingPunct="1">
              <a:lnSpc>
                <a:spcPct val="100000"/>
              </a:lnSpc>
              <a:spcBef>
                <a:spcPts val="0"/>
              </a:spcBef>
              <a:spcAft>
                <a:spcPts val="0"/>
              </a:spcAft>
              <a:buClrTx/>
              <a:buSzTx/>
              <a:buFontTx/>
              <a:buNone/>
              <a:tabLst/>
              <a:defRPr/>
            </a:pPr>
            <a:endParaRPr kumimoji="0" lang="en-US" altLang="en-US" sz="2000" b="0" i="0" u="none" strike="noStrike" kern="1200" cap="none" spc="0" normalizeH="0" baseline="0" noProof="0" dirty="0">
              <a:ln>
                <a:noFill/>
              </a:ln>
              <a:solidFill>
                <a:srgbClr val="FF0000"/>
              </a:solidFill>
              <a:effectLst/>
              <a:uLnTx/>
              <a:uFillTx/>
              <a:latin typeface="Museo Slab 300"/>
              <a:ea typeface="ＭＳ Ｐゴシック" panose="020B0600070205080204" pitchFamily="34" charset="-128"/>
              <a:cs typeface="Trebuchet MS" panose="020B0603020202020204" pitchFamily="34" charset="0"/>
            </a:endParaRPr>
          </a:p>
        </p:txBody>
      </p:sp>
    </p:spTree>
    <p:extLst>
      <p:ext uri="{BB962C8B-B14F-4D97-AF65-F5344CB8AC3E}">
        <p14:creationId xmlns:p14="http://schemas.microsoft.com/office/powerpoint/2010/main" val="3142554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0558" y="1282149"/>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2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What is research?</a:t>
            </a:r>
          </a:p>
          <a:p>
            <a:pPr marL="290513" marR="0" lvl="1" indent="-231775"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As defined in the Code of Federal Regulations, research is:</a:t>
            </a:r>
          </a:p>
          <a:p>
            <a:pPr marL="682625" marR="0" lvl="2" indent="-334963"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A systematic investigation, including research development, testing and evaluation, designed to develop or contribute to generalizable knowledge</a:t>
            </a:r>
          </a:p>
          <a:p>
            <a:pPr marL="347662"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altLang="en-US" sz="1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endParaRPr>
          </a:p>
          <a:p>
            <a:pPr marL="347662" marR="0" lvl="2" indent="0" algn="r"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45 CFR 46.102(l)</a:t>
            </a:r>
          </a:p>
        </p:txBody>
      </p:sp>
      <p:sp>
        <p:nvSpPr>
          <p:cNvPr id="4" name="Slide Number Placeholder 3"/>
          <p:cNvSpPr>
            <a:spLocks noGrp="1"/>
          </p:cNvSpPr>
          <p:nvPr>
            <p:ph type="sldNum" sz="quarter" idx="12"/>
          </p:nvPr>
        </p:nvSpPr>
        <p:spPr/>
        <p:txBody>
          <a:bodyPr/>
          <a:lstStyle/>
          <a:p>
            <a:fld id="{935F4044-894B-B74C-BA70-A76DFBF02618}" type="slidenum">
              <a:rPr lang="en-US" smtClean="0"/>
              <a:pPr/>
              <a:t>4</a:t>
            </a:fld>
            <a:endParaRPr lang="en-US" dirty="0"/>
          </a:p>
        </p:txBody>
      </p:sp>
    </p:spTree>
    <p:extLst>
      <p:ext uri="{BB962C8B-B14F-4D97-AF65-F5344CB8AC3E}">
        <p14:creationId xmlns:p14="http://schemas.microsoft.com/office/powerpoint/2010/main" val="2194978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154828"/>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32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What is research (clinical investigation)?</a:t>
            </a: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As defined in the Code of Federal Regulations, clinical investigation is:</a:t>
            </a:r>
          </a:p>
          <a:p>
            <a:pPr marL="914400" marR="0" lvl="2" indent="-4064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Any experiment that involves a test article and one or more human subjects and that is subject to requirements for prior submission to the Food and Drug Administration (FDA)</a:t>
            </a:r>
          </a:p>
          <a:p>
            <a:pPr marL="914400" marR="0" lvl="2" indent="0" algn="r"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altLang="en-US" sz="1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endParaRPr>
          </a:p>
          <a:p>
            <a:pPr marL="914400" marR="0" lvl="2" indent="0" algn="r"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21 CFR 50.3(c)</a:t>
            </a:r>
          </a:p>
        </p:txBody>
      </p:sp>
      <p:sp>
        <p:nvSpPr>
          <p:cNvPr id="4" name="Slide Number Placeholder 3"/>
          <p:cNvSpPr>
            <a:spLocks noGrp="1"/>
          </p:cNvSpPr>
          <p:nvPr>
            <p:ph type="sldNum" sz="quarter" idx="12"/>
          </p:nvPr>
        </p:nvSpPr>
        <p:spPr/>
        <p:txBody>
          <a:bodyPr/>
          <a:lstStyle/>
          <a:p>
            <a:fld id="{935F4044-894B-B74C-BA70-A76DFBF02618}" type="slidenum">
              <a:rPr lang="en-US" smtClean="0"/>
              <a:pPr/>
              <a:t>5</a:t>
            </a:fld>
            <a:endParaRPr lang="en-US" dirty="0"/>
          </a:p>
        </p:txBody>
      </p:sp>
    </p:spTree>
    <p:extLst>
      <p:ext uri="{BB962C8B-B14F-4D97-AF65-F5344CB8AC3E}">
        <p14:creationId xmlns:p14="http://schemas.microsoft.com/office/powerpoint/2010/main" val="3963564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181100" y="1048926"/>
            <a:ext cx="6781800"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a:ea typeface="Museo Slab 300" charset="0"/>
                <a:cs typeface="Museo Slab 300" charset="0"/>
              </a:rPr>
              <a:t>There are many activities that are not considered research:</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useo Slab 300"/>
                <a:ea typeface="Museo Slab 300" charset="0"/>
                <a:cs typeface="Museo Slab 300" charset="0"/>
              </a:rPr>
              <a:t>Quality improvement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useo Slab 300"/>
                <a:ea typeface="Museo Slab 300" charset="0"/>
                <a:cs typeface="Museo Slab 300" charset="0"/>
              </a:rPr>
              <a:t>Case Studies (up to 3 clinical cases)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useo Slab 300"/>
                <a:ea typeface="Museo Slab 300" charset="0"/>
                <a:cs typeface="Museo Slab 300" charset="0"/>
              </a:rPr>
              <a:t>Program evaluation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useo Slab 300"/>
                <a:ea typeface="Museo Slab 300" charset="0"/>
                <a:cs typeface="Museo Slab 300" charset="0"/>
              </a:rPr>
              <a:t>Classroom or coursework</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useo Slab 300"/>
                <a:ea typeface="Museo Slab 300" charset="0"/>
                <a:cs typeface="Museo Slab 300" charset="0"/>
              </a:rPr>
              <a:t>Oral history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useo Slab 300"/>
                <a:ea typeface="Museo Slab 300" charset="0"/>
                <a:cs typeface="Museo Slab 300" charset="0"/>
              </a:rPr>
              <a:t>Public health surveillance activities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useo Slab 300"/>
                <a:ea typeface="Times New Roman" panose="02020603050405020304" pitchFamily="18" charset="0"/>
                <a:cs typeface="Museo Slab 300" charset="0"/>
              </a:rPr>
              <a:t>Collection and analysis of information, biospecimens, or records by or for a criminal justice agency for activities authorized by law or court order solely for criminal justice or criminal investigative purposes.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6</a:t>
            </a:fld>
            <a:endParaRPr lang="en-US" dirty="0"/>
          </a:p>
        </p:txBody>
      </p:sp>
    </p:spTree>
    <p:extLst>
      <p:ext uri="{BB962C8B-B14F-4D97-AF65-F5344CB8AC3E}">
        <p14:creationId xmlns:p14="http://schemas.microsoft.com/office/powerpoint/2010/main" val="3406665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189552"/>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altLang="en-US" sz="32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What is a human subject?</a:t>
            </a: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A living individual about whom an investigator (whether professional or student) conducting research:</a:t>
            </a:r>
          </a:p>
          <a:p>
            <a:pPr marL="914400" marR="0" lvl="1" indent="-457200" algn="l" defTabSz="914400" rtl="0" eaLnBrk="1" fontAlgn="auto" latinLnBrk="0" hangingPunct="1">
              <a:lnSpc>
                <a:spcPct val="90000"/>
              </a:lnSpc>
              <a:spcBef>
                <a:spcPts val="500"/>
              </a:spcBef>
              <a:spcAft>
                <a:spcPts val="0"/>
              </a:spcAft>
              <a:buClrTx/>
              <a:buSzTx/>
              <a:buFont typeface="Arial" panose="020B0604020202020204" pitchFamily="34" charset="0"/>
              <a:buAutoNum type="arabicParenBoth"/>
              <a:tabLst/>
              <a:defRPr/>
            </a:pPr>
            <a:r>
              <a:rPr kumimoji="0" lang="en-US" altLang="en-US" sz="24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Obtains data/information or biospecimens through intervention or interaction with the individual, </a:t>
            </a:r>
            <a:r>
              <a:rPr kumimoji="0" lang="en-US" altLang="en-US" sz="24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and</a:t>
            </a:r>
            <a:r>
              <a:rPr kumimoji="0" lang="en-US" altLang="en-US" sz="24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 uses, studies, or analyzes the information or biospecimens, or </a:t>
            </a:r>
          </a:p>
          <a:p>
            <a:pPr marL="914400" marR="0" lvl="1" indent="-457200" algn="l" defTabSz="914400" rtl="0" eaLnBrk="1" fontAlgn="auto" latinLnBrk="0" hangingPunct="1">
              <a:lnSpc>
                <a:spcPct val="90000"/>
              </a:lnSpc>
              <a:spcBef>
                <a:spcPts val="500"/>
              </a:spcBef>
              <a:spcAft>
                <a:spcPts val="0"/>
              </a:spcAft>
              <a:buClrTx/>
              <a:buSzTx/>
              <a:buFont typeface="Arial" panose="020B0604020202020204" pitchFamily="34" charset="0"/>
              <a:buAutoNum type="arabicParenBoth"/>
              <a:tabLst/>
              <a:defRPr/>
            </a:pPr>
            <a:r>
              <a:rPr kumimoji="0" lang="en-US" altLang="en-US" sz="24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Obtains, uses, studies, analyzes, </a:t>
            </a:r>
            <a:r>
              <a:rPr kumimoji="0" lang="en-US" altLang="en-US" sz="24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or</a:t>
            </a:r>
            <a:r>
              <a:rPr kumimoji="0" lang="en-US" altLang="en-US" sz="24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 generates identifiable private information </a:t>
            </a:r>
            <a:r>
              <a:rPr kumimoji="0" lang="en-US" altLang="en-US" sz="2400" b="0" i="0" u="none" strike="noStrike" kern="1200" cap="none" spc="0" normalizeH="0" baseline="0" noProof="0" dirty="0">
                <a:ln>
                  <a:noFill/>
                </a:ln>
                <a:solidFill>
                  <a:srgbClr val="C00000"/>
                </a:solidFill>
                <a:effectLst/>
                <a:uLnTx/>
                <a:uFillTx/>
                <a:latin typeface="Museo Slab 300"/>
                <a:ea typeface="ＭＳ Ｐゴシック" panose="020B0600070205080204" pitchFamily="34" charset="-128"/>
                <a:cs typeface="Trebuchet MS" panose="020B0603020202020204" pitchFamily="34" charset="0"/>
              </a:rPr>
              <a:t>or</a:t>
            </a:r>
            <a:r>
              <a:rPr kumimoji="0" lang="en-US" altLang="en-US" sz="24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 identifiable biospecimens</a:t>
            </a:r>
          </a:p>
          <a:p>
            <a:pPr marL="914400" marR="0" lvl="2" indent="0" algn="r"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altLang="en-US" sz="1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endParaRPr>
          </a:p>
          <a:p>
            <a:pPr marL="914400" marR="0" lvl="2" indent="0" algn="r"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45 CFR 46.102(F)</a:t>
            </a:r>
          </a:p>
        </p:txBody>
      </p:sp>
      <p:sp>
        <p:nvSpPr>
          <p:cNvPr id="4" name="Slide Number Placeholder 3"/>
          <p:cNvSpPr>
            <a:spLocks noGrp="1"/>
          </p:cNvSpPr>
          <p:nvPr>
            <p:ph type="sldNum" sz="quarter" idx="12"/>
          </p:nvPr>
        </p:nvSpPr>
        <p:spPr/>
        <p:txBody>
          <a:bodyPr/>
          <a:lstStyle/>
          <a:p>
            <a:fld id="{935F4044-894B-B74C-BA70-A76DFBF02618}" type="slidenum">
              <a:rPr lang="en-US" smtClean="0"/>
              <a:pPr/>
              <a:t>7</a:t>
            </a:fld>
            <a:endParaRPr lang="en-US" dirty="0"/>
          </a:p>
        </p:txBody>
      </p:sp>
    </p:spTree>
    <p:extLst>
      <p:ext uri="{BB962C8B-B14F-4D97-AF65-F5344CB8AC3E}">
        <p14:creationId xmlns:p14="http://schemas.microsoft.com/office/powerpoint/2010/main" val="3994540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8</a:t>
            </a:fld>
            <a:endParaRPr lang="en-US" dirty="0"/>
          </a:p>
        </p:txBody>
      </p:sp>
      <p:sp>
        <p:nvSpPr>
          <p:cNvPr id="3" name="Title 2"/>
          <p:cNvSpPr txBox="1">
            <a:spLocks noGrp="1"/>
          </p:cNvSpPr>
          <p:nvPr>
            <p:ph type="title" idx="4294967295"/>
          </p:nvPr>
        </p:nvSpPr>
        <p:spPr>
          <a:xfrm>
            <a:off x="1499379" y="1031611"/>
            <a:ext cx="6388768" cy="52014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C00000"/>
                </a:solidFill>
                <a:effectLst/>
                <a:uLnTx/>
                <a:uFillTx/>
                <a:latin typeface="Museo Slab 300"/>
                <a:ea typeface="+mn-ea"/>
                <a:cs typeface="+mn-cs"/>
              </a:rPr>
              <a:t>What is the Belmont Report?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useo Slab 300"/>
                <a:ea typeface="+mn-ea"/>
                <a:cs typeface="+mn-cs"/>
              </a:rPr>
              <a:t>The </a:t>
            </a:r>
            <a:r>
              <a:rPr kumimoji="0" lang="en-US" sz="2400" b="0" i="1" u="none" strike="noStrike" kern="1200" cap="none" spc="0" normalizeH="0" baseline="0" noProof="0" dirty="0">
                <a:ln>
                  <a:noFill/>
                </a:ln>
                <a:solidFill>
                  <a:schemeClr val="tx1"/>
                </a:solidFill>
                <a:effectLst/>
                <a:uLnTx/>
                <a:uFillTx/>
                <a:latin typeface="Museo Slab 300"/>
                <a:ea typeface="+mn-ea"/>
                <a:cs typeface="+mn-cs"/>
              </a:rPr>
              <a:t>Belmont Report</a:t>
            </a:r>
            <a:r>
              <a:rPr kumimoji="0" lang="en-US" sz="2400" b="0" i="0" u="none" strike="noStrike" kern="1200" cap="none" spc="0" normalizeH="0" baseline="0" noProof="0" dirty="0">
                <a:ln>
                  <a:noFill/>
                </a:ln>
                <a:solidFill>
                  <a:schemeClr val="tx1"/>
                </a:solidFill>
                <a:effectLst/>
                <a:uLnTx/>
                <a:uFillTx/>
                <a:latin typeface="Museo Slab 300"/>
                <a:ea typeface="+mn-ea"/>
                <a:cs typeface="+mn-cs"/>
              </a:rPr>
              <a:t> was written by the National Commission for the Protection of Human Subjects of </a:t>
            </a:r>
            <a:r>
              <a:rPr kumimoji="0" lang="en-US" sz="2400" b="0" i="0" u="none" strike="noStrike" kern="1200" cap="none" spc="0" normalizeH="0" baseline="0" noProof="0" dirty="0">
                <a:ln>
                  <a:noFill/>
                </a:ln>
                <a:solidFill>
                  <a:srgbClr val="C00000"/>
                </a:solidFill>
                <a:effectLst/>
                <a:uLnTx/>
                <a:uFillTx/>
                <a:latin typeface="Museo Slab 300"/>
                <a:ea typeface="+mn-ea"/>
                <a:cs typeface="+mn-cs"/>
              </a:rPr>
              <a:t>Biomedical and Behavioral </a:t>
            </a:r>
            <a:r>
              <a:rPr kumimoji="0" lang="en-US" sz="2400" b="0" i="0" u="none" strike="noStrike" kern="1200" cap="none" spc="0" normalizeH="0" baseline="0" noProof="0" dirty="0">
                <a:ln>
                  <a:noFill/>
                </a:ln>
                <a:solidFill>
                  <a:schemeClr val="tx1"/>
                </a:solidFill>
                <a:effectLst/>
                <a:uLnTx/>
                <a:uFillTx/>
                <a:latin typeface="Museo Slab 300"/>
                <a:ea typeface="+mn-ea"/>
                <a:cs typeface="+mn-cs"/>
              </a:rPr>
              <a:t>Research. The Commission, created as a result of the National Research Act of 1974, was charged with identifying the </a:t>
            </a:r>
            <a:r>
              <a:rPr kumimoji="0" lang="en-US" sz="2400" b="0" i="0" u="none" strike="noStrike" kern="1200" cap="none" spc="0" normalizeH="0" baseline="0" noProof="0" dirty="0">
                <a:ln>
                  <a:noFill/>
                </a:ln>
                <a:solidFill>
                  <a:srgbClr val="C00000"/>
                </a:solidFill>
                <a:effectLst/>
                <a:uLnTx/>
                <a:uFillTx/>
                <a:latin typeface="Museo Slab 300"/>
                <a:ea typeface="+mn-ea"/>
                <a:cs typeface="+mn-cs"/>
              </a:rPr>
              <a:t>basic ethical principles </a:t>
            </a:r>
            <a:r>
              <a:rPr kumimoji="0" lang="en-US" sz="2400" b="0" i="0" u="none" strike="noStrike" kern="1200" cap="none" spc="0" normalizeH="0" baseline="0" noProof="0" dirty="0">
                <a:ln>
                  <a:noFill/>
                </a:ln>
                <a:solidFill>
                  <a:schemeClr val="tx1"/>
                </a:solidFill>
                <a:effectLst/>
                <a:uLnTx/>
                <a:uFillTx/>
                <a:latin typeface="Museo Slab 300"/>
                <a:ea typeface="+mn-ea"/>
                <a:cs typeface="+mn-cs"/>
              </a:rPr>
              <a:t>that should underlie the conduct of biomedical and behavioral research involving human subjects and developing guidelines to assure that such research is conducted in accordance with those principles.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DHHS</a:t>
            </a:r>
          </a:p>
        </p:txBody>
      </p:sp>
    </p:spTree>
    <p:extLst>
      <p:ext uri="{BB962C8B-B14F-4D97-AF65-F5344CB8AC3E}">
        <p14:creationId xmlns:p14="http://schemas.microsoft.com/office/powerpoint/2010/main" val="4269141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9</a:t>
            </a:fld>
            <a:endParaRPr lang="en-US" dirty="0"/>
          </a:p>
        </p:txBody>
      </p:sp>
      <p:sp>
        <p:nvSpPr>
          <p:cNvPr id="3" name="Title 2"/>
          <p:cNvSpPr txBox="1">
            <a:spLocks noGrp="1"/>
          </p:cNvSpPr>
          <p:nvPr>
            <p:ph type="title" idx="4294967295"/>
          </p:nvPr>
        </p:nvSpPr>
        <p:spPr>
          <a:xfrm>
            <a:off x="1383632" y="1135783"/>
            <a:ext cx="6388768" cy="37856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C00000"/>
                </a:solidFill>
                <a:effectLst/>
                <a:uLnTx/>
                <a:uFillTx/>
                <a:latin typeface="Museo Slab 300"/>
                <a:ea typeface="+mn-ea"/>
                <a:cs typeface="+mn-cs"/>
              </a:rPr>
              <a:t>What are the ethical principles from the Belmont Report? (1)</a:t>
            </a:r>
          </a:p>
          <a:p>
            <a:pPr marL="401637" marR="0" lvl="1" indent="-342900" algn="l" defTabSz="914400" rtl="0" eaLnBrk="1" fontAlgn="auto" latinLnBrk="0" hangingPunct="1">
              <a:lnSpc>
                <a:spcPct val="100000"/>
              </a:lnSpc>
              <a:spcBef>
                <a:spcPts val="0"/>
              </a:spcBef>
              <a:spcAft>
                <a:spcPts val="0"/>
              </a:spcAft>
              <a:buClrTx/>
              <a:buSzTx/>
              <a:buFontTx/>
              <a:buChar char="-"/>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Respect for Persons: individuals should be treated as autonomous agents and able to make decisions</a:t>
            </a:r>
          </a:p>
          <a:p>
            <a:pPr marL="973137" marR="0" lvl="2"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Persons with diminished autonomy are entitled to protection</a:t>
            </a:r>
          </a:p>
          <a:p>
            <a:pPr marL="58737" marR="0" lvl="1" indent="0" algn="r"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endParaRPr>
          </a:p>
          <a:p>
            <a:pPr marL="58737" marR="0" lvl="1" indent="0" algn="r"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DHHS</a:t>
            </a:r>
          </a:p>
        </p:txBody>
      </p:sp>
    </p:spTree>
    <p:extLst>
      <p:ext uri="{BB962C8B-B14F-4D97-AF65-F5344CB8AC3E}">
        <p14:creationId xmlns:p14="http://schemas.microsoft.com/office/powerpoint/2010/main" val="4249491428"/>
      </p:ext>
    </p:extLst>
  </p:cSld>
  <p:clrMapOvr>
    <a:masterClrMapping/>
  </p:clrMapOvr>
</p:sld>
</file>

<file path=ppt/theme/theme1.xml><?xml version="1.0" encoding="utf-8"?>
<a:theme xmlns:a="http://schemas.openxmlformats.org/drawingml/2006/main" name="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165203</TotalTime>
  <Words>2369</Words>
  <Application>Microsoft Office PowerPoint</Application>
  <PresentationFormat>On-screen Show (4:3)</PresentationFormat>
  <Paragraphs>215</Paragraphs>
  <Slides>32</Slides>
  <Notes>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32</vt:i4>
      </vt:variant>
    </vt:vector>
  </HeadingPairs>
  <TitlesOfParts>
    <vt:vector size="42" baseType="lpstr">
      <vt:lpstr>Arial</vt:lpstr>
      <vt:lpstr>Calibri</vt:lpstr>
      <vt:lpstr>Effra Heavy</vt:lpstr>
      <vt:lpstr>Museo Slab 100</vt:lpstr>
      <vt:lpstr>Museo Slab 300</vt:lpstr>
      <vt:lpstr>Museo Slab 500</vt:lpstr>
      <vt:lpstr>Museo Slab 700</vt:lpstr>
      <vt:lpstr>Museo Slab 900</vt:lpstr>
      <vt:lpstr>Wingdings</vt:lpstr>
      <vt:lpstr>Stony Brook University</vt:lpstr>
      <vt:lpstr>Humans as Subjects  Information for this module came from the  Office of Research Integrity (ORI) website:  https://ori.hhs.gov/content/chapter-3- The-Protection-of-Human-Subjects-introduction (additional information by Nicholas Steneck, PhD)</vt:lpstr>
      <vt:lpstr>Overview Research with human subjects can provide benefits to society as a whole as well as the subjects themselves whether medical (drug or device) research or social science research.   This presentation will help you better understand your responsibilities related to human subject research.   </vt:lpstr>
      <vt:lpstr>Objectives Participants will be able to describe the: Three ethical principles and their application to research with humans Basic regulations related to research with humans Different classifications of research</vt:lpstr>
      <vt:lpstr>What is research? As defined in the Code of Federal Regulations, research is: A systematic investigation, including research development, testing and evaluation, designed to develop or contribute to generalizable knowledge  45 CFR 46.102(l)</vt:lpstr>
      <vt:lpstr>What is research (clinical investigation)? As defined in the Code of Federal Regulations, clinical investigation is: Any experiment that involves a test article and one or more human subjects and that is subject to requirements for prior submission to the Food and Drug Administration (FDA)  21 CFR 50.3(c)</vt:lpstr>
      <vt:lpstr>There are many activities that are not considered research: Quality improvement Case Studies (up to 3 clinical cases) Program evaluation Classroom or coursework Oral history Public health surveillance activities Collection and analysis of information, biospecimens, or records by or for a criminal justice agency for activities authorized by law or court order solely for criminal justice or criminal investigative purposes.  </vt:lpstr>
      <vt:lpstr>What is a human subject? A living individual about whom an investigator (whether professional or student) conducting research: Obtains data/information or biospecimens through intervention or interaction with the individual, and uses, studies, or analyzes the information or biospecimens, or  Obtains, uses, studies, analyzes, or generates identifiable private information or identifiable biospecimens  45 CFR 46.102(F)</vt:lpstr>
      <vt:lpstr>What is the Belmont Report? The Belmont Report was written by the National Commission for the Protection of Human Subjects of Biomedical and Behavioral Research. The Commission, created as a result of the National Research Act of 1974, was charged with identifying the basic ethical principles that should underlie the conduct of biomedical and behavioral research involving human subjects and developing guidelines to assure that such research is conducted in accordance with those principles.   DHHS</vt:lpstr>
      <vt:lpstr>What are the ethical principles from the Belmont Report? (1) Respect for Persons: individuals should be treated as autonomous agents and able to make decisions Persons with diminished autonomy are entitled to protection  DHHS</vt:lpstr>
      <vt:lpstr>What are the ethical principles from the Belmont Report? (2) Beneficence: persons are treated in an ethical manner by protecting them from harm and making efforts to secure their well-being  DHHS</vt:lpstr>
      <vt:lpstr>What are the ethical principles from the Belmont Report? (3) - Justice:  who receives the benefits of research and who bears its burdens  DHHS</vt:lpstr>
      <vt:lpstr>Application of the Belmont Report</vt:lpstr>
      <vt:lpstr>How is human subjects research classified? Exempt – low to no risk Expedite – minimal risk Full Board – greater than minimal risk</vt:lpstr>
      <vt:lpstr>Classification of Research (1) Exempt – these studies are exempt from the requirements of the federal regulations and can include the following: -  Research conducted in established or commonly accepted educational settings  -  Interactions involving educational tests, surveys, interviews or observation of public behavior  Benign behavioral interventions  Secondary research use of private information or specimens Demonstration projects Taste and food quality  NOTE: Exempt determinations are made by the Office of Research Compliance staff  DHHS</vt:lpstr>
      <vt:lpstr>Classification of Research (2) Expedite – these studies are minimal risk but are under the federal regulations and can include the following: Approved drugs or devices Collection of blood samples (exclusions apply) Collection of biological specimens (noninvasive) Collection of data routinely employed in clinical practice (noninvasive) Collection of data, documents, records or specimens (exclusions apply) Voice, video, digital or image recordings Individual or group characteristics or behavior  NOTE: Expedite determinations are made by a member of the Institutional Review Board (IRB) DHHS</vt:lpstr>
      <vt:lpstr>Classification of Research (3) Full Board – these studies are greater than minimal risk, are under the federal regulations and can include the following: Procedures that might cause physical harm Procedures that might cause psychological or emotional distress Collection of information about illegal behavior   NOTE: Full board determinations are made by the members of the Institutional Review Board (IRB) at a convened meeting  DHHS</vt:lpstr>
      <vt:lpstr>Review Criteria Research studies are reviewed using the following regulatory criteria: Minimization of risks Risks reasonable in relation to benefits Equitable selection of subjects Informed consent sought Signature of participant sought (on the informed consent form) Data monitored Privacy and confidentiality protected Vulnerable populations  DHHS</vt:lpstr>
      <vt:lpstr>Training In order to ensure that researchers and research personnel understand their obligations to research subjects, the National Institutes of Health currently requires human subject training. The current training required at Stony Brook University is the Collaborative Institutional Training Initiative (CITI) </vt:lpstr>
      <vt:lpstr>Continuing Responsibility Once the study is approved, the investigator must follow the approved protocol and any instructions from the Institutional Review Board (IRB). These responsibilities include: Enrolling only those subjects that meet the approved inclusion and exclusion criteria Obtaining informed consent Obtaining prior approval before changing the study Keeping accurate records Reporting to the IRB any unexpected, serious, and related events  </vt:lpstr>
      <vt:lpstr>Cartoonist – Don Mayne (Image from https://mail.google.com/mail/u/0/#inbox/FMfcgzGqQcpsJRHDLVQKPtCwhhNRRmJMAHRECS)</vt:lpstr>
      <vt:lpstr>Case Example (1) Investigators conducting a longitudinal study have results indicating that the populations studied show a higher incidence of alcoholism, substance abuse, and dementia. They have also identified environmental factors that are associated with an increased risk of some cancers. Local board members upon hearing these results are disturbed about the study outcomes and do not want the results published as they maintain that they reflect poorly on their community.</vt:lpstr>
      <vt:lpstr>Case Example Questions (1) Should the investigators only publish a portion of the results? Should they publish the controversial results? Is there anyway this situation could have been prevented? </vt:lpstr>
      <vt:lpstr>Case Example (2) Dr. Howser is interested in studying various types of environments and a child’s ability to adapt to those environments. Youth ages 6-12 who have been exposed to a violent community act will be followed for a period of six months. Assessments will be done through surveys and interviews. The research will be done in collaboration with a private school. Several months into the research Dr. Howser notices that some children are showing signs of anxiety and depression and engaging in risky behaviors. She believes she has the ethical obligation to intervene.  Bioethics Research Center,  Washington University in St. Louis</vt:lpstr>
      <vt:lpstr>Case Example Questions (2) Should Dr. Howser intervene with these students? Should she do nothing and maintain confidentiality as promised? Should she report the risky behaviors to the parents? Should she provide referral information to the students? </vt:lpstr>
      <vt:lpstr>Role Play:  This is a 2-person role play involving a Researcher and a Department Chair   Roles:  Researcher Department Chair </vt:lpstr>
      <vt:lpstr>Scenario:  Researcher discussion with the Department Chair.</vt:lpstr>
      <vt:lpstr>Character Description: Researcher You are a very successful faculty member at a large academic institution, and the Chapter Faculty Advisor for Pi Sigma Alpha. You are also principal investigator (PI) of five large studies. In addition, you chair the social/behavioral IRB, serve as a preceptor for several doctoral students, and teach several courses for political science students. You also serve on the national board for the American Political Science Association and write numerous articles in the area of politics that are of national interest. You travel frequently as a speaker here and abroad and are the incoming president of the regional chapter of your professional association. Now, you want to apply to be Principal Investigator on a new research training grant, which would admit four trainees per year. You thrive on keeping a hectic schedule and enjoy the diversity of your commitments. However, because of this lifestyle, your spouse has left you. Now, you have completely immersed yourself into your work.</vt:lpstr>
      <vt:lpstr>Character Description: Department Chair You are Chair of the Political Science Department at a large university. You have spent the last few years trying to keep your faculty member-researcher happy, as he is always letting you know about offers he receives from other prestigious universities. You know that he supports many valuable programs in your department. Typically, he has students, post-docs, and others who work on his research covering many of his academic duties. The Sponsored Projects office has brought to the attention of the provost the dubious Effort Reports he has submitted, and the provost has asked you to look into the matter, because they fear he would not pass muster with federal auditors. (An Effort Report indicates total university-compensated effort, which may include teaching, research, public service, administrative and other university-related activities). You are especially concerned now that he has emailed you that he will stop by to have you sign off on his proposal to be Principal Investigator on a research training grant, requiring his supervision and guidance.</vt:lpstr>
      <vt:lpstr>Character Description: Researcher You are a very successful neurologist at a large academic medical center, and the director of the division of critical care neurology. You rotate as an attending physician in the hospital. You are also principal investigator (PI) of two large NIH R01 studies and two clinical trials funded by industry partners. In addition, you chair an IRB, serve as a preceptor for several trainees, and direct a course for medical students. You also serve on a NIH study section, travel frequently as a speaker here and abroad, and are the incoming president of the regional chapter of your professional association. Now, you want to apply to be Principal Investigator on a new NIH institutional research training grant, which would admit four trainees per year. You thrive on keeping a hectic schedule and enjoy the diversity of your commitments. However, because of this lifestyle, your spouse has left you. Now, you have completely immersed yourself into your work.</vt:lpstr>
      <vt:lpstr>Character Description: Department Chair You are Chair of the Neurology Department at a large academic medical center. You have spent the last few years trying to keep your physician-researcher happy, as he is always letting you know about offers he receives from other prestigious universities. You know that he supports many valuable programs in your department. Typically, he has students, post-docs, and others who work in his labs covering many of his academic duties. The Sponsored Projects office has brought to the attention of the provost the dubious Effort Reports he has submitted, and the provost has asked you to look into the matter, because they fear he would not pass muster with federal auditors. (An Effort Report indicates total university-compensated effort, which may include teaching, research, public service, administrative and other university-related activities).You are especially concerned now that he has emailed you that he will stop by to have you sign off on his proposal to be Principal Investigator on a NIH institutional research training grant, requiring his supervision and guidance.</vt:lpstr>
      <vt:lpstr>Scenario Researcher:  “Hi, did you get my email?” Department Chair: “ "I did.” Researcher: "Great. All I need is your signature on my application…” Department chair: How do you respond? </vt:lpstr>
      <vt:lpstr>Summary The use of human subjects in research benefits society in many ways, from contributing to the development of new drugs and medical procedures to understanding how we think and act. It also can and has imposed unacceptable risks on research subjects. To help ensure that the risks do not outweigh the benefits, human subjects research is carefully regulated and includes a review by an Institutional Review Board.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Anna Li</cp:lastModifiedBy>
  <cp:revision>473</cp:revision>
  <cp:lastPrinted>2022-02-21T19:29:38Z</cp:lastPrinted>
  <dcterms:created xsi:type="dcterms:W3CDTF">2015-10-09T21:49:46Z</dcterms:created>
  <dcterms:modified xsi:type="dcterms:W3CDTF">2026-08-28T19:28:56Z</dcterms:modified>
</cp:coreProperties>
</file>