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0"/>
  </p:notesMasterIdLst>
  <p:handoutMasterIdLst>
    <p:handoutMasterId r:id="rId31"/>
  </p:handoutMasterIdLst>
  <p:sldIdLst>
    <p:sldId id="256" r:id="rId2"/>
    <p:sldId id="274" r:id="rId3"/>
    <p:sldId id="283" r:id="rId4"/>
    <p:sldId id="259" r:id="rId5"/>
    <p:sldId id="325" r:id="rId6"/>
    <p:sldId id="326" r:id="rId7"/>
    <p:sldId id="327" r:id="rId8"/>
    <p:sldId id="328" r:id="rId9"/>
    <p:sldId id="285" r:id="rId10"/>
    <p:sldId id="320" r:id="rId11"/>
    <p:sldId id="322" r:id="rId12"/>
    <p:sldId id="323" r:id="rId13"/>
    <p:sldId id="324" r:id="rId14"/>
    <p:sldId id="330" r:id="rId15"/>
    <p:sldId id="339" r:id="rId16"/>
    <p:sldId id="263" r:id="rId17"/>
    <p:sldId id="302" r:id="rId18"/>
    <p:sldId id="300" r:id="rId19"/>
    <p:sldId id="271" r:id="rId20"/>
    <p:sldId id="301" r:id="rId21"/>
    <p:sldId id="332" r:id="rId22"/>
    <p:sldId id="334" r:id="rId23"/>
    <p:sldId id="335" r:id="rId24"/>
    <p:sldId id="337" r:id="rId25"/>
    <p:sldId id="336" r:id="rId26"/>
    <p:sldId id="338" r:id="rId27"/>
    <p:sldId id="329" r:id="rId28"/>
    <p:sldId id="33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varScale="1">
        <p:scale>
          <a:sx n="43" d="100"/>
          <a:sy n="43" d="100"/>
        </p:scale>
        <p:origin x="233" y="24"/>
      </p:cViewPr>
      <p:guideLst/>
    </p:cSldViewPr>
  </p:slideViewPr>
  <p:outlineViewPr>
    <p:cViewPr>
      <p:scale>
        <a:sx n="33" d="100"/>
        <a:sy n="33" d="100"/>
      </p:scale>
      <p:origin x="0" y="-51713"/>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1151230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1066856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23</a:t>
            </a:fld>
            <a:endParaRPr lang="en-US"/>
          </a:p>
        </p:txBody>
      </p:sp>
    </p:spTree>
    <p:extLst>
      <p:ext uri="{BB962C8B-B14F-4D97-AF65-F5344CB8AC3E}">
        <p14:creationId xmlns:p14="http://schemas.microsoft.com/office/powerpoint/2010/main" val="2468851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24</a:t>
            </a:fld>
            <a:endParaRPr lang="en-US"/>
          </a:p>
        </p:txBody>
      </p:sp>
    </p:spTree>
    <p:extLst>
      <p:ext uri="{BB962C8B-B14F-4D97-AF65-F5344CB8AC3E}">
        <p14:creationId xmlns:p14="http://schemas.microsoft.com/office/powerpoint/2010/main" val="235346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1664564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36680691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6-Data-Management-Practice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ori.hhs.gov/content/Chapter-6-Data-Management-" TargetMode="External"/><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9"/>
            <a:ext cx="6612962" cy="15407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Data Management</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https://ori.hhs.gov/content/Chapter-6-Data-Management-Practices-Introduction</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34649" y="1098909"/>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Storage of Data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Data storage refers to the maintenance of electronic and non-electronic data and issues related to confidentiality, security, and preservation.</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t>
            </a: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Non-electronic data can exist in paper files, journals, laboratory notebooks</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Electronic data can exist in the form of an electronic file, videotapes, DVDs, etc.</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164723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065859"/>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Storage of Data - Integrity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Data integrity should be considered initially as part of the instigation of the project.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Storage capacity is enough to store your data</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Storage solution is reliable</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How long the data will be kept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Who will input the data and who checks on the accuracy of the data</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Do you need data handling processes/procedures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325302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98070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Storage of Data – Other Issues to Consider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Use logins and passwords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Manage access rights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Update virus protection regularly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Limit physical access to computer equipment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Ensure data recoverability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Update electronic storage media to avoid outdated storage/retrieval devices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Backup files in secured multiple locations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Encrypt files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Record date and time when a piece of electronic data was originally recorded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2360946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70151"/>
            <a:ext cx="6599639" cy="52550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Storage of Data – Configuration </a:t>
            </a:r>
            <a:r>
              <a:rPr kumimoji="0" lang="en-US" sz="2800" b="0" i="0" u="none" strike="noStrike" kern="1200" cap="none" spc="0" normalizeH="0" baseline="0" noProof="0" dirty="0" err="1">
                <a:ln>
                  <a:noFill/>
                </a:ln>
                <a:solidFill>
                  <a:schemeClr val="tx1"/>
                </a:solidFill>
                <a:effectLst/>
                <a:uLnTx/>
                <a:uFillTx/>
                <a:latin typeface="Museo Slab 300" charset="0"/>
                <a:ea typeface="Museo Slab 300" charset="0"/>
                <a:cs typeface="Museo Slab 300" charset="0"/>
              </a:rPr>
              <a:t>Configuration</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management is keeping track of various ways the data is stored and used in order to ensure data integrity</a:t>
            </a:r>
          </a:p>
          <a:p>
            <a:pPr marL="461963" marR="0" lvl="1" indent="-461963"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chemeClr val="tx1"/>
                </a:solidFill>
                <a:effectLst/>
                <a:uLnTx/>
                <a:uFillTx/>
                <a:latin typeface="Museo Slab 300"/>
                <a:ea typeface="+mn-ea"/>
                <a:cs typeface="+mn-cs"/>
              </a:rPr>
              <a:t>During the initial stage of the project the data could be stored in paper format (e.g., notes, laboratory notebooks)</a:t>
            </a:r>
          </a:p>
          <a:p>
            <a:pPr marL="461963" marR="0" lvl="1" indent="-461963"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chemeClr val="tx1"/>
                </a:solidFill>
                <a:effectLst/>
                <a:uLnTx/>
                <a:uFillTx/>
                <a:latin typeface="Museo Slab 300"/>
                <a:ea typeface="+mn-ea"/>
                <a:cs typeface="+mn-cs"/>
              </a:rPr>
              <a:t>Data can then be transferred to an electronic format </a:t>
            </a:r>
          </a:p>
          <a:p>
            <a:pPr marL="461963" marR="0" lvl="1" indent="-461963"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chemeClr val="tx1"/>
                </a:solidFill>
                <a:effectLst/>
                <a:uLnTx/>
                <a:uFillTx/>
                <a:latin typeface="Museo Slab 300"/>
                <a:ea typeface="+mn-ea"/>
                <a:cs typeface="+mn-cs"/>
              </a:rPr>
              <a:t>Electronic data could then be analyzed and graphs and charts produced in yet another type of format</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srgbClr val="FF0000"/>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293217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pic>
        <p:nvPicPr>
          <p:cNvPr id="3074" name="Picture 2" descr="https://ori.hhs.gov/images/RCRintro/c6.jpg&#10;&#10;&quot;Good luck on your new job&quot; speech bubble with someone taking all the data with them in box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5009" y="1003162"/>
            <a:ext cx="4099140" cy="50675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49598" y="5975200"/>
            <a:ext cx="5057731" cy="830997"/>
          </a:xfrm>
          <a:prstGeom prst="rect">
            <a:avLst/>
          </a:prstGeom>
          <a:noFill/>
        </p:spPr>
        <p:txBody>
          <a:bodyPr wrap="none" rtlCol="0">
            <a:spAutoFit/>
          </a:bodyPr>
          <a:lstStyle/>
          <a:p>
            <a:r>
              <a:rPr lang="en-US" sz="1600" dirty="0"/>
              <a:t>Reproduced from the Office of Research Integrity</a:t>
            </a:r>
          </a:p>
          <a:p>
            <a:r>
              <a:rPr lang="en-US" sz="1600" dirty="0">
                <a:hlinkClick r:id="rId3"/>
              </a:rPr>
              <a:t>https://ori.hhs.gov/content/Chapter-6-Data-Management-</a:t>
            </a:r>
            <a:endParaRPr lang="en-US" sz="1600" dirty="0"/>
          </a:p>
          <a:p>
            <a:r>
              <a:rPr lang="en-US" sz="1600" dirty="0"/>
              <a:t>Practices-Introduction</a:t>
            </a:r>
          </a:p>
        </p:txBody>
      </p:sp>
      <p:sp>
        <p:nvSpPr>
          <p:cNvPr id="2" name="Title 1">
            <a:extLst>
              <a:ext uri="{FF2B5EF4-FFF2-40B4-BE49-F238E27FC236}">
                <a16:creationId xmlns:a16="http://schemas.microsoft.com/office/drawing/2014/main" id="{B36A1DFE-F760-5EC9-467A-AC9227B09DD1}"/>
              </a:ext>
            </a:extLst>
          </p:cNvPr>
          <p:cNvSpPr>
            <a:spLocks noGrp="1"/>
          </p:cNvSpPr>
          <p:nvPr>
            <p:ph type="title"/>
          </p:nvPr>
        </p:nvSpPr>
        <p:spPr>
          <a:xfrm>
            <a:off x="1238865" y="-1131784"/>
            <a:ext cx="6612962" cy="1131784"/>
          </a:xfrm>
        </p:spPr>
        <p:txBody>
          <a:bodyPr anchor="b" anchorCtr="0">
            <a:normAutofit/>
          </a:bodyPr>
          <a:lstStyle/>
          <a:p>
            <a:r>
              <a:rPr lang="en-US" dirty="0"/>
              <a:t>Comic</a:t>
            </a:r>
          </a:p>
        </p:txBody>
      </p:sp>
    </p:spTree>
    <p:extLst>
      <p:ext uri="{BB962C8B-B14F-4D97-AF65-F5344CB8AC3E}">
        <p14:creationId xmlns:p14="http://schemas.microsoft.com/office/powerpoint/2010/main" val="3794169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98665"/>
            <a:ext cx="6599639" cy="39704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Cartoon Questions</a:t>
            </a:r>
          </a:p>
          <a:p>
            <a:pPr marL="0"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is happening in the cartoon?</a:t>
            </a:r>
          </a:p>
          <a:p>
            <a:pPr marL="0"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Who is the owner of the data?</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about making copies of the data?</a:t>
            </a:r>
          </a:p>
          <a:p>
            <a:pPr marL="0"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122932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7367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Data Ownership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Data is a product resulting from research. It is often thought that the person conducting and producing the data owns the data. However, funding agencies, institutions and sources where the data was obtained can determine otherwise.</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68513"/>
            <a:ext cx="6599639" cy="52566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data collected for a human subjects project is being maintained in a personal computer at a computer laboratory facility. The computer is networked and has login and password protection. When storing data for a highly confidential human subjects project, the research staff person in charge of data collection realizes that the computer is maintained by a Local Area Network (LAN) administrator who is not involved in the human subjects project. The LAN administrator has been in charge of all the computers in the facility for a long time, and has access to all the data maintained in the computers in the facility. However, the PI is still concerned about the confidentiality of the data.</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55445"/>
            <a:ext cx="6599639" cy="4772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(1)</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 LAN administrator be prevented from accessing the human subject data on the computer?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computer problems arise who would be responsible for these problems?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problems arise and files are not backed up who would be responsible for recovering these files?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4" y="908553"/>
            <a:ext cx="6745075" cy="583204"/>
          </a:xfrm>
        </p:spPr>
        <p:txBody>
          <a:bodyPr>
            <a:noAutofit/>
          </a:bodyPr>
          <a:lstStyle/>
          <a:p>
            <a:pPr lvl="0">
              <a:spcBef>
                <a:spcPts val="600"/>
              </a:spcBef>
            </a:pPr>
            <a:r>
              <a:rPr lang="en-US" dirty="0"/>
              <a:t>Data Management</a:t>
            </a:r>
          </a:p>
        </p:txBody>
      </p:sp>
      <p:sp>
        <p:nvSpPr>
          <p:cNvPr id="3" name="Text Placeholder 2"/>
          <p:cNvSpPr>
            <a:spLocks noGrp="1"/>
          </p:cNvSpPr>
          <p:nvPr>
            <p:ph type="body" idx="1"/>
          </p:nvPr>
        </p:nvSpPr>
        <p:spPr>
          <a:xfrm>
            <a:off x="1311581" y="1640644"/>
            <a:ext cx="6599639" cy="4760147"/>
          </a:xfrm>
        </p:spPr>
        <p:txBody>
          <a:bodyPr>
            <a:normAutofit/>
          </a:bodyPr>
          <a:lstStyle/>
          <a:p>
            <a:r>
              <a:rPr lang="en-US" sz="2600" dirty="0">
                <a:solidFill>
                  <a:srgbClr val="C00000"/>
                </a:solidFill>
              </a:rPr>
              <a:t>Case Example (2)</a:t>
            </a:r>
          </a:p>
          <a:p>
            <a:r>
              <a:rPr lang="en-US" sz="2000" dirty="0">
                <a:solidFill>
                  <a:schemeClr val="tx1"/>
                </a:solidFill>
              </a:rPr>
              <a:t>At the completion of a healthcare study about infants, the research team decides to archive certain parts of the data and discard the remaining part of the data that may not be necessary for replicating the study in the future or conducting further analyses. One of the project team members is assigned the task of discarding data by shredding, deleting computer files, and reformatting the disks. While exploring the data to be discarded, the team member realizes that the data decided for discarding contains information about particular infants that could be useful to the parents if a cure or treatment was ever discovered for their ailment covered in the study. But the project team is responsible only for the particular healthcare study on infants as directed by the funding agency.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06662" y="109586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Overview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Data management is integral to all aspects of Responsible Conduct of Research. This presentation will provide guidance regarding data management practices including the selection, collection, analysis, storage, and ownership.</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88495"/>
            <a:ext cx="6599639" cy="53366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Case Example Questions (2)</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Should the data continue to be discarded?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Would a conversation with peers regarding the usefulness of the data be an acceptable option?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comments from peers is split, with half recommending that the data be discarded and the other half recommending that the data be retained what options could be considered next?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itle 4"/>
          <p:cNvSpPr txBox="1">
            <a:spLocks noGrp="1"/>
          </p:cNvSpPr>
          <p:nvPr>
            <p:ph type="title" idx="4294967295"/>
          </p:nvPr>
        </p:nvSpPr>
        <p:spPr>
          <a:xfrm>
            <a:off x="1359034" y="1095293"/>
            <a:ext cx="7074957" cy="443198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 Play: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This is a 3-person role play involving a doctoral student, his mentor and a former professor (trusted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C00000"/>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Roles: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Student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Mentor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Former Professor (Trusted Other)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1919383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
        <p:nvSpPr>
          <p:cNvPr id="5" name="Title 4"/>
          <p:cNvSpPr txBox="1">
            <a:spLocks noGrp="1"/>
          </p:cNvSpPr>
          <p:nvPr>
            <p:ph type="title" idx="4294967295"/>
          </p:nvPr>
        </p:nvSpPr>
        <p:spPr>
          <a:xfrm>
            <a:off x="1051577" y="1031415"/>
            <a:ext cx="7074957"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Student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a doctoral student. You are struggling to produce an important paper that is your dissertation, and are concerned that your research with your Professor is not proving as successful as you had hoped. You have looked forward to getting your PhD and getting full employment. You are wondering what you are going to do if your current work does not provide the kind of results that will be publishable and serve as an acceptable dissertation project. As always, you want to discuss these problems with your professor. You go to your professor’s office. It is late, but the light is on and the door is open. Your professor is not there, though. You go in to wait. You can see his draft of the next grant proposal on his desk. Figuring it would be better to spend the time proofreading the grant proposal than sitting around twiddling your thumbs, you begin reading and are horrified to discover that the part with the data you gathered has been doctored to show the results you had hoped for, not the results you have, in fact, found. </a:t>
            </a:r>
          </a:p>
        </p:txBody>
      </p:sp>
    </p:spTree>
    <p:extLst>
      <p:ext uri="{BB962C8B-B14F-4D97-AF65-F5344CB8AC3E}">
        <p14:creationId xmlns:p14="http://schemas.microsoft.com/office/powerpoint/2010/main" val="2106295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
        <p:nvSpPr>
          <p:cNvPr id="5" name="Title 4"/>
          <p:cNvSpPr txBox="1">
            <a:spLocks noGrp="1"/>
          </p:cNvSpPr>
          <p:nvPr>
            <p:ph type="title" idx="4294967295"/>
          </p:nvPr>
        </p:nvSpPr>
        <p:spPr>
          <a:xfrm>
            <a:off x="1226832" y="1052255"/>
            <a:ext cx="7074957" cy="42627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Mentor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chemeClr val="tx1"/>
                </a:solidFill>
                <a:effectLst/>
                <a:uLnTx/>
                <a:uFillTx/>
                <a:latin typeface="Museo Slab 300"/>
                <a:ea typeface="+mn-ea"/>
                <a:cs typeface="+mn-cs"/>
              </a:rPr>
              <a:t>You are an Assistant Professor who is regarded as a good performer in your field. You spend a lot of time mentoring your students, and believe that they look to you as a role model. Your doctoral student who is something of a perfectionist and is taking forever to finish up his data analysis for the grant proposal you are ready to submit. This grant is very important to your promotion and tenure. You look at the nearly finished grant proposal that awaits just the data analyses that would give you a very powerful proposal… and realize that the data analyses are not turning out. At the end of your rope, you revise the data you have and enter the desired results into the proposal. You just need to put a few more finishing touches on the proposal and give it to your Sponsored Projects Office to submit.</a:t>
            </a:r>
          </a:p>
        </p:txBody>
      </p:sp>
    </p:spTree>
    <p:extLst>
      <p:ext uri="{BB962C8B-B14F-4D97-AF65-F5344CB8AC3E}">
        <p14:creationId xmlns:p14="http://schemas.microsoft.com/office/powerpoint/2010/main" val="325708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
        <p:nvSpPr>
          <p:cNvPr id="5" name="Title 4"/>
          <p:cNvSpPr txBox="1">
            <a:spLocks noGrp="1"/>
          </p:cNvSpPr>
          <p:nvPr>
            <p:ph type="title" idx="4294967295"/>
          </p:nvPr>
        </p:nvSpPr>
        <p:spPr>
          <a:xfrm>
            <a:off x="1226832" y="1008188"/>
            <a:ext cx="7074957" cy="46166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useo Slab 300"/>
                <a:ea typeface="+mn-ea"/>
                <a:cs typeface="+mn-cs"/>
              </a:rPr>
              <a:t>Character Description: Trusted Other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useo Slab 300"/>
                <a:ea typeface="+mn-ea"/>
                <a:cs typeface="+mn-cs"/>
              </a:rPr>
              <a:t>You are the doctoral student’s favorite professor from undergraduate studies at a nearby research university. The doctoral student has contacted you via email and then by phone to discuss a matter that has recently come up in his/her present research. You have been in regular contact with the doctoral student throughout his/her education and know that he is very close to finishing the Ph.D. (in the fifth year of study). You are worried about the matter which s/he wants to discuss. You do not know the doctoral student’s mentor personally but have heard from others that he is a highly respected individual; collaborating researchers and the doctoral student himself  have only said positive things to you about the mentor’s incredible work ethic and how he seems genuinely concerned about the welfare of his graduate students. You are unsure what to think as the doctoral student comes to you in a panic over what he saw in the grant proposal. </a:t>
            </a:r>
          </a:p>
        </p:txBody>
      </p:sp>
    </p:spTree>
    <p:extLst>
      <p:ext uri="{BB962C8B-B14F-4D97-AF65-F5344CB8AC3E}">
        <p14:creationId xmlns:p14="http://schemas.microsoft.com/office/powerpoint/2010/main" val="3317082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
        <p:nvSpPr>
          <p:cNvPr id="5" name="Title 4"/>
          <p:cNvSpPr txBox="1">
            <a:spLocks noGrp="1"/>
          </p:cNvSpPr>
          <p:nvPr>
            <p:ph type="title" idx="4294967295"/>
          </p:nvPr>
        </p:nvSpPr>
        <p:spPr>
          <a:xfrm>
            <a:off x="1226832" y="1195621"/>
            <a:ext cx="7074957"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Scenario 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chemeClr val="tx1"/>
                </a:solidFill>
                <a:effectLst/>
                <a:uLnTx/>
                <a:uFillTx/>
                <a:latin typeface="Museo Slab 300"/>
                <a:ea typeface="+mn-ea"/>
                <a:cs typeface="+mn-cs"/>
              </a:rPr>
              <a:t>Mentor</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“Come in, come in, I think we need to clear up this little misunderstanding. The data you saw in here were slightly altered, but only to illustrate a sample with sufficient power to support our hypotheses. Those data were never meant to be included in the final grant proposal.”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chemeClr val="tx1"/>
                </a:solidFill>
                <a:effectLst/>
                <a:uLnTx/>
                <a:uFillTx/>
                <a:latin typeface="Museo Slab 300"/>
                <a:ea typeface="+mn-ea"/>
                <a:cs typeface="+mn-cs"/>
              </a:rPr>
              <a:t>Student</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2958548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
        <p:nvSpPr>
          <p:cNvPr id="5" name="Title 4"/>
          <p:cNvSpPr txBox="1">
            <a:spLocks noGrp="1"/>
          </p:cNvSpPr>
          <p:nvPr>
            <p:ph type="title" idx="4294967295"/>
          </p:nvPr>
        </p:nvSpPr>
        <p:spPr>
          <a:xfrm>
            <a:off x="1226832" y="1066917"/>
            <a:ext cx="7074957" cy="53860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rgbClr val="C00000"/>
                </a:solidFill>
                <a:effectLst/>
                <a:uLnTx/>
                <a:uFillTx/>
                <a:latin typeface="Museo Slab 300"/>
                <a:ea typeface="+mn-ea"/>
                <a:cs typeface="+mn-cs"/>
              </a:rPr>
              <a:t>Scenario Two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chemeClr val="tx1"/>
                </a:solidFill>
                <a:effectLst/>
                <a:uLnTx/>
                <a:uFillTx/>
                <a:latin typeface="Museo Slab 300"/>
                <a:ea typeface="+mn-ea"/>
                <a:cs typeface="+mn-cs"/>
              </a:rPr>
              <a:t>Student:</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“Thank you for agreeing to meet with me. It’s a private matter. I wanted to talk to someone I trust before I take this to the department chair. I think my research results were altered on a grant proposal that is about to be submitted so that the results favor my mentor’s hypotheses. But he knows they’re not correct. What should I do? If I say something, I risk losing my assistantship just when I’m so close to finishing my degree? But if I just pretend I didn’t see the altered results, then I risk my reputation and integrity as a scientist.”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1"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dirty="0">
                <a:ln>
                  <a:noFill/>
                </a:ln>
                <a:solidFill>
                  <a:schemeClr val="tx1"/>
                </a:solidFill>
                <a:effectLst/>
                <a:uLnTx/>
                <a:uFillTx/>
                <a:latin typeface="Museo Slab 300"/>
                <a:ea typeface="+mn-ea"/>
                <a:cs typeface="+mn-cs"/>
              </a:rPr>
              <a:t>Trusted Other</a:t>
            </a:r>
            <a:r>
              <a:rPr kumimoji="0" lang="en-US" sz="2200" b="0" i="0" u="none" strike="noStrike" kern="1200" cap="none" spc="0" normalizeH="0" baseline="0" noProof="0" dirty="0">
                <a:ln>
                  <a:noFill/>
                </a:ln>
                <a:solidFill>
                  <a:schemeClr val="tx1"/>
                </a:solidFill>
                <a:effectLst/>
                <a:uLnTx/>
                <a:uFillTx/>
                <a:latin typeface="Museo Slab 300"/>
                <a:ea typeface="+mn-ea"/>
                <a:cs typeface="+mn-cs"/>
              </a:rPr>
              <a:t>: </a:t>
            </a:r>
            <a:r>
              <a:rPr kumimoji="0" lang="en-US" sz="2200" b="0" i="0" u="none" strike="noStrike" kern="1200" cap="none" spc="0" normalizeH="0" baseline="0" noProof="0" dirty="0">
                <a:ln>
                  <a:noFill/>
                </a:ln>
                <a:solidFill>
                  <a:srgbClr val="C00000"/>
                </a:solidFill>
                <a:effectLst/>
                <a:uLnTx/>
                <a:uFillTx/>
                <a:latin typeface="Museo Slab 300"/>
                <a:ea typeface="+mn-ea"/>
                <a:cs typeface="+mn-cs"/>
              </a:rPr>
              <a:t>How do you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C00000"/>
              </a:solidFill>
              <a:effectLst/>
              <a:uLnTx/>
              <a:uFillTx/>
              <a:latin typeface="Museo Slab 300"/>
              <a:ea typeface="+mn-ea"/>
              <a:cs typeface="+mn-cs"/>
            </a:endParaRPr>
          </a:p>
        </p:txBody>
      </p:sp>
    </p:spTree>
    <p:extLst>
      <p:ext uri="{BB962C8B-B14F-4D97-AF65-F5344CB8AC3E}">
        <p14:creationId xmlns:p14="http://schemas.microsoft.com/office/powerpoint/2010/main" val="1841160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183519"/>
            <a:ext cx="6599639" cy="5241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Researchers should be familiar with the contextual nature of data in order to have a better understanding of data integrity issues.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Adequate project planning, training and supervision of research staff, understanding of standards and regulations, and knowledge of the implications of technology used can prevent or reduce data-related integrity violations in research. </a:t>
            </a:r>
            <a:endParaRPr kumimoji="0" lang="en-US" sz="26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2260955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3464" y="122993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Summary (cont.)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Researchers should recognize the overlapping nature of data management issues with all the other core areas of RCR instruction and be prepared to deal with data integrity issues in a professionally responsible manner at all stages of the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Tree>
    <p:extLst>
      <p:ext uri="{BB962C8B-B14F-4D97-AF65-F5344CB8AC3E}">
        <p14:creationId xmlns:p14="http://schemas.microsoft.com/office/powerpoint/2010/main" val="565294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86736"/>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Objectives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Participants will be able to:</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data management practices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Define  “quantitative” and “qualitative” research data</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List issues related to each subcomponent of data management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7011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Data management practices include: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Selection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Collection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Analysis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Storage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Ownership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NOTE:</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Researchers should consider all of the above when designing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91303"/>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Data Selection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It is important to determine the data type and source as the project is being initiated. Also important are what instruments are suitable for the collection of data in order to answer the research questions.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871515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70117"/>
            <a:ext cx="6599639" cy="51984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Data Selection - cont.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following should be considered during the  “data selection” process: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Appropriate type and source of data in order to answer the research question</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Qualitative data collection is a type of collection used for textual type data (observational research)</a:t>
            </a:r>
          </a:p>
          <a:p>
            <a:pPr marL="914400" marR="0" lvl="1" indent="-4572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schemeClr val="tx1"/>
                </a:solidFill>
                <a:effectLst/>
                <a:uLnTx/>
                <a:uFillTx/>
                <a:latin typeface="Museo Slab 300"/>
                <a:ea typeface="+mn-ea"/>
                <a:cs typeface="+mn-cs"/>
              </a:rPr>
              <a:t>Quantitative data collection is a type of data collection used for numerical type data (recording biochemical markers)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Procedures needed to obtain a representative sample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Proper instruments used to collect the data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130000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147235"/>
            <a:ext cx="6599639" cy="527794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Data Collection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process of gathering information about variables of interest systematically in order to answer the research questions or test hypotheses.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data is not collected properly the research questions cannot be answered, the study cannot be repeated, there are distorted findings, other researchers are misled, public policy decisions can be compromised and harm to humans and animals can result.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1834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37067"/>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Components of the Data Collection Processes</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Use of a clear, detailed data collection operating procedure </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Observation and feedback of the data collection procedures</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Training and re-training of staff in order to prevent inconsistencies in data collection</a:t>
            </a:r>
          </a:p>
          <a:p>
            <a:pPr marL="461963" marR="0" lvl="0" indent="-4619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Regular review of collected data in order to detect errors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777829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056070356"/>
              </p:ext>
            </p:extLst>
          </p:nvPr>
        </p:nvGraphicFramePr>
        <p:xfrm>
          <a:off x="913116" y="716098"/>
          <a:ext cx="7375358" cy="5636763"/>
        </p:xfrm>
        <a:graphic>
          <a:graphicData uri="http://schemas.openxmlformats.org/drawingml/2006/table">
            <a:tbl>
              <a:tblPr firstRow="1" bandRow="1">
                <a:tableStyleId>{5C22544A-7EE6-4342-B048-85BDC9FD1C3A}</a:tableStyleId>
              </a:tblPr>
              <a:tblGrid>
                <a:gridCol w="3591086">
                  <a:extLst>
                    <a:ext uri="{9D8B030D-6E8A-4147-A177-3AD203B41FA5}">
                      <a16:colId xmlns:a16="http://schemas.microsoft.com/office/drawing/2014/main" val="66119469"/>
                    </a:ext>
                  </a:extLst>
                </a:gridCol>
                <a:gridCol w="3784272">
                  <a:extLst>
                    <a:ext uri="{9D8B030D-6E8A-4147-A177-3AD203B41FA5}">
                      <a16:colId xmlns:a16="http://schemas.microsoft.com/office/drawing/2014/main" val="3231346343"/>
                    </a:ext>
                  </a:extLst>
                </a:gridCol>
              </a:tblGrid>
              <a:tr h="490819">
                <a:tc>
                  <a:txBody>
                    <a:bodyPr/>
                    <a:lstStyle/>
                    <a:p>
                      <a:r>
                        <a:rPr lang="en-US" sz="1800" dirty="0">
                          <a:solidFill>
                            <a:schemeClr val="tx1"/>
                          </a:solidFill>
                          <a:latin typeface="Museo Slab 300"/>
                        </a:rPr>
                        <a:t>Overview</a:t>
                      </a:r>
                      <a:r>
                        <a:rPr lang="en-US" sz="1800" baseline="0" dirty="0">
                          <a:solidFill>
                            <a:schemeClr val="tx1"/>
                          </a:solidFill>
                          <a:latin typeface="Museo Slab 300"/>
                        </a:rPr>
                        <a:t> of Analysis Issues</a:t>
                      </a:r>
                      <a:endParaRPr lang="en-US" sz="1800" dirty="0">
                        <a:solidFill>
                          <a:schemeClr val="tx1"/>
                        </a:solidFill>
                        <a:latin typeface="Museo Slab 300"/>
                      </a:endParaRPr>
                    </a:p>
                  </a:txBody>
                  <a:tcPr>
                    <a:solidFill>
                      <a:schemeClr val="bg1">
                        <a:lumMod val="85000"/>
                      </a:schemeClr>
                    </a:solidFill>
                  </a:tcPr>
                </a:tc>
                <a:tc>
                  <a:txBody>
                    <a:bodyPr/>
                    <a:lstStyle/>
                    <a:p>
                      <a:r>
                        <a:rPr lang="en-US" sz="1800" dirty="0">
                          <a:solidFill>
                            <a:srgbClr val="C00000"/>
                          </a:solidFill>
                          <a:latin typeface="Museo Slab 300"/>
                        </a:rPr>
                        <a:t>Overview of Analysis Solutions</a:t>
                      </a:r>
                    </a:p>
                  </a:txBody>
                  <a:tcPr>
                    <a:solidFill>
                      <a:schemeClr val="bg1">
                        <a:lumMod val="85000"/>
                      </a:schemeClr>
                    </a:solidFill>
                  </a:tcPr>
                </a:tc>
                <a:extLst>
                  <a:ext uri="{0D108BD9-81ED-4DB2-BD59-A6C34878D82A}">
                    <a16:rowId xmlns:a16="http://schemas.microsoft.com/office/drawing/2014/main" val="692690274"/>
                  </a:ext>
                </a:extLst>
              </a:tr>
              <a:tr h="333910">
                <a:tc>
                  <a:txBody>
                    <a:bodyPr/>
                    <a:lstStyle/>
                    <a:p>
                      <a:r>
                        <a:rPr lang="en-US" sz="1400" dirty="0">
                          <a:latin typeface="Museo Slab 300"/>
                        </a:rPr>
                        <a:t>Necessary skills</a:t>
                      </a:r>
                    </a:p>
                  </a:txBody>
                  <a:tcPr>
                    <a:solidFill>
                      <a:schemeClr val="bg2"/>
                    </a:solidFill>
                  </a:tcPr>
                </a:tc>
                <a:tc>
                  <a:txBody>
                    <a:bodyPr/>
                    <a:lstStyle/>
                    <a:p>
                      <a:r>
                        <a:rPr lang="en-US" sz="1400" dirty="0">
                          <a:solidFill>
                            <a:srgbClr val="C00000"/>
                          </a:solidFill>
                          <a:latin typeface="Museo Slab 300"/>
                        </a:rPr>
                        <a:t>Analysis by statistician</a:t>
                      </a:r>
                    </a:p>
                  </a:txBody>
                  <a:tcPr>
                    <a:solidFill>
                      <a:schemeClr val="bg2"/>
                    </a:solidFill>
                  </a:tcPr>
                </a:tc>
                <a:extLst>
                  <a:ext uri="{0D108BD9-81ED-4DB2-BD59-A6C34878D82A}">
                    <a16:rowId xmlns:a16="http://schemas.microsoft.com/office/drawing/2014/main" val="768493247"/>
                  </a:ext>
                </a:extLst>
              </a:tr>
              <a:tr h="333910">
                <a:tc>
                  <a:txBody>
                    <a:bodyPr/>
                    <a:lstStyle/>
                    <a:p>
                      <a:r>
                        <a:rPr lang="en-US" sz="1400" dirty="0">
                          <a:latin typeface="Museo Slab 300"/>
                        </a:rPr>
                        <a:t>Inappropriate analysis</a:t>
                      </a:r>
                      <a:r>
                        <a:rPr lang="en-US" sz="1400" baseline="0" dirty="0">
                          <a:latin typeface="Museo Slab 300"/>
                        </a:rPr>
                        <a:t> methods</a:t>
                      </a:r>
                      <a:endParaRPr lang="en-US" sz="1400" dirty="0">
                        <a:latin typeface="Museo Slab 300"/>
                      </a:endParaRPr>
                    </a:p>
                  </a:txBody>
                  <a:tcPr>
                    <a:solidFill>
                      <a:schemeClr val="bg2"/>
                    </a:solidFill>
                  </a:tcPr>
                </a:tc>
                <a:tc>
                  <a:txBody>
                    <a:bodyPr/>
                    <a:lstStyle/>
                    <a:p>
                      <a:r>
                        <a:rPr lang="en-US" sz="1400" baseline="0" dirty="0">
                          <a:solidFill>
                            <a:srgbClr val="C00000"/>
                          </a:solidFill>
                          <a:latin typeface="Museo Slab 300"/>
                        </a:rPr>
                        <a:t>Analysis determined during planning stages</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339256241"/>
                  </a:ext>
                </a:extLst>
              </a:tr>
              <a:tr h="333910">
                <a:tc>
                  <a:txBody>
                    <a:bodyPr/>
                    <a:lstStyle/>
                    <a:p>
                      <a:r>
                        <a:rPr lang="en-US" sz="1400" dirty="0">
                          <a:latin typeface="Museo Slab 300"/>
                        </a:rPr>
                        <a:t>Drawing unbiased</a:t>
                      </a:r>
                      <a:r>
                        <a:rPr lang="en-US" sz="1400" baseline="0" dirty="0">
                          <a:latin typeface="Museo Slab 300"/>
                        </a:rPr>
                        <a:t> inferences</a:t>
                      </a:r>
                      <a:endParaRPr lang="en-US" sz="1400" dirty="0">
                        <a:latin typeface="Museo Slab 300"/>
                      </a:endParaRPr>
                    </a:p>
                  </a:txBody>
                  <a:tcPr>
                    <a:solidFill>
                      <a:schemeClr val="bg2"/>
                    </a:solidFill>
                  </a:tcPr>
                </a:tc>
                <a:tc>
                  <a:txBody>
                    <a:bodyPr/>
                    <a:lstStyle/>
                    <a:p>
                      <a:r>
                        <a:rPr lang="en-US" sz="1400" dirty="0">
                          <a:solidFill>
                            <a:srgbClr val="C00000"/>
                          </a:solidFill>
                          <a:latin typeface="Museo Slab 300"/>
                        </a:rPr>
                        <a:t>Appropriate number of subjects</a:t>
                      </a:r>
                    </a:p>
                  </a:txBody>
                  <a:tcPr>
                    <a:solidFill>
                      <a:schemeClr val="bg2"/>
                    </a:solidFill>
                  </a:tcPr>
                </a:tc>
                <a:extLst>
                  <a:ext uri="{0D108BD9-81ED-4DB2-BD59-A6C34878D82A}">
                    <a16:rowId xmlns:a16="http://schemas.microsoft.com/office/drawing/2014/main" val="3714944969"/>
                  </a:ext>
                </a:extLst>
              </a:tr>
              <a:tr h="333910">
                <a:tc>
                  <a:txBody>
                    <a:bodyPr/>
                    <a:lstStyle/>
                    <a:p>
                      <a:r>
                        <a:rPr lang="en-US" sz="1400" dirty="0">
                          <a:latin typeface="Museo Slab 300"/>
                        </a:rPr>
                        <a:t>Avoiding subgroup analysis</a:t>
                      </a:r>
                    </a:p>
                  </a:txBody>
                  <a:tcPr>
                    <a:solidFill>
                      <a:schemeClr val="bg2"/>
                    </a:solidFill>
                  </a:tcPr>
                </a:tc>
                <a:tc>
                  <a:txBody>
                    <a:bodyPr/>
                    <a:lstStyle/>
                    <a:p>
                      <a:r>
                        <a:rPr lang="en-US" sz="1400" dirty="0">
                          <a:solidFill>
                            <a:srgbClr val="C00000"/>
                          </a:solidFill>
                          <a:latin typeface="Museo Slab 300"/>
                        </a:rPr>
                        <a:t>Subgroup</a:t>
                      </a:r>
                      <a:r>
                        <a:rPr lang="en-US" sz="1400" baseline="0" dirty="0">
                          <a:solidFill>
                            <a:srgbClr val="C00000"/>
                          </a:solidFill>
                          <a:latin typeface="Museo Slab 300"/>
                        </a:rPr>
                        <a:t> analysis proposed initially</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306020274"/>
                  </a:ext>
                </a:extLst>
              </a:tr>
              <a:tr h="400404">
                <a:tc>
                  <a:txBody>
                    <a:bodyPr/>
                    <a:lstStyle/>
                    <a:p>
                      <a:r>
                        <a:rPr lang="en-US" sz="1400" dirty="0">
                          <a:latin typeface="Museo Slab 300"/>
                        </a:rPr>
                        <a:t>Unacceptable norms for the discipline</a:t>
                      </a:r>
                    </a:p>
                  </a:txBody>
                  <a:tcPr>
                    <a:solidFill>
                      <a:schemeClr val="bg2"/>
                    </a:solidFill>
                  </a:tcPr>
                </a:tc>
                <a:tc>
                  <a:txBody>
                    <a:bodyPr/>
                    <a:lstStyle/>
                    <a:p>
                      <a:r>
                        <a:rPr lang="en-US" sz="1400" dirty="0">
                          <a:solidFill>
                            <a:srgbClr val="C00000"/>
                          </a:solidFill>
                          <a:latin typeface="Museo Slab 300"/>
                        </a:rPr>
                        <a:t>Use of conventional</a:t>
                      </a:r>
                      <a:r>
                        <a:rPr lang="en-US" sz="1400" baseline="0" dirty="0">
                          <a:solidFill>
                            <a:srgbClr val="C00000"/>
                          </a:solidFill>
                          <a:latin typeface="Museo Slab 300"/>
                        </a:rPr>
                        <a:t> norms</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2782599164"/>
                  </a:ext>
                </a:extLst>
              </a:tr>
              <a:tr h="567647">
                <a:tc>
                  <a:txBody>
                    <a:bodyPr/>
                    <a:lstStyle/>
                    <a:p>
                      <a:r>
                        <a:rPr lang="en-US" sz="1400" dirty="0">
                          <a:latin typeface="Museo Slab 300"/>
                        </a:rPr>
                        <a:t>Determining statistical significance</a:t>
                      </a:r>
                    </a:p>
                  </a:txBody>
                  <a:tcPr>
                    <a:solidFill>
                      <a:schemeClr val="bg2"/>
                    </a:solidFill>
                  </a:tcPr>
                </a:tc>
                <a:tc>
                  <a:txBody>
                    <a:bodyPr/>
                    <a:lstStyle/>
                    <a:p>
                      <a:r>
                        <a:rPr lang="en-US" sz="1400" dirty="0">
                          <a:solidFill>
                            <a:srgbClr val="C00000"/>
                          </a:solidFill>
                          <a:latin typeface="Museo Slab 300"/>
                        </a:rPr>
                        <a:t>Reporting of practical or clinical significance or both</a:t>
                      </a:r>
                    </a:p>
                  </a:txBody>
                  <a:tcPr>
                    <a:solidFill>
                      <a:schemeClr val="bg2"/>
                    </a:solidFill>
                  </a:tcPr>
                </a:tc>
                <a:extLst>
                  <a:ext uri="{0D108BD9-81ED-4DB2-BD59-A6C34878D82A}">
                    <a16:rowId xmlns:a16="http://schemas.microsoft.com/office/drawing/2014/main" val="3744668832"/>
                  </a:ext>
                </a:extLst>
              </a:tr>
              <a:tr h="333910">
                <a:tc>
                  <a:txBody>
                    <a:bodyPr/>
                    <a:lstStyle/>
                    <a:p>
                      <a:r>
                        <a:rPr lang="en-US" sz="1400" dirty="0">
                          <a:latin typeface="Museo Slab 300"/>
                        </a:rPr>
                        <a:t>Lack of clearly defined outcome measures</a:t>
                      </a:r>
                    </a:p>
                  </a:txBody>
                  <a:tcPr>
                    <a:solidFill>
                      <a:schemeClr val="bg2"/>
                    </a:solidFill>
                  </a:tcPr>
                </a:tc>
                <a:tc>
                  <a:txBody>
                    <a:bodyPr/>
                    <a:lstStyle/>
                    <a:p>
                      <a:r>
                        <a:rPr lang="en-US" sz="1400" dirty="0">
                          <a:solidFill>
                            <a:srgbClr val="C00000"/>
                          </a:solidFill>
                          <a:latin typeface="Museo Slab 300"/>
                        </a:rPr>
                        <a:t>Clearly defined outcome measures</a:t>
                      </a:r>
                    </a:p>
                  </a:txBody>
                  <a:tcPr>
                    <a:solidFill>
                      <a:schemeClr val="bg2"/>
                    </a:solidFill>
                  </a:tcPr>
                </a:tc>
                <a:extLst>
                  <a:ext uri="{0D108BD9-81ED-4DB2-BD59-A6C34878D82A}">
                    <a16:rowId xmlns:a16="http://schemas.microsoft.com/office/drawing/2014/main" val="2363071355"/>
                  </a:ext>
                </a:extLst>
              </a:tr>
              <a:tr h="360795">
                <a:tc>
                  <a:txBody>
                    <a:bodyPr/>
                    <a:lstStyle/>
                    <a:p>
                      <a:r>
                        <a:rPr lang="en-US" sz="1400" dirty="0">
                          <a:latin typeface="Museo Slab 300"/>
                        </a:rPr>
                        <a:t>Dishonest and inaccurate analysis</a:t>
                      </a:r>
                    </a:p>
                  </a:txBody>
                  <a:tcPr>
                    <a:solidFill>
                      <a:schemeClr val="bg2"/>
                    </a:solidFill>
                  </a:tcPr>
                </a:tc>
                <a:tc>
                  <a:txBody>
                    <a:bodyPr/>
                    <a:lstStyle/>
                    <a:p>
                      <a:r>
                        <a:rPr lang="en-US" sz="1400" dirty="0">
                          <a:solidFill>
                            <a:srgbClr val="C00000"/>
                          </a:solidFill>
                          <a:latin typeface="Museo Slab 300"/>
                        </a:rPr>
                        <a:t>Inclusion of outliers</a:t>
                      </a:r>
                      <a:r>
                        <a:rPr lang="en-US" sz="1400" baseline="0" dirty="0">
                          <a:solidFill>
                            <a:srgbClr val="C00000"/>
                          </a:solidFill>
                          <a:latin typeface="Museo Slab 300"/>
                        </a:rPr>
                        <a:t> and </a:t>
                      </a:r>
                      <a:r>
                        <a:rPr lang="en-US" sz="1400" dirty="0">
                          <a:solidFill>
                            <a:srgbClr val="C00000"/>
                          </a:solidFill>
                          <a:latin typeface="Museo Slab 300"/>
                        </a:rPr>
                        <a:t>not altering</a:t>
                      </a:r>
                      <a:r>
                        <a:rPr lang="en-US" sz="1400" baseline="0" dirty="0">
                          <a:solidFill>
                            <a:srgbClr val="C00000"/>
                          </a:solidFill>
                          <a:latin typeface="Museo Slab 300"/>
                        </a:rPr>
                        <a:t> data</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508048719"/>
                  </a:ext>
                </a:extLst>
              </a:tr>
              <a:tr h="567647">
                <a:tc>
                  <a:txBody>
                    <a:bodyPr/>
                    <a:lstStyle/>
                    <a:p>
                      <a:r>
                        <a:rPr lang="en-US" sz="1400" dirty="0">
                          <a:latin typeface="Museo Slab 300"/>
                        </a:rPr>
                        <a:t>Presentation</a:t>
                      </a:r>
                      <a:r>
                        <a:rPr lang="en-US" sz="1400" baseline="0" dirty="0">
                          <a:latin typeface="Museo Slab 300"/>
                        </a:rPr>
                        <a:t> of data</a:t>
                      </a:r>
                      <a:endParaRPr lang="en-US" sz="1400" dirty="0">
                        <a:latin typeface="Museo Slab 300"/>
                      </a:endParaRPr>
                    </a:p>
                  </a:txBody>
                  <a:tcPr>
                    <a:solidFill>
                      <a:schemeClr val="bg2"/>
                    </a:solidFill>
                  </a:tcPr>
                </a:tc>
                <a:tc>
                  <a:txBody>
                    <a:bodyPr/>
                    <a:lstStyle/>
                    <a:p>
                      <a:r>
                        <a:rPr lang="en-US" sz="1400" dirty="0">
                          <a:solidFill>
                            <a:srgbClr val="C00000"/>
                          </a:solidFill>
                          <a:latin typeface="Museo Slab 300"/>
                        </a:rPr>
                        <a:t>Maintain</a:t>
                      </a:r>
                      <a:r>
                        <a:rPr lang="en-US" sz="1400" baseline="0" dirty="0">
                          <a:solidFill>
                            <a:srgbClr val="C00000"/>
                          </a:solidFill>
                          <a:latin typeface="Museo Slab 300"/>
                        </a:rPr>
                        <a:t> paper trail of how data was manipulated</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442872136"/>
                  </a:ext>
                </a:extLst>
              </a:tr>
              <a:tr h="333910">
                <a:tc>
                  <a:txBody>
                    <a:bodyPr/>
                    <a:lstStyle/>
                    <a:p>
                      <a:r>
                        <a:rPr lang="en-US" sz="1400" dirty="0">
                          <a:latin typeface="Museo Slab 300"/>
                        </a:rPr>
                        <a:t>Contextual issues</a:t>
                      </a:r>
                    </a:p>
                  </a:txBody>
                  <a:tcPr>
                    <a:solidFill>
                      <a:schemeClr val="bg2"/>
                    </a:solidFill>
                  </a:tcPr>
                </a:tc>
                <a:tc>
                  <a:txBody>
                    <a:bodyPr/>
                    <a:lstStyle/>
                    <a:p>
                      <a:r>
                        <a:rPr lang="en-US" sz="1400" dirty="0">
                          <a:solidFill>
                            <a:srgbClr val="C00000"/>
                          </a:solidFill>
                          <a:latin typeface="Museo Slab 300"/>
                        </a:rPr>
                        <a:t>Report dynamics of the data collection</a:t>
                      </a:r>
                    </a:p>
                  </a:txBody>
                  <a:tcPr>
                    <a:solidFill>
                      <a:schemeClr val="bg2"/>
                    </a:solidFill>
                  </a:tcPr>
                </a:tc>
                <a:extLst>
                  <a:ext uri="{0D108BD9-81ED-4DB2-BD59-A6C34878D82A}">
                    <a16:rowId xmlns:a16="http://schemas.microsoft.com/office/drawing/2014/main" val="581342792"/>
                  </a:ext>
                </a:extLst>
              </a:tr>
              <a:tr h="344434">
                <a:tc>
                  <a:txBody>
                    <a:bodyPr/>
                    <a:lstStyle/>
                    <a:p>
                      <a:r>
                        <a:rPr lang="en-US" sz="1400" dirty="0">
                          <a:latin typeface="Museo Slab 300"/>
                        </a:rPr>
                        <a:t>Data recording methods</a:t>
                      </a:r>
                    </a:p>
                  </a:txBody>
                  <a:tcPr>
                    <a:solidFill>
                      <a:schemeClr val="bg2"/>
                    </a:solidFill>
                  </a:tcPr>
                </a:tc>
                <a:tc>
                  <a:txBody>
                    <a:bodyPr/>
                    <a:lstStyle/>
                    <a:p>
                      <a:r>
                        <a:rPr lang="en-US" sz="1400" dirty="0">
                          <a:solidFill>
                            <a:srgbClr val="C00000"/>
                          </a:solidFill>
                          <a:latin typeface="Museo Slab 300"/>
                        </a:rPr>
                        <a:t>Careful recording of data</a:t>
                      </a:r>
                    </a:p>
                  </a:txBody>
                  <a:tcPr>
                    <a:solidFill>
                      <a:schemeClr val="bg2"/>
                    </a:solidFill>
                  </a:tcPr>
                </a:tc>
                <a:extLst>
                  <a:ext uri="{0D108BD9-81ED-4DB2-BD59-A6C34878D82A}">
                    <a16:rowId xmlns:a16="http://schemas.microsoft.com/office/drawing/2014/main" val="1382730858"/>
                  </a:ext>
                </a:extLst>
              </a:tr>
              <a:tr h="333910">
                <a:tc>
                  <a:txBody>
                    <a:bodyPr/>
                    <a:lstStyle/>
                    <a:p>
                      <a:r>
                        <a:rPr lang="en-US" sz="1400" dirty="0">
                          <a:latin typeface="Museo Slab 300"/>
                        </a:rPr>
                        <a:t>Training of staff</a:t>
                      </a:r>
                    </a:p>
                  </a:txBody>
                  <a:tcPr>
                    <a:solidFill>
                      <a:schemeClr val="bg2"/>
                    </a:solidFill>
                  </a:tcPr>
                </a:tc>
                <a:tc>
                  <a:txBody>
                    <a:bodyPr/>
                    <a:lstStyle/>
                    <a:p>
                      <a:r>
                        <a:rPr lang="en-US" sz="1400" dirty="0">
                          <a:solidFill>
                            <a:srgbClr val="C00000"/>
                          </a:solidFill>
                          <a:latin typeface="Museo Slab 300"/>
                        </a:rPr>
                        <a:t>Supervise staff for consistency</a:t>
                      </a:r>
                    </a:p>
                  </a:txBody>
                  <a:tcPr>
                    <a:solidFill>
                      <a:schemeClr val="bg2"/>
                    </a:solidFill>
                  </a:tcPr>
                </a:tc>
                <a:extLst>
                  <a:ext uri="{0D108BD9-81ED-4DB2-BD59-A6C34878D82A}">
                    <a16:rowId xmlns:a16="http://schemas.microsoft.com/office/drawing/2014/main" val="2222092094"/>
                  </a:ext>
                </a:extLst>
              </a:tr>
              <a:tr h="567647">
                <a:tc>
                  <a:txBody>
                    <a:bodyPr/>
                    <a:lstStyle/>
                    <a:p>
                      <a:r>
                        <a:rPr lang="en-US" sz="1400" dirty="0">
                          <a:latin typeface="Museo Slab 300"/>
                        </a:rPr>
                        <a:t>Reliability and validity</a:t>
                      </a:r>
                    </a:p>
                  </a:txBody>
                  <a:tcPr>
                    <a:solidFill>
                      <a:schemeClr val="bg2"/>
                    </a:solidFill>
                  </a:tcPr>
                </a:tc>
                <a:tc>
                  <a:txBody>
                    <a:bodyPr/>
                    <a:lstStyle/>
                    <a:p>
                      <a:r>
                        <a:rPr lang="en-US" sz="1400" dirty="0">
                          <a:solidFill>
                            <a:srgbClr val="C00000"/>
                          </a:solidFill>
                          <a:latin typeface="Museo Slab 300"/>
                        </a:rPr>
                        <a:t>Consistently demonstrate stability, reproducibility or accuracy of data analysis</a:t>
                      </a:r>
                    </a:p>
                  </a:txBody>
                  <a:tcPr>
                    <a:solidFill>
                      <a:schemeClr val="bg2"/>
                    </a:solidFill>
                  </a:tcPr>
                </a:tc>
                <a:extLst>
                  <a:ext uri="{0D108BD9-81ED-4DB2-BD59-A6C34878D82A}">
                    <a16:rowId xmlns:a16="http://schemas.microsoft.com/office/drawing/2014/main" val="2228829914"/>
                  </a:ext>
                </a:extLst>
              </a:tr>
            </a:tbl>
          </a:graphicData>
        </a:graphic>
      </p:graphicFrame>
      <p:sp>
        <p:nvSpPr>
          <p:cNvPr id="2" name="Title 1">
            <a:extLst>
              <a:ext uri="{FF2B5EF4-FFF2-40B4-BE49-F238E27FC236}">
                <a16:creationId xmlns:a16="http://schemas.microsoft.com/office/drawing/2014/main" id="{8591DC29-81F3-6B0E-8113-04597F342621}"/>
              </a:ext>
            </a:extLst>
          </p:cNvPr>
          <p:cNvSpPr>
            <a:spLocks noGrp="1"/>
          </p:cNvSpPr>
          <p:nvPr>
            <p:ph type="title"/>
          </p:nvPr>
        </p:nvSpPr>
        <p:spPr>
          <a:xfrm>
            <a:off x="1238865" y="-1131784"/>
            <a:ext cx="6612962" cy="1131784"/>
          </a:xfrm>
        </p:spPr>
        <p:txBody>
          <a:bodyPr anchor="b" anchorCtr="0">
            <a:normAutofit/>
          </a:bodyPr>
          <a:lstStyle/>
          <a:p>
            <a:r>
              <a:rPr lang="en-US" dirty="0">
                <a:latin typeface="Museo Slab 300"/>
              </a:rPr>
              <a:t>Overview of Analysis Issues</a:t>
            </a:r>
          </a:p>
        </p:txBody>
      </p:sp>
    </p:spTree>
    <p:extLst>
      <p:ext uri="{BB962C8B-B14F-4D97-AF65-F5344CB8AC3E}">
        <p14:creationId xmlns:p14="http://schemas.microsoft.com/office/powerpoint/2010/main" val="763364575"/>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162658</TotalTime>
  <Words>2201</Words>
  <Application>Microsoft Office PowerPoint</Application>
  <PresentationFormat>On-screen Show (4:3)</PresentationFormat>
  <Paragraphs>188</Paragraphs>
  <Slides>28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Data Management Information for this module came from the  Office of Research Integrity  https://ori.hhs.gov/content/Chapter-6-Data-Management-Practices-Introduction</vt:lpstr>
      <vt:lpstr>Overview Data management is integral to all aspects of Responsible Conduct of Research. This presentation will provide guidance regarding data management practices including the selection, collection, analysis, storage, and ownership. </vt:lpstr>
      <vt:lpstr>Objectives Participants will be able to: Define data management practices Define  “quantitative” and “qualitative” research data List issues related to each subcomponent of data management </vt:lpstr>
      <vt:lpstr>Data management practices include:  Selection Collection Analysis  Storage Ownership   NOTE: Researchers should consider all of the above when designing research</vt:lpstr>
      <vt:lpstr>Data Selection It is important to determine the data type and source as the project is being initiated. Also important are what instruments are suitable for the collection of data in order to answer the research questions.  </vt:lpstr>
      <vt:lpstr>Data Selection - cont. The following should be considered during the  “data selection” process: Appropriate type and source of data in order to answer the research question Qualitative data collection is a type of collection used for textual type data (observational research) Quantitative data collection is a type of data collection used for numerical type data (recording biochemical markers) Procedures needed to obtain a representative sample Proper instruments used to collect the data     </vt:lpstr>
      <vt:lpstr>Data Collection The process of gathering information about variables of interest systematically in order to answer the research questions or test hypotheses.  If data is not collected properly the research questions cannot be answered, the study cannot be repeated, there are distorted findings, other researchers are misled, public policy decisions can be compromised and harm to humans and animals can result.     </vt:lpstr>
      <vt:lpstr>Components of the Data Collection Processes Use of a clear, detailed data collection operating procedure  Observation and feedback of the data collection procedures Training and re-training of staff in order to prevent inconsistencies in data collection Regular review of collected data in order to detect errors    </vt:lpstr>
      <vt:lpstr>Overview of Analysis Issues</vt:lpstr>
      <vt:lpstr>Storage of Data Data storage refers to the maintenance of electronic and non-electronic data and issues related to confidentiality, security, and preservation. -    Non-electronic data can exist in paper files, journals, laboratory notebooks -    Electronic data can exist in the form of an electronic file, videotapes, DVDs, etc.</vt:lpstr>
      <vt:lpstr>Storage of Data - Integrity Data integrity should be considered initially as part of the instigation of the project. Storage capacity is enough to store your data Storage solution is reliable How long the data will be kept Who will input the data and who checks on the accuracy of the data Do you need data handling processes/procedures</vt:lpstr>
      <vt:lpstr>Storage of Data – Other Issues to Consider Use logins and passwords Manage access rights Update virus protection regularly Limit physical access to computer equipment Ensure data recoverability Update electronic storage media to avoid outdated storage/retrieval devices Backup files in secured multiple locations Encrypt files Record date and time when a piece of electronic data was originally recorded</vt:lpstr>
      <vt:lpstr>Storage of Data – Configuration Configuration management is keeping track of various ways the data is stored and used in order to ensure data integrity During the initial stage of the project the data could be stored in paper format (e.g., notes, laboratory notebooks) Data can then be transferred to an electronic format  Electronic data could then be analyzed and graphs and charts produced in yet another type of format </vt:lpstr>
      <vt:lpstr>Comic</vt:lpstr>
      <vt:lpstr>Cartoon Questions What is happening in the cartoon? Who is the owner of the data? What about making copies of the data?  </vt:lpstr>
      <vt:lpstr>Data Ownership Data is a product resulting from research. It is often thought that the person conducting and producing the data owns the data. However, funding agencies, institutions and sources where the data was obtained can determine otherwise. </vt:lpstr>
      <vt:lpstr>Case Example (1) The data collected for a human subjects project is being maintained in a personal computer at a computer laboratory facility. The computer is networked and has login and password protection. When storing data for a highly confidential human subjects project, the research staff person in charge of data collection realizes that the computer is maintained by a Local Area Network (LAN) administrator who is not involved in the human subjects project. The LAN administrator has been in charge of all the computers in the facility for a long time, and has access to all the data maintained in the computers in the facility. However, the PI is still concerned about the confidentiality of the data.</vt:lpstr>
      <vt:lpstr>Case Example Questions (1) Should the LAN administrator be prevented from accessing the human subject data on the computer? If computer problems arise who would be responsible for these problems? If problems arise and files are not backed up who would be responsible for recovering these files?</vt:lpstr>
      <vt:lpstr>Data Management</vt:lpstr>
      <vt:lpstr>Case Example Questions (2) Should the data continue to be discarded? Would a conversation with peers regarding the usefulness of the data be an acceptable option? If comments from peers is split, with half recommending that the data be discarded and the other half recommending that the data be retained what options could be considered next? </vt:lpstr>
      <vt:lpstr>Role Play:  This is a 3-person role play involving a doctoral student, his mentor and a former professor (trusted other)  Roles:  Student Mentor Former Professor (Trusted Other) </vt:lpstr>
      <vt:lpstr>Character Description: Student You are a doctoral student. You are struggling to produce an important paper that is your dissertation, and are concerned that your research with your Professor is not proving as successful as you had hoped. You have looked forward to getting your PhD and getting full employment. You are wondering what you are going to do if your current work does not provide the kind of results that will be publishable and serve as an acceptable dissertation project. As always, you want to discuss these problems with your professor. You go to your professor’s office. It is late, but the light is on and the door is open. Your professor is not there, though. You go in to wait. You can see his draft of the next grant proposal on his desk. Figuring it would be better to spend the time proofreading the grant proposal than sitting around twiddling your thumbs, you begin reading and are horrified to discover that the part with the data you gathered has been doctored to show the results you had hoped for, not the results you have, in fact, found. </vt:lpstr>
      <vt:lpstr>Character Description: Mentor You are an Assistant Professor who is regarded as a good performer in your field. You spend a lot of time mentoring your students, and believe that they look to you as a role model. Your doctoral student who is something of a perfectionist and is taking forever to finish up his data analysis for the grant proposal you are ready to submit. This grant is very important to your promotion and tenure. You look at the nearly finished grant proposal that awaits just the data analyses that would give you a very powerful proposal… and realize that the data analyses are not turning out. At the end of your rope, you revise the data you have and enter the desired results into the proposal. You just need to put a few more finishing touches on the proposal and give it to your Sponsored Projects Office to submit.</vt:lpstr>
      <vt:lpstr>Character Description: Trusted Other You are the doctoral student’s favorite professor from undergraduate studies at a nearby research university. The doctoral student has contacted you via email and then by phone to discuss a matter that has recently come up in his/her present research. You have been in regular contact with the doctoral student throughout his/her education and know that he is very close to finishing the Ph.D. (in the fifth year of study). You are worried about the matter which s/he wants to discuss. You do not know the doctoral student’s mentor personally but have heard from others that he is a highly respected individual; collaborating researchers and the doctoral student himself  have only said positive things to you about the mentor’s incredible work ethic and how he seems genuinely concerned about the welfare of his graduate students. You are unsure what to think as the doctoral student comes to you in a panic over what he saw in the grant proposal. </vt:lpstr>
      <vt:lpstr>Scenario One Mentor: “Come in, come in, I think we need to clear up this little misunderstanding. The data you saw in here were slightly altered, but only to illustrate a sample with sufficient power to support our hypotheses. Those data were never meant to be included in the final grant proposal.”  Student: How do you respond? </vt:lpstr>
      <vt:lpstr>Scenario Two Student: “Thank you for agreeing to meet with me. It’s a private matter. I wanted to talk to someone I trust before I take this to the department chair. I think my research results were altered on a grant proposal that is about to be submitted so that the results favor my mentor’s hypotheses. But he knows they’re not correct. What should I do? If I say something, I risk losing my assistantship just when I’m so close to finishing my degree? But if I just pretend I didn’t see the altered results, then I risk my reputation and integrity as a scientist.”  Trusted Other: How do you respond? </vt:lpstr>
      <vt:lpstr>Summary Researchers should be familiar with the contextual nature of data in order to have a better understanding of data integrity issues.   Adequate project planning, training and supervision of research staff, understanding of standards and regulations, and knowledge of the implications of technology used can prevent or reduce data-related integrity violations in research. </vt:lpstr>
      <vt:lpstr>Summary (cont.) Researchers should recognize the overlapping nature of data management issues with all the other core areas of RCR instruction and be prepared to deal with data integrity issues in a professionally responsible manner at all stages of the research.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421</cp:revision>
  <cp:lastPrinted>2022-05-06T14:46:12Z</cp:lastPrinted>
  <dcterms:created xsi:type="dcterms:W3CDTF">2015-10-09T21:49:46Z</dcterms:created>
  <dcterms:modified xsi:type="dcterms:W3CDTF">2026-08-28T19:23:47Z</dcterms:modified>
</cp:coreProperties>
</file>