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8"/>
  </p:notesMasterIdLst>
  <p:handoutMasterIdLst>
    <p:handoutMasterId r:id="rId29"/>
  </p:handoutMasterIdLst>
  <p:sldIdLst>
    <p:sldId id="256" r:id="rId2"/>
    <p:sldId id="274" r:id="rId3"/>
    <p:sldId id="283" r:id="rId4"/>
    <p:sldId id="259" r:id="rId5"/>
    <p:sldId id="263" r:id="rId6"/>
    <p:sldId id="320" r:id="rId7"/>
    <p:sldId id="299" r:id="rId8"/>
    <p:sldId id="313" r:id="rId9"/>
    <p:sldId id="314" r:id="rId10"/>
    <p:sldId id="315" r:id="rId11"/>
    <p:sldId id="285" r:id="rId12"/>
    <p:sldId id="323" r:id="rId13"/>
    <p:sldId id="302" r:id="rId14"/>
    <p:sldId id="300" r:id="rId15"/>
    <p:sldId id="271" r:id="rId16"/>
    <p:sldId id="301" r:id="rId17"/>
    <p:sldId id="287" r:id="rId18"/>
    <p:sldId id="316" r:id="rId19"/>
    <p:sldId id="317" r:id="rId20"/>
    <p:sldId id="318" r:id="rId21"/>
    <p:sldId id="309" r:id="rId22"/>
    <p:sldId id="310" r:id="rId23"/>
    <p:sldId id="311" r:id="rId24"/>
    <p:sldId id="321" r:id="rId25"/>
    <p:sldId id="322" r:id="rId26"/>
    <p:sldId id="32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81" autoAdjust="0"/>
    <p:restoredTop sz="91562" autoAdjust="0"/>
  </p:normalViewPr>
  <p:slideViewPr>
    <p:cSldViewPr snapToGrid="0" snapToObjects="1">
      <p:cViewPr varScale="1">
        <p:scale>
          <a:sx n="45" d="100"/>
          <a:sy n="45" d="100"/>
        </p:scale>
        <p:origin x="1323" y="62"/>
      </p:cViewPr>
      <p:guideLst/>
    </p:cSldViewPr>
  </p:slideViewPr>
  <p:outlineViewPr>
    <p:cViewPr>
      <p:scale>
        <a:sx n="33" d="100"/>
        <a:sy n="33" d="100"/>
      </p:scale>
      <p:origin x="0" y="-19358"/>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8/28/2026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8/28/2026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5-Conflicts-of-Interest-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hyperlink" Target="https://www.stonybrook.edu/commcms/research-compliance/Human-Subjects/sop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686846" y="4860049"/>
            <a:ext cx="6612962" cy="9271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Conflict of Interest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Information for this module came from the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Office of Research Integrity (ORI) website:</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                  </a:t>
            </a:r>
            <a:r>
              <a:rPr kumimoji="0" lang="en-US" sz="1400" b="0" i="0" u="sng" strike="noStrike" kern="1200" cap="none" spc="0" normalizeH="0" baseline="0" noProof="0" dirty="0">
                <a:ln>
                  <a:noFill/>
                </a:ln>
                <a:solidFill>
                  <a:schemeClr val="bg1"/>
                </a:solidFill>
                <a:effectLst/>
                <a:uLnTx/>
                <a:uFillTx/>
                <a:latin typeface="Museo Slab 700" charset="0"/>
                <a:ea typeface="Museo Slab 700" charset="0"/>
                <a:cs typeface="Museo Slab 700" charset="0"/>
                <a:hlinkClick r:id="rId2"/>
              </a:rPr>
              <a:t> https://ori.hhs.gov/content/Chapter-5-Conflicts-of-Interest-Introduction </a:t>
            </a: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                                                               and the National Institutes of Health, 2015</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b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140947"/>
            <a:ext cx="6770475" cy="52842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Financial Interest Exclusions: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Income from investments, such as mutual funds and retirement accounts, as long as the Investigator does not directly control the investment decisions made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Income from seminars, lectures or teaching engagements sponsored by a federal, state or local government agency, a (United States) institution of higher education as defined at 20 U.S.C. 1001 (a), an academic teaching hospital, a medical center, or a research institute that is affiliated with an institution of higher education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Income from service on advisory committees or review panels for a federal, state or a local government agency, a (United States) institution of higher education as defined at 20 U.S.C. 1001 (a), an academic teaching hospital, a medical center, or a research institute that is affiliated with an institution of higher education.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8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244458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38469112"/>
              </p:ext>
            </p:extLst>
          </p:nvPr>
        </p:nvGraphicFramePr>
        <p:xfrm>
          <a:off x="1010653" y="619839"/>
          <a:ext cx="7230978" cy="5367509"/>
        </p:xfrm>
        <a:graphic>
          <a:graphicData uri="http://schemas.openxmlformats.org/drawingml/2006/table">
            <a:tbl>
              <a:tblPr firstRow="1" bandRow="1">
                <a:tableStyleId>{5C22544A-7EE6-4342-B048-85BDC9FD1C3A}</a:tableStyleId>
              </a:tblPr>
              <a:tblGrid>
                <a:gridCol w="3586191">
                  <a:extLst>
                    <a:ext uri="{9D8B030D-6E8A-4147-A177-3AD203B41FA5}">
                      <a16:colId xmlns:a16="http://schemas.microsoft.com/office/drawing/2014/main" val="66119469"/>
                    </a:ext>
                  </a:extLst>
                </a:gridCol>
                <a:gridCol w="3644787">
                  <a:extLst>
                    <a:ext uri="{9D8B030D-6E8A-4147-A177-3AD203B41FA5}">
                      <a16:colId xmlns:a16="http://schemas.microsoft.com/office/drawing/2014/main" val="3231346343"/>
                    </a:ext>
                  </a:extLst>
                </a:gridCol>
              </a:tblGrid>
              <a:tr h="896335">
                <a:tc>
                  <a:txBody>
                    <a:bodyPr/>
                    <a:lstStyle/>
                    <a:p>
                      <a:r>
                        <a:rPr lang="en-US" sz="1600" b="0" dirty="0">
                          <a:solidFill>
                            <a:schemeClr val="tx1"/>
                          </a:solidFill>
                          <a:latin typeface="Museo Slab 300"/>
                        </a:rPr>
                        <a:t>Personally accepting payment from the research sponsor for non-research travel or other gifts</a:t>
                      </a:r>
                    </a:p>
                  </a:txBody>
                  <a:tcPr>
                    <a:solidFill>
                      <a:schemeClr val="bg1">
                        <a:lumMod val="85000"/>
                      </a:schemeClr>
                    </a:solidFill>
                  </a:tcPr>
                </a:tc>
                <a:tc>
                  <a:txBody>
                    <a:bodyPr/>
                    <a:lstStyle/>
                    <a:p>
                      <a:r>
                        <a:rPr lang="en-US" sz="1600" b="0" dirty="0">
                          <a:solidFill>
                            <a:schemeClr val="tx1"/>
                          </a:solidFill>
                          <a:latin typeface="Museo Slab 300"/>
                        </a:rPr>
                        <a:t>Serving as a director,</a:t>
                      </a:r>
                      <a:r>
                        <a:rPr lang="en-US" sz="1600" b="0" baseline="0" dirty="0">
                          <a:solidFill>
                            <a:schemeClr val="tx1"/>
                          </a:solidFill>
                          <a:latin typeface="Museo Slab 300"/>
                        </a:rPr>
                        <a:t> officer, or other decision-maker for a commercial sponsor of a clinical research study</a:t>
                      </a:r>
                      <a:endParaRPr lang="en-US" sz="1600" b="0" dirty="0">
                        <a:solidFill>
                          <a:schemeClr val="tx1"/>
                        </a:solidFill>
                        <a:latin typeface="Museo Slab 300"/>
                      </a:endParaRPr>
                    </a:p>
                  </a:txBody>
                  <a:tcPr>
                    <a:solidFill>
                      <a:schemeClr val="bg1">
                        <a:lumMod val="85000"/>
                      </a:schemeClr>
                    </a:solidFill>
                  </a:tcPr>
                </a:tc>
                <a:extLst>
                  <a:ext uri="{0D108BD9-81ED-4DB2-BD59-A6C34878D82A}">
                    <a16:rowId xmlns:a16="http://schemas.microsoft.com/office/drawing/2014/main" val="692690274"/>
                  </a:ext>
                </a:extLst>
              </a:tr>
              <a:tr h="1419196">
                <a:tc>
                  <a:txBody>
                    <a:bodyPr/>
                    <a:lstStyle/>
                    <a:p>
                      <a:r>
                        <a:rPr lang="en-US" sz="1600" dirty="0">
                          <a:latin typeface="Museo Slab 300"/>
                        </a:rPr>
                        <a:t>Obtaining</a:t>
                      </a:r>
                      <a:r>
                        <a:rPr lang="en-US" sz="1600" baseline="0" dirty="0">
                          <a:latin typeface="Museo Slab 300"/>
                        </a:rPr>
                        <a:t> royalties or being named as an inventor on patents for the products being evaluated in the clinical research or products that could benefit from the clinical research</a:t>
                      </a:r>
                      <a:endParaRPr lang="en-US" sz="1600" dirty="0">
                        <a:latin typeface="Museo Slab 300"/>
                      </a:endParaRPr>
                    </a:p>
                  </a:txBody>
                  <a:tcPr>
                    <a:solidFill>
                      <a:schemeClr val="bg2"/>
                    </a:solidFill>
                  </a:tcPr>
                </a:tc>
                <a:tc>
                  <a:txBody>
                    <a:bodyPr/>
                    <a:lstStyle/>
                    <a:p>
                      <a:r>
                        <a:rPr lang="en-US" sz="1600" dirty="0">
                          <a:latin typeface="Museo Slab 300"/>
                        </a:rPr>
                        <a:t>Holding stock or stock options with</a:t>
                      </a:r>
                      <a:r>
                        <a:rPr lang="en-US" sz="1600" baseline="0" dirty="0">
                          <a:latin typeface="Museo Slab 300"/>
                        </a:rPr>
                        <a:t> a commercial sponsor of clinical research (unless the amount held is below a specific threshold)</a:t>
                      </a:r>
                      <a:endParaRPr lang="en-US" sz="1600" dirty="0">
                        <a:latin typeface="Museo Slab 300"/>
                      </a:endParaRPr>
                    </a:p>
                  </a:txBody>
                  <a:tcPr>
                    <a:solidFill>
                      <a:schemeClr val="bg2"/>
                    </a:solidFill>
                  </a:tcPr>
                </a:tc>
                <a:extLst>
                  <a:ext uri="{0D108BD9-81ED-4DB2-BD59-A6C34878D82A}">
                    <a16:rowId xmlns:a16="http://schemas.microsoft.com/office/drawing/2014/main" val="768493247"/>
                  </a:ext>
                </a:extLst>
              </a:tr>
              <a:tr h="896335">
                <a:tc>
                  <a:txBody>
                    <a:bodyPr/>
                    <a:lstStyle/>
                    <a:p>
                      <a:r>
                        <a:rPr lang="en-US" sz="1600" dirty="0">
                          <a:latin typeface="Museo Slab 300"/>
                        </a:rPr>
                        <a:t>Receiving</a:t>
                      </a:r>
                      <a:r>
                        <a:rPr lang="en-US" sz="1600" baseline="0" dirty="0">
                          <a:latin typeface="Museo Slab 300"/>
                        </a:rPr>
                        <a:t> payments based on the research recruitment or outcomes</a:t>
                      </a:r>
                      <a:endParaRPr lang="en-US" sz="1600" dirty="0">
                        <a:latin typeface="Museo Slab 300"/>
                      </a:endParaRPr>
                    </a:p>
                  </a:txBody>
                  <a:tcPr>
                    <a:solidFill>
                      <a:schemeClr val="bg2"/>
                    </a:solidFill>
                  </a:tcPr>
                </a:tc>
                <a:tc>
                  <a:txBody>
                    <a:bodyPr/>
                    <a:lstStyle/>
                    <a:p>
                      <a:r>
                        <a:rPr lang="en-US" sz="1600" dirty="0">
                          <a:latin typeface="Museo Slab 300"/>
                        </a:rPr>
                        <a:t>Receiving compensation for services as a consultant</a:t>
                      </a:r>
                      <a:r>
                        <a:rPr lang="en-US" sz="1600" baseline="0" dirty="0">
                          <a:latin typeface="Museo Slab 300"/>
                        </a:rPr>
                        <a:t> or advisor to a commercial sponsor of a clinical research study</a:t>
                      </a:r>
                      <a:endParaRPr lang="en-US" sz="1600" dirty="0">
                        <a:latin typeface="Museo Slab 300"/>
                      </a:endParaRPr>
                    </a:p>
                  </a:txBody>
                  <a:tcPr>
                    <a:solidFill>
                      <a:schemeClr val="bg2"/>
                    </a:solidFill>
                  </a:tcPr>
                </a:tc>
                <a:extLst>
                  <a:ext uri="{0D108BD9-81ED-4DB2-BD59-A6C34878D82A}">
                    <a16:rowId xmlns:a16="http://schemas.microsoft.com/office/drawing/2014/main" val="3339256241"/>
                  </a:ext>
                </a:extLst>
              </a:tr>
              <a:tr h="810567">
                <a:tc>
                  <a:txBody>
                    <a:bodyPr/>
                    <a:lstStyle/>
                    <a:p>
                      <a:r>
                        <a:rPr lang="en-US" sz="1600" dirty="0">
                          <a:latin typeface="Museo Slab 300"/>
                        </a:rPr>
                        <a:t>Having personal or outside</a:t>
                      </a:r>
                      <a:r>
                        <a:rPr lang="en-US" sz="1600" baseline="0" dirty="0">
                          <a:latin typeface="Museo Slab 300"/>
                        </a:rPr>
                        <a:t> relationships with the commercial sponsor of the clinical research</a:t>
                      </a:r>
                      <a:endParaRPr lang="en-US" sz="1600" dirty="0">
                        <a:latin typeface="Museo Slab 300"/>
                      </a:endParaRPr>
                    </a:p>
                  </a:txBody>
                  <a:tcPr>
                    <a:solidFill>
                      <a:schemeClr val="bg2"/>
                    </a:solidFill>
                  </a:tcPr>
                </a:tc>
                <a:tc>
                  <a:txBody>
                    <a:bodyPr/>
                    <a:lstStyle/>
                    <a:p>
                      <a:r>
                        <a:rPr lang="en-US" sz="1600" dirty="0">
                          <a:latin typeface="Museo Slab 300"/>
                        </a:rPr>
                        <a:t>Receiving honoraria</a:t>
                      </a:r>
                      <a:r>
                        <a:rPr lang="en-US" sz="1600" baseline="0" dirty="0">
                          <a:latin typeface="Museo Slab 300"/>
                        </a:rPr>
                        <a:t> from a commercial sponsor of a clinical research study</a:t>
                      </a:r>
                      <a:endParaRPr lang="en-US" sz="1600" dirty="0">
                        <a:latin typeface="Museo Slab 300"/>
                      </a:endParaRPr>
                    </a:p>
                  </a:txBody>
                  <a:tcPr>
                    <a:solidFill>
                      <a:schemeClr val="bg2"/>
                    </a:solidFill>
                  </a:tcPr>
                </a:tc>
                <a:extLst>
                  <a:ext uri="{0D108BD9-81ED-4DB2-BD59-A6C34878D82A}">
                    <a16:rowId xmlns:a16="http://schemas.microsoft.com/office/drawing/2014/main" val="3714944969"/>
                  </a:ext>
                </a:extLst>
              </a:tr>
              <a:tr h="1332683">
                <a:tc>
                  <a:txBody>
                    <a:bodyPr/>
                    <a:lstStyle/>
                    <a:p>
                      <a:r>
                        <a:rPr lang="en-US" sz="1600" dirty="0">
                          <a:latin typeface="Museo Slab 300"/>
                        </a:rPr>
                        <a:t>Serving on the board of directors or scientific advisory</a:t>
                      </a:r>
                      <a:r>
                        <a:rPr lang="en-US" sz="1600" baseline="0" dirty="0">
                          <a:latin typeface="Museo Slab 300"/>
                        </a:rPr>
                        <a:t> board of an organization that provides financial support for the employee to conduct university research </a:t>
                      </a:r>
                      <a:endParaRPr lang="en-US" sz="1600" dirty="0">
                        <a:latin typeface="Museo Slab 300"/>
                      </a:endParaRPr>
                    </a:p>
                  </a:txBody>
                  <a:tcPr>
                    <a:solidFill>
                      <a:schemeClr val="bg2"/>
                    </a:solidFill>
                  </a:tcPr>
                </a:tc>
                <a:tc>
                  <a:txBody>
                    <a:bodyPr/>
                    <a:lstStyle/>
                    <a:p>
                      <a:r>
                        <a:rPr lang="en-US" sz="1600" dirty="0">
                          <a:latin typeface="Museo Slab 300"/>
                        </a:rPr>
                        <a:t>Having</a:t>
                      </a:r>
                      <a:r>
                        <a:rPr lang="en-US" sz="1600" baseline="0" dirty="0">
                          <a:latin typeface="Museo Slab 300"/>
                        </a:rPr>
                        <a:t> financial interest above the applicable established levels in companies with similar products known to the investigator to be competing with the product under study</a:t>
                      </a:r>
                      <a:endParaRPr lang="en-US" sz="1600" dirty="0">
                        <a:latin typeface="Museo Slab 300"/>
                      </a:endParaRPr>
                    </a:p>
                  </a:txBody>
                  <a:tcPr>
                    <a:solidFill>
                      <a:schemeClr val="bg2"/>
                    </a:solidFill>
                  </a:tcPr>
                </a:tc>
                <a:extLst>
                  <a:ext uri="{0D108BD9-81ED-4DB2-BD59-A6C34878D82A}">
                    <a16:rowId xmlns:a16="http://schemas.microsoft.com/office/drawing/2014/main" val="3306020274"/>
                  </a:ext>
                </a:extLst>
              </a:tr>
            </a:tbl>
          </a:graphicData>
        </a:graphic>
      </p:graphicFrame>
      <p:sp>
        <p:nvSpPr>
          <p:cNvPr id="3" name="Title 2">
            <a:extLst>
              <a:ext uri="{FF2B5EF4-FFF2-40B4-BE49-F238E27FC236}">
                <a16:creationId xmlns:a16="http://schemas.microsoft.com/office/drawing/2014/main" id="{C3B8F3B0-E499-11D3-8B11-7E3E42DD1DD1}"/>
              </a:ext>
            </a:extLst>
          </p:cNvPr>
          <p:cNvSpPr>
            <a:spLocks noGrp="1"/>
          </p:cNvSpPr>
          <p:nvPr>
            <p:ph type="title"/>
          </p:nvPr>
        </p:nvSpPr>
        <p:spPr>
          <a:xfrm>
            <a:off x="1238865" y="-1131784"/>
            <a:ext cx="6612962" cy="1131784"/>
          </a:xfrm>
        </p:spPr>
        <p:txBody>
          <a:bodyPr anchor="b" anchorCtr="0">
            <a:normAutofit/>
          </a:bodyPr>
          <a:lstStyle/>
          <a:p>
            <a:r>
              <a:rPr lang="en-US" dirty="0"/>
              <a:t>Example of COI</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763364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12</a:t>
            </a:fld>
            <a:endParaRPr lang="en-US" dirty="0"/>
          </a:p>
        </p:txBody>
      </p:sp>
      <p:pic>
        <p:nvPicPr>
          <p:cNvPr id="4" name="Picture 3" descr="Comic that says: Say Hello everyone to Bert Phelps. he'll be taking the job of security manager for our entire poultry product division.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8550" y="1060704"/>
            <a:ext cx="6101972" cy="5053584"/>
          </a:xfrm>
          <a:prstGeom prst="rect">
            <a:avLst/>
          </a:prstGeom>
        </p:spPr>
      </p:pic>
      <p:sp>
        <p:nvSpPr>
          <p:cNvPr id="6" name="Title 5">
            <a:extLst>
              <a:ext uri="{FF2B5EF4-FFF2-40B4-BE49-F238E27FC236}">
                <a16:creationId xmlns:a16="http://schemas.microsoft.com/office/drawing/2014/main" id="{30EE0EBB-DE9F-BFA3-1BA1-8FF902B0760F}"/>
              </a:ext>
            </a:extLst>
          </p:cNvPr>
          <p:cNvSpPr>
            <a:spLocks noGrp="1"/>
          </p:cNvSpPr>
          <p:nvPr>
            <p:ph type="title"/>
          </p:nvPr>
        </p:nvSpPr>
        <p:spPr>
          <a:xfrm>
            <a:off x="530837" y="6858000"/>
            <a:ext cx="7886700" cy="3052788"/>
          </a:xfrm>
        </p:spPr>
        <p:txBody>
          <a:bodyPr anchor="t" anchorCtr="0">
            <a:noAutofit/>
          </a:bodyPr>
          <a:lstStyle/>
          <a:p>
            <a:r>
              <a:rPr lang="en-US" dirty="0"/>
              <a:t>Comic</a:t>
            </a:r>
          </a:p>
        </p:txBody>
      </p:sp>
    </p:spTree>
    <p:extLst>
      <p:ext uri="{BB962C8B-B14F-4D97-AF65-F5344CB8AC3E}">
        <p14:creationId xmlns:p14="http://schemas.microsoft.com/office/powerpoint/2010/main" val="4157489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36964"/>
            <a:ext cx="6599639" cy="4944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Dr. Smith has written a textbook from which he receives compensation. Each semester, he requires that his students purchase his textbook as required reading for the course.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86800"/>
            <a:ext cx="6599639" cy="39704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(1)</a:t>
            </a:r>
            <a:endPar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Does a conflict of interest exist?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Does the individual need to disclose the conflict?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the student be required to purchase the textbook written by the professor?</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03167"/>
            <a:ext cx="6599639" cy="51764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Professor Dupont is a scientist working in the field of chemical safety. His lab conducts basic and applied research. In addition to research, Dr. Dupont also conducts contract testing for private firms and government organizations. Professor Dupont has been asked by chemical companies to work on a variety of chemical safety plans. The Chemco company has recently contracted with Professor Dupont for some consulting time during the next 12 months.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99513"/>
            <a:ext cx="6599639" cy="39704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(2)</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Is Dr. Dupont using university resources for his consulting work?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Are graduate students involved in the consulting work?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Does Dr. Dupont have any financial interest in Chemco?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Are Dr. Dupont’s research interests related to Chemco’s activities?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07510" y="999499"/>
            <a:ext cx="7155836" cy="50180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51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sym typeface="Wingdings" panose="05000000000000000000" pitchFamily="2" charset="2"/>
              </a:rPr>
              <a:t>Significant Financial Interest </a:t>
            </a:r>
            <a:endParaRPr kumimoji="0" lang="en-US" sz="2800" b="1"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7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Appears to be related to the researcher’s institutional responsibilities and includes the researcher’s spouse and dependent children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9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7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Publicly traded </a:t>
            </a:r>
            <a:endParaRPr kumimoji="0" lang="en-US" sz="4700" b="1"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r>
              <a:rPr kumimoji="0" lang="en-US" sz="43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value or remuneration exceeds $5,000 when aggregated within the 12 months preceding the disclosure and can include for example consulting fees, honoraria, and paid authorship</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r>
              <a:rPr kumimoji="0" lang="en-US" sz="43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value of any equity interest (e.g., stock, stock options or other ownership interest) when aggregated exceeds $5,000 within the 12 months preceding the disclosure</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endParaRPr kumimoji="0" lang="en-US" sz="43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43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3125973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40561" y="1054583"/>
            <a:ext cx="7155836" cy="50180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1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sym typeface="Wingdings" panose="05000000000000000000" pitchFamily="2" charset="2"/>
              </a:rPr>
              <a:t>Significant Financial Interest</a:t>
            </a:r>
            <a:endParaRPr kumimoji="0" lang="en-US" sz="41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Appears to be related to the researcher’s institutional responsibilities and includes the researcher’s spouse and dependent children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4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Non-Publicly Traded </a:t>
            </a:r>
            <a:endParaRPr kumimoji="0" lang="en-US" sz="3400" b="1"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r>
              <a:rPr kumimoji="0" lang="en-US" sz="3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value of remuneration exceeds $5,000 when aggregated within the 12 months preceding the disclosure and can include for example: consulting fees, honoraria, and paid authorship</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r>
              <a:rPr kumimoji="0" lang="en-US" sz="3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value of any equity interest (e.g., stock, stock options or other ownership interest)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43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4111058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75769"/>
            <a:ext cx="7155836" cy="50180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sym typeface="Wingdings" panose="05000000000000000000" pitchFamily="2" charset="2"/>
              </a:rPr>
              <a:t>Significant Financial Interest</a:t>
            </a:r>
            <a:endParaRPr kumimoji="0" lang="en-US" sz="3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Appears to be related to the researcher’s institutional responsibilities (can include the researcher’s spouse and dependent children) </a:t>
            </a:r>
            <a:endParaRPr kumimoji="0" lang="en-US" sz="26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Intellectual property rights and interest (upon receipts of income related to such rights and interests)</a:t>
            </a:r>
            <a:endParaRPr kumimoji="0" lang="en-US" sz="2600" b="1"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Patents</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Copyrights</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Licensing agreements</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Trademarks</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endParaRPr kumimoji="0" lang="en-US" sz="43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43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317679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29763"/>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Overview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This presentation will provide guidance regarding real or potential conflicts of interest in research and how to avoid them.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51578" y="988482"/>
            <a:ext cx="7155836" cy="50180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sym typeface="Wingdings" panose="05000000000000000000" pitchFamily="2" charset="2"/>
              </a:rPr>
              <a:t>Significant Financial Interest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Travel related to institutional responsibilities</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þ"/>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Occurrence of any reimbursed or sponsored travel (paid on  behalf of the researcher and not reimbursed to the researcher so that the exact monetary value might not be readily available) and which totals &gt; $5,000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NOTE: </a:t>
            </a: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Travel disclosures must include the following information: sponsor, destination, duration, and purpose of the travel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43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76443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77479"/>
            <a:ext cx="6599639" cy="53476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Education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Required every 4 years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Education is required </a:t>
            </a:r>
            <a:r>
              <a:rPr kumimoji="0" lang="en-US" sz="2800" b="1"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immediately</a:t>
            </a: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 when: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Financial conflict of interest policies are revise in a manner that changes research requirements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researcher is new to the organization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research is non-compliant with financial conflict of interest policies and procedures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1935385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77479"/>
            <a:ext cx="6599639" cy="39704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Disclosure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Annually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Update new significant financial interests within 30 days of acquisition or discovery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NOTE: </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Failure to disclose may result in disciplinary action</a:t>
            </a: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2258103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10530"/>
            <a:ext cx="6599639" cy="52351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Management Plan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management plan is needed when an employee has a financial interest, relationship or other circumstance that has the actual, potential or perceived ability to impair their objectivity while performing university duties or participating in research at the university. </a:t>
            </a:r>
          </a:p>
          <a:p>
            <a:pPr marL="685800" marR="0" lvl="1" indent="-33655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Its purpose is to formulate a strategy to mitigate or eliminate risks to the employee’s objectivity</a:t>
            </a:r>
          </a:p>
          <a:p>
            <a:pPr marL="685800" marR="0" lvl="1" indent="-33655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It outlines a plan of the steps that will be taken to manage an employee’s situation so that their objectivity will not be compromised while performing university duties and participating in research at the university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Tree>
    <p:extLst>
      <p:ext uri="{BB962C8B-B14F-4D97-AF65-F5344CB8AC3E}">
        <p14:creationId xmlns:p14="http://schemas.microsoft.com/office/powerpoint/2010/main" val="33035467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pic>
        <p:nvPicPr>
          <p:cNvPr id="5" name="Picture 4" descr="Conflict of Interest managment pl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2622" y="1136904"/>
            <a:ext cx="6486144" cy="4584191"/>
          </a:xfrm>
          <a:prstGeom prst="rect">
            <a:avLst/>
          </a:prstGeom>
        </p:spPr>
      </p:pic>
      <p:sp>
        <p:nvSpPr>
          <p:cNvPr id="2" name="Title 1">
            <a:extLst>
              <a:ext uri="{FF2B5EF4-FFF2-40B4-BE49-F238E27FC236}">
                <a16:creationId xmlns:a16="http://schemas.microsoft.com/office/drawing/2014/main" id="{AF92198C-1BB8-BF0F-C5CA-E816C1661E2D}"/>
              </a:ext>
            </a:extLst>
          </p:cNvPr>
          <p:cNvSpPr>
            <a:spLocks noGrp="1"/>
          </p:cNvSpPr>
          <p:nvPr>
            <p:ph type="title"/>
          </p:nvPr>
        </p:nvSpPr>
        <p:spPr>
          <a:xfrm>
            <a:off x="1238865" y="-1131784"/>
            <a:ext cx="6612962" cy="1131784"/>
          </a:xfrm>
        </p:spPr>
        <p:txBody>
          <a:bodyPr anchor="b" anchorCtr="0">
            <a:normAutofit/>
          </a:bodyPr>
          <a:lstStyle/>
          <a:p>
            <a:r>
              <a:rPr lang="en-US" dirty="0"/>
              <a:t>COI Management Plan</a:t>
            </a:r>
          </a:p>
        </p:txBody>
      </p:sp>
    </p:spTree>
    <p:extLst>
      <p:ext uri="{BB962C8B-B14F-4D97-AF65-F5344CB8AC3E}">
        <p14:creationId xmlns:p14="http://schemas.microsoft.com/office/powerpoint/2010/main" val="337089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87647"/>
            <a:ext cx="6599639" cy="49928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Summary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Conflicts of interest are not uncommon and are not wrong. Conflicts of interest can motivate and encourage good research. However, they present a risk that individuals will prioritize their interests over the responsible conduct of research. In order to protect the integrity of the research, the individuals involved in the research must disclose their conflicts and these conflicts need to be managed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Tree>
    <p:extLst>
      <p:ext uri="{BB962C8B-B14F-4D97-AF65-F5344CB8AC3E}">
        <p14:creationId xmlns:p14="http://schemas.microsoft.com/office/powerpoint/2010/main" val="3520081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865" y="908553"/>
            <a:ext cx="6612962" cy="719831"/>
          </a:xfrm>
        </p:spPr>
        <p:txBody>
          <a:bodyPr>
            <a:normAutofit/>
          </a:bodyPr>
          <a:lstStyle/>
          <a:p>
            <a:r>
              <a:rPr lang="en-US" sz="3200" dirty="0"/>
              <a:t>Additional information</a:t>
            </a:r>
          </a:p>
        </p:txBody>
      </p:sp>
      <p:sp>
        <p:nvSpPr>
          <p:cNvPr id="3" name="Text Placeholder 2"/>
          <p:cNvSpPr>
            <a:spLocks noGrp="1"/>
          </p:cNvSpPr>
          <p:nvPr>
            <p:ph type="body" idx="1"/>
          </p:nvPr>
        </p:nvSpPr>
        <p:spPr>
          <a:xfrm>
            <a:off x="1238865" y="1519229"/>
            <a:ext cx="6010235" cy="4133632"/>
          </a:xfrm>
        </p:spPr>
        <p:txBody>
          <a:bodyPr>
            <a:normAutofit/>
          </a:bodyPr>
          <a:lstStyle/>
          <a:p>
            <a:r>
              <a:rPr lang="en-US" sz="2400" dirty="0">
                <a:solidFill>
                  <a:schemeClr val="tx1"/>
                </a:solidFill>
              </a:rPr>
              <a:t>Stony Brook University Human Subjects Standard Operating Procedures:</a:t>
            </a:r>
          </a:p>
          <a:p>
            <a:r>
              <a:rPr lang="en-US" sz="2400" dirty="0">
                <a:solidFill>
                  <a:schemeClr val="tx1"/>
                </a:solidFill>
              </a:rPr>
              <a:t>Conflict of Interest in research: section 14</a:t>
            </a:r>
          </a:p>
          <a:p>
            <a:r>
              <a:rPr lang="en-US" sz="2000" dirty="0">
                <a:hlinkClick r:id="rId2"/>
              </a:rPr>
              <a:t>https://www.stonybrook.edu/commcms/research-compliance/Human-Subjects/sops</a:t>
            </a:r>
            <a:endParaRPr lang="en-US" sz="2000" dirty="0"/>
          </a:p>
          <a:p>
            <a:endParaRPr lang="en-US" sz="2400" dirty="0"/>
          </a:p>
          <a:p>
            <a:r>
              <a:rPr lang="en-US" sz="2400" dirty="0">
                <a:solidFill>
                  <a:schemeClr val="tx1"/>
                </a:solidFill>
              </a:rPr>
              <a:t>Stony Brook University P209 Policy:</a:t>
            </a:r>
          </a:p>
          <a:p>
            <a:r>
              <a:rPr lang="en-US" sz="2400" dirty="0">
                <a:solidFill>
                  <a:schemeClr val="tx1"/>
                </a:solidFill>
              </a:rPr>
              <a:t>Disclosure of External Interests &amp; Commitments</a:t>
            </a:r>
          </a:p>
          <a:p>
            <a:r>
              <a:rPr lang="en-US" sz="2000" dirty="0">
                <a:solidFill>
                  <a:schemeClr val="tx1"/>
                </a:solidFill>
                <a:hlinkClick r:id="rId3" action="ppaction://hlinksldjump"/>
              </a:rPr>
              <a:t>https://www.stonybrook.edu/commcms/research-compliance/Conflict-of-Interest-and-Commitment/SOPs</a:t>
            </a:r>
            <a:endParaRPr lang="en-US" sz="2000" dirty="0">
              <a:solidFill>
                <a:schemeClr val="tx1"/>
              </a:solidFill>
            </a:endParaRPr>
          </a:p>
          <a:p>
            <a:endParaRPr lang="en-US" dirty="0"/>
          </a:p>
          <a:p>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26</a:t>
            </a:fld>
            <a:endParaRPr lang="en-US" dirty="0"/>
          </a:p>
        </p:txBody>
      </p:sp>
    </p:spTree>
    <p:extLst>
      <p:ext uri="{BB962C8B-B14F-4D97-AF65-F5344CB8AC3E}">
        <p14:creationId xmlns:p14="http://schemas.microsoft.com/office/powerpoint/2010/main" val="4168075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95865"/>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Objectives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Participants will be able to:</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Define financial conflict of interest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State what comprises a non-financial conflict of interest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Give examples when conflict of interest occurs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91303"/>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Researchers have an interest in not only advancing research in their field but in protecting the participants in their research. Researchers can have personal interests that affect their research such as: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Spouse’s job</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Stock holdings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Outside positions with other institutions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Membership in professional organizations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03008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242128"/>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Conflict of interest is when a Researcher  is, or may be, in a position to influence activities or decisions in the conduct of activities in ways that could lead to personal financial gain for the Researcher (and/or the Researcher’s immediate family member), or give an improper advantage to third parties in their dealings with the University.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1947228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330263"/>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Conflicts of interest may also arise when Researchers (and/or the Researcher’s immediate family member) have outside obligations of any kind that are in substantial conflict with the Researcher's university responsibilities or the public interest.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1647237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90582" y="1096880"/>
            <a:ext cx="6770475" cy="53282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To whom Does This Apply?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Individuals who have a decisional role in a specific research study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Individuals who are influential in the design, conduct, or reporting of a research study</a:t>
            </a:r>
          </a:p>
          <a:p>
            <a:pPr marL="914400" marR="0" lvl="1"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Obtain informed consent</a:t>
            </a:r>
          </a:p>
          <a:p>
            <a:pPr marL="914400" marR="0" lvl="1"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Make decisions about who is eligible to participate in a study</a:t>
            </a:r>
          </a:p>
          <a:p>
            <a:pPr marL="914400" marR="0" lvl="1"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Participate in the analysis of data</a:t>
            </a:r>
          </a:p>
          <a:p>
            <a:pPr marL="914400" marR="0" lvl="1"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Participate in the interpretation of data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8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3541806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118913"/>
            <a:ext cx="6770475"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To Whom Does This </a:t>
            </a:r>
            <a:r>
              <a:rPr kumimoji="0" lang="en-US" sz="3200" b="1" i="0" u="sng" strike="noStrike" kern="1200" cap="none" spc="0" normalizeH="0" baseline="0" noProof="0" dirty="0">
                <a:ln>
                  <a:noFill/>
                </a:ln>
                <a:solidFill>
                  <a:srgbClr val="C00000"/>
                </a:solidFill>
                <a:effectLst/>
                <a:uLnTx/>
                <a:uFillTx/>
                <a:latin typeface="Museo Slab 300" charset="0"/>
                <a:ea typeface="Museo Slab 300" charset="0"/>
                <a:cs typeface="Museo Slab 300" charset="0"/>
              </a:rPr>
              <a:t>Not</a:t>
            </a: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 Apply?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Individuals who participate through isolated tasks incidental to the research (e.g., scheduling subject tests)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Individuals who perform routine care for subjects participating in a study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8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337565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129930"/>
            <a:ext cx="6770475" cy="53920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Financial Interest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Any remuneration to the Researcher (and/or those of the Researcher’s immediate family member(s)) from outside the University, and/or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Any equity holdings or ownership of the Investigator (and/or those of the Researcher’s immediate family member), and/or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Intellectual property rights and interests (e.g., new technology disclosures, patents, copyrights) where a company has entered into an option to license such rights and interests from the University.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Intellectual property rights and interests upon receipt of income related to such rights and interests.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1"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NOTE: </a:t>
            </a:r>
            <a:r>
              <a:rPr kumimoji="0" lang="en-US" sz="1800" b="0" i="1"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All royalties, including those received by the Investigator from this University, are to be disclosed.</a:t>
            </a: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8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Tree>
    <p:extLst>
      <p:ext uri="{BB962C8B-B14F-4D97-AF65-F5344CB8AC3E}">
        <p14:creationId xmlns:p14="http://schemas.microsoft.com/office/powerpoint/2010/main" val="2114167813"/>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162398</TotalTime>
  <Words>1593</Words>
  <Application>Microsoft Office PowerPoint</Application>
  <PresentationFormat>On-screen Show (4:3)</PresentationFormat>
  <Paragraphs>149</Paragraphs>
  <Slides>26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Arial</vt:lpstr>
      <vt:lpstr>Calibri</vt:lpstr>
      <vt:lpstr>Effra Heavy</vt:lpstr>
      <vt:lpstr>Museo Slab 100</vt:lpstr>
      <vt:lpstr>Museo Slab 300</vt:lpstr>
      <vt:lpstr>Museo Slab 500</vt:lpstr>
      <vt:lpstr>Museo Slab 700</vt:lpstr>
      <vt:lpstr>Museo Slab 900</vt:lpstr>
      <vt:lpstr>Wingdings</vt:lpstr>
      <vt:lpstr>Stony Brook University</vt:lpstr>
      <vt:lpstr>Conflict of Interest   Information for this module came from the  Office of Research Integrity (ORI) website:                    https://ori.hhs.gov/content/Chapter-5-Conflicts-of-Interest-Introduction                                                                 and the National Institutes of Health, 2015  </vt:lpstr>
      <vt:lpstr>Overview This presentation will provide guidance regarding real or potential conflicts of interest in research and how to avoid them. </vt:lpstr>
      <vt:lpstr>Objectives Participants will be able to: Define financial conflict of interest State what comprises a non-financial conflict of interest Give examples when conflict of interest occurs</vt:lpstr>
      <vt:lpstr>Researchers have an interest in not only advancing research in their field but in protecting the participants in their research. Researchers can have personal interests that affect their research such as: Spouse’s job Stock holdings Outside positions with other institutions Membership in professional organizations </vt:lpstr>
      <vt:lpstr>Conflict of interest is when a Researcher  is, or may be, in a position to influence activities or decisions in the conduct of activities in ways that could lead to personal financial gain for the Researcher (and/or the Researcher’s immediate family member), or give an improper advantage to third parties in their dealings with the University.  </vt:lpstr>
      <vt:lpstr>Conflicts of interest may also arise when Researchers (and/or the Researcher’s immediate family member) have outside obligations of any kind that are in substantial conflict with the Researcher's university responsibilities or the public interest.  </vt:lpstr>
      <vt:lpstr>To whom Does This Apply? Individuals who have a decisional role in a specific research study  Individuals who are influential in the design, conduct, or reporting of a research study Obtain informed consent Make decisions about who is eligible to participate in a study Participate in the analysis of data Participate in the interpretation of data  </vt:lpstr>
      <vt:lpstr>To Whom Does This Not Apply? Individuals who participate through isolated tasks incidental to the research (e.g., scheduling subject tests) Individuals who perform routine care for subjects participating in a study    </vt:lpstr>
      <vt:lpstr>Financial Interest Any remuneration to the Researcher (and/or those of the Researcher’s immediate family member(s)) from outside the University, and/or Any equity holdings or ownership of the Investigator (and/or those of the Researcher’s immediate family member), and/or Intellectual property rights and interests (e.g., new technology disclosures, patents, copyrights) where a company has entered into an option to license such rights and interests from the University.  Intellectual property rights and interests upon receipt of income related to such rights and interests.    NOTE: All royalties, including those received by the Investigator from this University, are to be disclosed.   </vt:lpstr>
      <vt:lpstr>Financial Interest Exclusions: Income from investments, such as mutual funds and retirement accounts, as long as the Investigator does not directly control the investment decisions made Income from seminars, lectures or teaching engagements sponsored by a federal, state or local government agency, a (United States) institution of higher education as defined at 20 U.S.C. 1001 (a), an academic teaching hospital, a medical center, or a research institute that is affiliated with an institution of higher education  Income from service on advisory committees or review panels for a federal, state or a local government agency, a (United States) institution of higher education as defined at 20 U.S.C. 1001 (a), an academic teaching hospital, a medical center, or a research institute that is affiliated with an institution of higher education.      </vt:lpstr>
      <vt:lpstr>Example of COI</vt:lpstr>
      <vt:lpstr>Comic</vt:lpstr>
      <vt:lpstr>Case Example (1) Dr. Smith has written a textbook from which he receives compensation. Each semester, he requires that his students purchase his textbook as required reading for the course.</vt:lpstr>
      <vt:lpstr>Case Example Questions (1) Does a conflict of interest exist? Does the individual need to disclose the conflict? Should the student be required to purchase the textbook written by the professor?</vt:lpstr>
      <vt:lpstr>Case Example (2) Professor Dupont is a scientist working in the field of chemical safety. His lab conducts basic and applied research. In addition to research, Dr. Dupont also conducts contract testing for private firms and government organizations. Professor Dupont has been asked by chemical companies to work on a variety of chemical safety plans. The Chemco company has recently contracted with Professor Dupont for some consulting time during the next 12 months. </vt:lpstr>
      <vt:lpstr>Case Example Questions (2) Is Dr. Dupont using university resources for his consulting work? Are graduate students involved in the consulting work? Does Dr. Dupont have any financial interest in Chemco? Are Dr. Dupont’s research interests related to Chemco’s activities? </vt:lpstr>
      <vt:lpstr>Significant Financial Interest  Appears to be related to the researcher’s institutional responsibilities and includes the researcher’s spouse and dependent children   Publicly traded  The value or remuneration exceeds $5,000 when aggregated within the 12 months preceding the disclosure and can include for example consulting fees, honoraria, and paid authorship The value of any equity interest (e.g., stock, stock options or other ownership interest) when aggregated exceeds $5,000 within the 12 months preceding the disclosure  </vt:lpstr>
      <vt:lpstr>Significant Financial Interest Appears to be related to the researcher’s institutional responsibilities and includes the researcher’s spouse and dependent children   Non-Publicly Traded  The value of remuneration exceeds $5,000 when aggregated within the 12 months preceding the disclosure and can include for example: consulting fees, honoraria, and paid authorship The value of any equity interest (e.g., stock, stock options or other ownership interest) </vt:lpstr>
      <vt:lpstr>Significant Financial Interest Appears to be related to the researcher’s institutional responsibilities (can include the researcher’s spouse and dependent children)   Intellectual property rights and interest (upon receipts of income related to such rights and interests) Patents Copyrights Licensing agreements Trademarks  </vt:lpstr>
      <vt:lpstr>Significant Financial Interest Travel related to institutional responsibilities Occurrence of any reimbursed or sponsored travel (paid on  behalf of the researcher and not reimbursed to the researcher so that the exact monetary value might not be readily available) and which totals &gt; $5,000  NOTE: Travel disclosures must include the following information: sponsor, destination, duration, and purpose of the travel </vt:lpstr>
      <vt:lpstr>Education Required every 4 years  Education is required immediately when: Financial conflict of interest policies are revise in a manner that changes research requirements A researcher is new to the organization A research is non-compliant with financial conflict of interest policies and procedures </vt:lpstr>
      <vt:lpstr>Disclosure Annually Update new significant financial interests within 30 days of acquisition or discovery  NOTE: Failure to disclose may result in disciplinary action</vt:lpstr>
      <vt:lpstr>Management Plan  A management plan is needed when an employee has a financial interest, relationship or other circumstance that has the actual, potential or perceived ability to impair their objectivity while performing university duties or participating in research at the university.  Its purpose is to formulate a strategy to mitigate or eliminate risks to the employee’s objectivity It outlines a plan of the steps that will be taken to manage an employee’s situation so that their objectivity will not be compromised while performing university duties and participating in research at the university</vt:lpstr>
      <vt:lpstr>COI Management Plan</vt:lpstr>
      <vt:lpstr>Summary Conflicts of interest are not uncommon and are not wrong. Conflicts of interest can motivate and encourage good research. However, they present a risk that individuals will prioritize their interests over the responsible conduct of research. In order to protect the integrity of the research, the individuals involved in the research must disclose their conflicts and these conflicts need to be managed </vt:lpstr>
      <vt:lpstr>Additional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397</cp:revision>
  <dcterms:created xsi:type="dcterms:W3CDTF">2015-10-09T21:49:46Z</dcterms:created>
  <dcterms:modified xsi:type="dcterms:W3CDTF">2026-08-28T19:15:54Z</dcterms:modified>
</cp:coreProperties>
</file>