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-Ann Kozlowski" initials="LK" lastIdx="0" clrIdx="0">
    <p:extLst>
      <p:ext uri="{19B8F6BF-5375-455C-9EA6-DF929625EA0E}">
        <p15:presenceInfo xmlns:p15="http://schemas.microsoft.com/office/powerpoint/2012/main" userId="S-1-5-21-30371924-1664817342-1491421105-41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69" tIns="46585" rIns="93169" bIns="4658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69" tIns="46585" rIns="93169" bIns="46585" rtlCol="0"/>
          <a:lstStyle>
            <a:lvl1pPr algn="r">
              <a:defRPr sz="1200"/>
            </a:lvl1pPr>
          </a:lstStyle>
          <a:p>
            <a:fld id="{D96F26DD-0268-48E3-BFBF-E9891BDFB016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69" tIns="46585" rIns="93169" bIns="4658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69" tIns="46585" rIns="93169" bIns="46585" rtlCol="0" anchor="b"/>
          <a:lstStyle>
            <a:lvl1pPr algn="r">
              <a:defRPr sz="1200"/>
            </a:lvl1pPr>
          </a:lstStyle>
          <a:p>
            <a:fld id="{B54A3076-B8D8-43E4-99F9-7D9F81760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32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69" tIns="46585" rIns="93169" bIns="4658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69" tIns="46585" rIns="93169" bIns="46585" rtlCol="0"/>
          <a:lstStyle>
            <a:lvl1pPr algn="r">
              <a:defRPr sz="1200"/>
            </a:lvl1pPr>
          </a:lstStyle>
          <a:p>
            <a:fld id="{82F4CCFA-88FA-43C3-B396-3B368321C8AB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9" tIns="46585" rIns="93169" bIns="4658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69" tIns="46585" rIns="93169" bIns="46585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69" tIns="46585" rIns="93169" bIns="4658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69" tIns="46585" rIns="93169" bIns="46585" rtlCol="0" anchor="b"/>
          <a:lstStyle>
            <a:lvl1pPr algn="r">
              <a:defRPr sz="1200"/>
            </a:lvl1pPr>
          </a:lstStyle>
          <a:p>
            <a:fld id="{80CE92F7-6618-46C7-9684-A3A716B9E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7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05864-DA35-45AA-923D-53D12C6871B3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99F4-99B1-4726-BBFA-935653798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587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05864-DA35-45AA-923D-53D12C6871B3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99F4-99B1-4726-BBFA-935653798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61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05864-DA35-45AA-923D-53D12C6871B3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99F4-99B1-4726-BBFA-935653798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4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05864-DA35-45AA-923D-53D12C6871B3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99F4-99B1-4726-BBFA-935653798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513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05864-DA35-45AA-923D-53D12C6871B3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99F4-99B1-4726-BBFA-935653798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8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05864-DA35-45AA-923D-53D12C6871B3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99F4-99B1-4726-BBFA-935653798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50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05864-DA35-45AA-923D-53D12C6871B3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99F4-99B1-4726-BBFA-935653798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0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05864-DA35-45AA-923D-53D12C6871B3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99F4-99B1-4726-BBFA-935653798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778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05864-DA35-45AA-923D-53D12C6871B3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99F4-99B1-4726-BBFA-935653798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3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05864-DA35-45AA-923D-53D12C6871B3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99F4-99B1-4726-BBFA-935653798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74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05864-DA35-45AA-923D-53D12C6871B3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99F4-99B1-4726-BBFA-935653798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13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05864-DA35-45AA-923D-53D12C6871B3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499F4-99B1-4726-BBFA-935653798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16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ovpr_myresearchirb@stonybrook.ed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mailto:ovpr_myresearchirb@stonybrook.ed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56" y="1980341"/>
            <a:ext cx="10460112" cy="22526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8136" y="539496"/>
            <a:ext cx="105239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 smtClean="0">
                <a:solidFill>
                  <a:srgbClr val="C00000"/>
                </a:solidFill>
              </a:rPr>
              <a:t>External IRB Submission Process in </a:t>
            </a:r>
            <a:r>
              <a:rPr lang="en-US" sz="4000" b="1" u="sng" dirty="0" err="1" smtClean="0">
                <a:solidFill>
                  <a:srgbClr val="C00000"/>
                </a:solidFill>
              </a:rPr>
              <a:t>myRESEARCH</a:t>
            </a:r>
            <a:endParaRPr lang="en-US" sz="4000" b="1" u="sng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63630" y="4727448"/>
            <a:ext cx="96925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/>
              <a:t>Advarra</a:t>
            </a:r>
            <a:r>
              <a:rPr lang="en-US" dirty="0" smtClean="0"/>
              <a:t> and NCI-CIRB are currently in the system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Other sites may be requested by emailing </a:t>
            </a:r>
            <a:r>
              <a:rPr lang="en-US" b="1" dirty="0" smtClean="0">
                <a:hlinkClick r:id="rId3"/>
              </a:rPr>
              <a:t>ovpr_myresearchirb@stonybrook.edu</a:t>
            </a:r>
            <a:endParaRPr lang="en-US" b="1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External IRB Continuing Renewal Submissions must be submitted as a NEW STUDY in </a:t>
            </a:r>
            <a:r>
              <a:rPr lang="en-US" dirty="0" err="1" smtClean="0"/>
              <a:t>myRESEARCH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284903" y="6211669"/>
            <a:ext cx="18144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Lu-Ann Kozlowski</a:t>
            </a:r>
          </a:p>
          <a:p>
            <a:r>
              <a:rPr lang="en-US" dirty="0" smtClean="0">
                <a:latin typeface="+mj-lt"/>
              </a:rPr>
              <a:t>v.3.7.19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4538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29778" y="354830"/>
            <a:ext cx="3599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/>
                </a:solidFill>
              </a:rPr>
              <a:t>Step 2 Page 2: Basic Information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35" y="1197943"/>
            <a:ext cx="10468653" cy="4901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84649" y="3035808"/>
            <a:ext cx="5010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This is duplicate of study information, Titles will auto populate from previous screen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96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31160" y="281678"/>
            <a:ext cx="25798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/>
                </a:solidFill>
              </a:rPr>
              <a:t>Step 2 Page 3: Funding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49296"/>
            <a:ext cx="11535534" cy="47594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61960" y="5687568"/>
            <a:ext cx="3518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Duplicate page. Must be completed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69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99343" y="427982"/>
            <a:ext cx="38641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/>
                </a:solidFill>
              </a:rPr>
              <a:t>Step 2 Page 4: Add the Study Team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" y="1380765"/>
            <a:ext cx="11594604" cy="49233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301203">
            <a:off x="999799" y="1807385"/>
            <a:ext cx="1554615" cy="18167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58568" y="2450923"/>
            <a:ext cx="6464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Click to add study team members and define their role.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13824" y="1067393"/>
            <a:ext cx="38509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Hover to see which training was completed and expiration dates to verify all training requirements have been met.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631374">
            <a:off x="10092977" y="1895198"/>
            <a:ext cx="1213422" cy="141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5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42542" y="290822"/>
            <a:ext cx="55376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/>
                </a:solidFill>
              </a:rPr>
              <a:t>Step 2 Page 5: List all NON SBU </a:t>
            </a:r>
            <a:r>
              <a:rPr lang="en-US" sz="2000" b="1" dirty="0">
                <a:solidFill>
                  <a:schemeClr val="accent5"/>
                </a:solidFill>
              </a:rPr>
              <a:t>R</a:t>
            </a:r>
            <a:r>
              <a:rPr lang="en-US" sz="2000" b="1" dirty="0" smtClean="0">
                <a:solidFill>
                  <a:schemeClr val="accent5"/>
                </a:solidFill>
              </a:rPr>
              <a:t>esearch Locations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59" y="1289303"/>
            <a:ext cx="10539745" cy="518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2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71686" y="226814"/>
            <a:ext cx="47729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accent5"/>
                </a:solidFill>
              </a:rPr>
              <a:t>Step 2 Page 6: Add Stony Brook Documents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5" y="1088080"/>
            <a:ext cx="10396728" cy="56327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22145" y="3198614"/>
            <a:ext cx="4992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Consents, recruitment materials, I/E Checklist, etc.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8100" y="217670"/>
            <a:ext cx="50179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accent5"/>
                </a:solidFill>
              </a:rPr>
              <a:t>Step 2 Page 7: FINAL PAGE - Ancillary Reviews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90" y="696285"/>
            <a:ext cx="10990996" cy="598753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21232" y="3650349"/>
            <a:ext cx="5460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Determine Required Ancillary Reviews that apply to the project and request on next two screens.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50847">
            <a:off x="4555071" y="2946250"/>
            <a:ext cx="2225233" cy="20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08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51388" y="181832"/>
            <a:ext cx="70521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accent5"/>
                </a:solidFill>
              </a:rPr>
              <a:t>Step 2 Page 8: Navigate to Ancillary Review and Submission Page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594" y="811599"/>
            <a:ext cx="10819398" cy="624757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71564">
            <a:off x="4198456" y="3888083"/>
            <a:ext cx="2225233" cy="20545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56293" y="5074920"/>
            <a:ext cx="4261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**If not automatically routed to manage ancillary review/submission page, MUST click on Link.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0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83407" y="182174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>
                <a:solidFill>
                  <a:schemeClr val="accent5"/>
                </a:solidFill>
              </a:rPr>
              <a:t>Step 2 Page 9: Manage Ancillary Reviews and Submit Project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87" y="603951"/>
            <a:ext cx="10953641" cy="6062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33504">
            <a:off x="971468" y="3170682"/>
            <a:ext cx="3909217" cy="33273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40395" y="5044294"/>
            <a:ext cx="3593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STEP 1: Add all necessary ancillary reviews.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532" y="2008430"/>
            <a:ext cx="2873391" cy="26529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51148" y="2633397"/>
            <a:ext cx="7396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 STEP 2: Once Department Chair has approved the package, Submit to the IRB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45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76407" y="199382"/>
            <a:ext cx="66877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accent5"/>
                </a:solidFill>
              </a:rPr>
              <a:t>Step 2 Page 10: Success! Study has been submitted to the IRB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18" y="768096"/>
            <a:ext cx="11176803" cy="67849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23387">
            <a:off x="3426368" y="1923341"/>
            <a:ext cx="2030200" cy="1879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84065" y="2299420"/>
            <a:ext cx="27706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If Pre-Review box is highlighted study has been successfully submitted to the IRB</a:t>
            </a:r>
            <a:endParaRPr lang="en-US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31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14" y="969264"/>
            <a:ext cx="10268248" cy="5394960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 rot="3998565">
            <a:off x="2292493" y="2598255"/>
            <a:ext cx="484632" cy="121167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87069" y="228600"/>
            <a:ext cx="4237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/>
                </a:solidFill>
              </a:rPr>
              <a:t>Step 1 page 1: CREATE NEW STUDY</a:t>
            </a:r>
            <a:endParaRPr lang="en-US" sz="2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98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" y="441191"/>
            <a:ext cx="12523755" cy="60882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17953" y="71859"/>
            <a:ext cx="43484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/>
                </a:solidFill>
              </a:rPr>
              <a:t>Step 1 Page 2: External IRB Information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658" y="1173842"/>
            <a:ext cx="1563676" cy="743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396" y="1920174"/>
            <a:ext cx="1566808" cy="7498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02936" y="1920174"/>
            <a:ext cx="42457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Ex:   </a:t>
            </a:r>
            <a:r>
              <a:rPr lang="en-US" sz="1600" dirty="0" err="1" smtClean="0"/>
              <a:t>Advarra</a:t>
            </a:r>
            <a:r>
              <a:rPr lang="en-US" sz="1600" dirty="0" smtClean="0"/>
              <a:t>; Friendly Pharmaceuticals; 7V34986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041334" y="1183391"/>
            <a:ext cx="3471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Full title should Match external IRB title</a:t>
            </a: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6404" y="3774586"/>
            <a:ext cx="1566808" cy="7498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43212" y="3774586"/>
            <a:ext cx="2867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Must       YES for external IRB</a:t>
            </a:r>
            <a:endParaRPr lang="en-US" dirty="0"/>
          </a:p>
        </p:txBody>
      </p:sp>
      <p:pic>
        <p:nvPicPr>
          <p:cNvPr id="11" name="Picture 10" descr="Team:DTU-Denmark/SPL - 2010.igem.or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345" y="3738204"/>
            <a:ext cx="368447" cy="3414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671937" y="2209155"/>
            <a:ext cx="69728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***If this is a continuing review include CR and </a:t>
            </a:r>
            <a:r>
              <a:rPr lang="en-US" sz="1600" dirty="0" err="1" smtClean="0">
                <a:solidFill>
                  <a:srgbClr val="FF0000"/>
                </a:solidFill>
              </a:rPr>
              <a:t>IRBNet</a:t>
            </a:r>
            <a:r>
              <a:rPr lang="en-US" sz="1600" dirty="0" smtClean="0">
                <a:solidFill>
                  <a:srgbClr val="FF0000"/>
                </a:solidFill>
              </a:rPr>
              <a:t># before external IRB name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EX: CR#134756: </a:t>
            </a:r>
            <a:r>
              <a:rPr lang="en-US" sz="1600" dirty="0" err="1" smtClean="0">
                <a:solidFill>
                  <a:srgbClr val="FF0000"/>
                </a:solidFill>
              </a:rPr>
              <a:t>Advarra</a:t>
            </a:r>
            <a:r>
              <a:rPr lang="en-US" sz="1600" dirty="0" smtClean="0">
                <a:solidFill>
                  <a:srgbClr val="FF0000"/>
                </a:solidFill>
              </a:rPr>
              <a:t>; Friendly Pharmaceuticals; 7V34986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5637" y="5257767"/>
            <a:ext cx="1572904" cy="74987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31920" y="5541264"/>
            <a:ext cx="2962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 external study protocol -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50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60023"/>
            <a:ext cx="12465610" cy="59602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79124" y="99901"/>
            <a:ext cx="46833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/>
                </a:solidFill>
              </a:rPr>
              <a:t>Step 1 Page 3: Complete Basic Information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148" y="1288178"/>
            <a:ext cx="1151850" cy="5491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72260" y="1119493"/>
            <a:ext cx="70500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Use drop down menu to add the IRB of record. If the IRB does not appear, email </a:t>
            </a:r>
            <a:r>
              <a:rPr lang="en-US" sz="1400" b="1" dirty="0" smtClean="0">
                <a:hlinkClick r:id="rId4"/>
              </a:rPr>
              <a:t>ovpr_myresearchirb@stonybrook.edu</a:t>
            </a:r>
            <a:r>
              <a:rPr lang="en-US" sz="1400" b="1" dirty="0" smtClean="0"/>
              <a:t> to request site addition. </a:t>
            </a:r>
            <a:endParaRPr lang="en-US" sz="1400" b="1" dirty="0"/>
          </a:p>
          <a:p>
            <a:r>
              <a:rPr lang="en-US" sz="1400" b="1" dirty="0" smtClean="0"/>
              <a:t>Currently available sites: </a:t>
            </a:r>
            <a:r>
              <a:rPr lang="en-US" sz="1400" b="1" dirty="0" err="1" smtClean="0"/>
              <a:t>Advarra</a:t>
            </a:r>
            <a:r>
              <a:rPr lang="en-US" sz="1400" b="1" dirty="0" smtClean="0"/>
              <a:t>, NCI (adult), NCI (pediatric)</a:t>
            </a:r>
            <a:endParaRPr lang="en-US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7143">
            <a:off x="2279433" y="1909011"/>
            <a:ext cx="1263279" cy="5338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86998" y="1931801"/>
            <a:ext cx="1579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C00000"/>
                </a:solidFill>
              </a:rPr>
              <a:t>Same as Short Title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47855" y="5982209"/>
            <a:ext cx="3586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Answer questions 3-12 as applicable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7597" y="4571546"/>
            <a:ext cx="1609483" cy="8291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905380" y="4571546"/>
            <a:ext cx="46213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FDA regulated research          Pre-2018 requirements</a:t>
            </a:r>
          </a:p>
          <a:p>
            <a:r>
              <a:rPr lang="en-US" sz="1600" dirty="0" smtClean="0"/>
              <a:t>Non FDA regulated research           2018 requirements</a:t>
            </a:r>
            <a:endParaRPr lang="en-US" sz="16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1135" y="4636008"/>
            <a:ext cx="269510" cy="2161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1405" y="4887901"/>
            <a:ext cx="265628" cy="24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42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04741" y="137160"/>
            <a:ext cx="3909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/>
                </a:solidFill>
              </a:rPr>
              <a:t>Step 1 Page 4: Funding Information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75" y="1474163"/>
            <a:ext cx="10779445" cy="31718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14301" y="4859210"/>
            <a:ext cx="5726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Add Applicable </a:t>
            </a:r>
            <a:r>
              <a:rPr lang="en-US" dirty="0">
                <a:solidFill>
                  <a:srgbClr val="C00000"/>
                </a:solidFill>
              </a:rPr>
              <a:t>F</a:t>
            </a:r>
            <a:r>
              <a:rPr lang="en-US" dirty="0" smtClean="0">
                <a:solidFill>
                  <a:srgbClr val="C00000"/>
                </a:solidFill>
              </a:rPr>
              <a:t>unding Information: If choose unsponsored option, more inquiry fields will open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521519">
            <a:off x="3124129" y="3864828"/>
            <a:ext cx="1609483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9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21301" y="228600"/>
            <a:ext cx="3025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/>
                </a:solidFill>
              </a:rPr>
              <a:t>Step 1 Page 5: Study Scope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29" y="1293840"/>
            <a:ext cx="10933589" cy="52715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3079" y="1082673"/>
            <a:ext cx="5413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All study scope questions MUST be answered. More inquiries may appear based on answer given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641420">
            <a:off x="1297042" y="992868"/>
            <a:ext cx="1666718" cy="194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3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09596" y="208526"/>
            <a:ext cx="35693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/>
                </a:solidFill>
              </a:rPr>
              <a:t>Step 1 Page 6: Drug Information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66" y="1344168"/>
            <a:ext cx="11544658" cy="55138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835" y="2468107"/>
            <a:ext cx="1511878" cy="5321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77840" y="2374356"/>
            <a:ext cx="47815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00000"/>
                </a:solidFill>
              </a:rPr>
              <a:t>#1. Click ‘add’ for pop up window to add all study items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748" y="3498295"/>
            <a:ext cx="1464393" cy="4589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49141" y="3404544"/>
            <a:ext cx="5983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00000"/>
                </a:solidFill>
              </a:rPr>
              <a:t>#2. Window will pop up to add IND information (number and holder)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3624" y="4128238"/>
            <a:ext cx="1463167" cy="4822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flipH="1">
            <a:off x="2648710" y="4184678"/>
            <a:ext cx="6291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#3. Only attach listed forms if the INVESTIGATOR holds the IND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56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74" y="1565204"/>
            <a:ext cx="10576317" cy="38754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94596" y="302496"/>
            <a:ext cx="27981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/>
                </a:solidFill>
              </a:rPr>
              <a:t>Step 1 Page 7: Final Page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896897" y="3346603"/>
            <a:ext cx="2469094" cy="23227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25312" y="4764024"/>
            <a:ext cx="3487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Click FINISH and move on to </a:t>
            </a:r>
            <a:r>
              <a:rPr lang="en-US" u="sng" dirty="0" smtClean="0">
                <a:solidFill>
                  <a:srgbClr val="C00000"/>
                </a:solidFill>
              </a:rPr>
              <a:t>STEP 2</a:t>
            </a:r>
            <a:endParaRPr lang="en-US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83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10" y="739755"/>
            <a:ext cx="8593653" cy="44195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11879" y="339645"/>
            <a:ext cx="45441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/>
                </a:solidFill>
              </a:rPr>
              <a:t>Step 2 Page 1: Add Local Site Information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52011">
            <a:off x="3241899" y="1500587"/>
            <a:ext cx="1554615" cy="18167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55036" y="2239692"/>
            <a:ext cx="5954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C00000"/>
                </a:solidFill>
              </a:rPr>
              <a:t>**MUST click to add local site information or will be unable to submit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116" y="3906948"/>
            <a:ext cx="5311826" cy="18581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621454">
            <a:off x="2785779" y="3447761"/>
            <a:ext cx="2139881" cy="22801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55036" y="4282005"/>
            <a:ext cx="994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EDIT site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34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</TotalTime>
  <Words>529</Words>
  <Application>Microsoft Office PowerPoint</Application>
  <PresentationFormat>Widescreen</PresentationFormat>
  <Paragraphs>53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Lu-Ann Kozlowski</dc:creator>
  <cp:lastModifiedBy>Lu-Ann Kozlowski</cp:lastModifiedBy>
  <cp:revision>27</cp:revision>
  <cp:lastPrinted>2019-03-07T16:27:51Z</cp:lastPrinted>
  <dcterms:created xsi:type="dcterms:W3CDTF">2019-03-06T19:33:49Z</dcterms:created>
  <dcterms:modified xsi:type="dcterms:W3CDTF">2019-03-21T20:40:35Z</dcterms:modified>
</cp:coreProperties>
</file>