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24"/>
  </p:notesMasterIdLst>
  <p:handoutMasterIdLst>
    <p:handoutMasterId r:id="rId25"/>
  </p:handoutMasterIdLst>
  <p:sldIdLst>
    <p:sldId id="256" r:id="rId2"/>
    <p:sldId id="287" r:id="rId3"/>
    <p:sldId id="290" r:id="rId4"/>
    <p:sldId id="293" r:id="rId5"/>
    <p:sldId id="294" r:id="rId6"/>
    <p:sldId id="291" r:id="rId7"/>
    <p:sldId id="302" r:id="rId8"/>
    <p:sldId id="303" r:id="rId9"/>
    <p:sldId id="304" r:id="rId10"/>
    <p:sldId id="305" r:id="rId11"/>
    <p:sldId id="306" r:id="rId12"/>
    <p:sldId id="288" r:id="rId13"/>
    <p:sldId id="308" r:id="rId14"/>
    <p:sldId id="295" r:id="rId15"/>
    <p:sldId id="309" r:id="rId16"/>
    <p:sldId id="296" r:id="rId17"/>
    <p:sldId id="297" r:id="rId18"/>
    <p:sldId id="300" r:id="rId19"/>
    <p:sldId id="301" r:id="rId20"/>
    <p:sldId id="298" r:id="rId21"/>
    <p:sldId id="299" r:id="rId22"/>
    <p:sldId id="307" r:id="rId2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8383"/>
    <a:srgbClr val="C0C0C0"/>
    <a:srgbClr val="A71E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64" autoAdjust="0"/>
    <p:restoredTop sz="86406" autoAdjust="0"/>
  </p:normalViewPr>
  <p:slideViewPr>
    <p:cSldViewPr snapToGrid="0" snapToObjects="1">
      <p:cViewPr varScale="1">
        <p:scale>
          <a:sx n="43" d="100"/>
          <a:sy n="43" d="100"/>
        </p:scale>
        <p:origin x="233" y="24"/>
      </p:cViewPr>
      <p:guideLst/>
    </p:cSldViewPr>
  </p:slideViewPr>
  <p:outlineViewPr>
    <p:cViewPr>
      <p:scale>
        <a:sx n="33" d="100"/>
        <a:sy n="33" d="100"/>
      </p:scale>
      <p:origin x="0" y="-42213"/>
    </p:cViewPr>
  </p:outlineViewPr>
  <p:notesTextViewPr>
    <p:cViewPr>
      <p:scale>
        <a:sx n="1" d="1"/>
        <a:sy n="1" d="1"/>
      </p:scale>
      <p:origin x="0" y="0"/>
    </p:cViewPr>
  </p:notesTextViewPr>
  <p:sorterViewPr>
    <p:cViewPr>
      <p:scale>
        <a:sx n="100" d="100"/>
        <a:sy n="100" d="100"/>
      </p:scale>
      <p:origin x="0" y="0"/>
    </p:cViewPr>
  </p:sorterViewPr>
  <p:notesViewPr>
    <p:cSldViewPr snapToGrid="0" snapToObjects="1" showGuides="1">
      <p:cViewPr varScale="1">
        <p:scale>
          <a:sx n="99" d="100"/>
          <a:sy n="99" d="100"/>
        </p:scale>
        <p:origin x="4272"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A706CF33-8FBF-4B4C-A62C-C7FCEE2F205E}" type="datetimeFigureOut">
              <a:rPr lang="en-US" smtClean="0"/>
              <a:t>8/28/2026</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CA2B81D4-C81F-2846-A8B2-30C4B23FE648}" type="slidenum">
              <a:rPr lang="en-US" smtClean="0"/>
              <a:t>‹#›</a:t>
            </a:fld>
            <a:endParaRPr lang="en-US"/>
          </a:p>
        </p:txBody>
      </p:sp>
    </p:spTree>
    <p:extLst>
      <p:ext uri="{BB962C8B-B14F-4D97-AF65-F5344CB8AC3E}">
        <p14:creationId xmlns:p14="http://schemas.microsoft.com/office/powerpoint/2010/main" val="3994697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68D938DB-7AC2-8B49-96CB-F4713922A74B}" type="datetimeFigureOut">
              <a:rPr lang="en-US" smtClean="0"/>
              <a:t>8/28/2026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06818A80-324C-A94A-A288-E8B5ECC90687}" type="slidenum">
              <a:rPr lang="en-US" smtClean="0"/>
              <a:t>‹#›</a:t>
            </a:fld>
            <a:endParaRPr lang="en-US"/>
          </a:p>
        </p:txBody>
      </p:sp>
    </p:spTree>
    <p:extLst>
      <p:ext uri="{BB962C8B-B14F-4D97-AF65-F5344CB8AC3E}">
        <p14:creationId xmlns:p14="http://schemas.microsoft.com/office/powerpoint/2010/main" val="1819550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BU Logo">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cxnSp>
        <p:nvCxnSpPr>
          <p:cNvPr id="8" name="Straight Connector 7"/>
          <p:cNvCxnSpPr/>
          <p:nvPr userDrawn="1"/>
        </p:nvCxnSpPr>
        <p:spPr>
          <a:xfrm>
            <a:off x="1769806" y="4657197"/>
            <a:ext cx="7374194" cy="181"/>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7377" y="1272796"/>
            <a:ext cx="4006236" cy="685081"/>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769805" y="2356161"/>
            <a:ext cx="5597465" cy="2091640"/>
          </a:xfrm>
          <a:prstGeom prst="rect">
            <a:avLst/>
          </a:prstGeom>
        </p:spPr>
      </p:pic>
      <p:sp>
        <p:nvSpPr>
          <p:cNvPr id="13" name="Text Placeholder 2"/>
          <p:cNvSpPr>
            <a:spLocks noGrp="1"/>
          </p:cNvSpPr>
          <p:nvPr>
            <p:ph type="body" idx="1" hasCustomPrompt="1"/>
          </p:nvPr>
        </p:nvSpPr>
        <p:spPr>
          <a:xfrm>
            <a:off x="1686846" y="4860050"/>
            <a:ext cx="6612962" cy="654046"/>
          </a:xfrm>
          <a:prstGeom prst="rect">
            <a:avLst/>
          </a:prstGeom>
        </p:spPr>
        <p:txBody>
          <a:bodyPr>
            <a:normAutofit/>
          </a:bodyPr>
          <a:lstStyle>
            <a:lvl1pPr marL="0" indent="0">
              <a:lnSpc>
                <a:spcPct val="100000"/>
              </a:lnSpc>
              <a:spcBef>
                <a:spcPts val="0"/>
              </a:spcBef>
              <a:buNone/>
              <a:defRPr sz="1400" b="0" i="0" baseline="0">
                <a:solidFill>
                  <a:schemeClr val="bg1"/>
                </a:solidFill>
                <a:latin typeface="Museo Slab 700" charset="0"/>
                <a:ea typeface="Museo Slab 700" charset="0"/>
                <a:cs typeface="Museo Slab 7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SUBTITLE OR NAME OF PRESENTATION</a:t>
            </a:r>
          </a:p>
        </p:txBody>
      </p:sp>
    </p:spTree>
    <p:extLst>
      <p:ext uri="{BB962C8B-B14F-4D97-AF65-F5344CB8AC3E}">
        <p14:creationId xmlns:p14="http://schemas.microsoft.com/office/powerpoint/2010/main" val="888470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BU Text-3 Photos">
    <p:spTree>
      <p:nvGrpSpPr>
        <p:cNvPr id="1" name=""/>
        <p:cNvGrpSpPr/>
        <p:nvPr/>
      </p:nvGrpSpPr>
      <p:grpSpPr>
        <a:xfrm>
          <a:off x="0" y="0"/>
          <a:ext cx="0" cy="0"/>
          <a:chOff x="0" y="0"/>
          <a:chExt cx="0" cy="0"/>
        </a:xfrm>
      </p:grpSpPr>
      <p:sp>
        <p:nvSpPr>
          <p:cNvPr id="23" name="Title 1"/>
          <p:cNvSpPr>
            <a:spLocks noGrp="1"/>
          </p:cNvSpPr>
          <p:nvPr>
            <p:ph type="title" hasCustomPrompt="1"/>
          </p:nvPr>
        </p:nvSpPr>
        <p:spPr>
          <a:xfrm>
            <a:off x="626116" y="897538"/>
            <a:ext cx="3335552" cy="972207"/>
          </a:xfrm>
          <a:prstGeom prst="rect">
            <a:avLst/>
          </a:prstGeom>
        </p:spPr>
        <p:txBody>
          <a:bodyPr anchor="t" anchorCtr="0">
            <a:normAutofit/>
          </a:bodyPr>
          <a:lstStyle>
            <a:lvl1pPr>
              <a:lnSpc>
                <a:spcPct val="80000"/>
              </a:lnSpc>
              <a:defRPr sz="3600" b="1"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24" name="Text Placeholder 3"/>
          <p:cNvSpPr>
            <a:spLocks noGrp="1"/>
          </p:cNvSpPr>
          <p:nvPr>
            <p:ph type="body" sz="half" idx="2" hasCustomPrompt="1"/>
          </p:nvPr>
        </p:nvSpPr>
        <p:spPr>
          <a:xfrm>
            <a:off x="626116"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2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9" name="Picture Placeholder 2"/>
          <p:cNvSpPr>
            <a:spLocks noGrp="1" noChangeAspect="1"/>
          </p:cNvSpPr>
          <p:nvPr>
            <p:ph type="pic" idx="16"/>
          </p:nvPr>
        </p:nvSpPr>
        <p:spPr>
          <a:xfrm>
            <a:off x="4054287" y="961466"/>
            <a:ext cx="2152764" cy="462578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29" name="Picture Placeholder 2"/>
          <p:cNvSpPr>
            <a:spLocks noGrp="1" noChangeAspect="1"/>
          </p:cNvSpPr>
          <p:nvPr>
            <p:ph type="pic" idx="13"/>
          </p:nvPr>
        </p:nvSpPr>
        <p:spPr>
          <a:xfrm>
            <a:off x="6323802" y="962913"/>
            <a:ext cx="2188186" cy="2271106"/>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32" name="Picture Placeholder 2"/>
          <p:cNvSpPr>
            <a:spLocks noGrp="1" noChangeAspect="1"/>
          </p:cNvSpPr>
          <p:nvPr>
            <p:ph type="pic" idx="14"/>
          </p:nvPr>
        </p:nvSpPr>
        <p:spPr>
          <a:xfrm>
            <a:off x="6323802" y="3321427"/>
            <a:ext cx="2188185" cy="2265826"/>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34"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915537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BU 3 Photos">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endParaRPr lang="en-US" dirty="0"/>
          </a:p>
        </p:txBody>
      </p:sp>
      <p:sp>
        <p:nvSpPr>
          <p:cNvPr id="17"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8" name="Picture Placeholder 2"/>
          <p:cNvSpPr>
            <a:spLocks noGrp="1" noChangeAspect="1"/>
          </p:cNvSpPr>
          <p:nvPr>
            <p:ph type="pic" idx="13"/>
          </p:nvPr>
        </p:nvSpPr>
        <p:spPr>
          <a:xfrm>
            <a:off x="1233015" y="2385579"/>
            <a:ext cx="2095593" cy="3000278"/>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19" name="Picture Placeholder 2"/>
          <p:cNvSpPr>
            <a:spLocks noGrp="1" noChangeAspect="1"/>
          </p:cNvSpPr>
          <p:nvPr>
            <p:ph type="pic" idx="15"/>
          </p:nvPr>
        </p:nvSpPr>
        <p:spPr>
          <a:xfrm>
            <a:off x="5751058" y="2385579"/>
            <a:ext cx="2094919" cy="300075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20" name="Picture Placeholder 2"/>
          <p:cNvSpPr>
            <a:spLocks noGrp="1" noChangeAspect="1"/>
          </p:cNvSpPr>
          <p:nvPr>
            <p:ph type="pic" idx="14"/>
          </p:nvPr>
        </p:nvSpPr>
        <p:spPr>
          <a:xfrm>
            <a:off x="3484694" y="2385696"/>
            <a:ext cx="2095512" cy="3000161"/>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21" name="Text Placeholder 3"/>
          <p:cNvSpPr>
            <a:spLocks noGrp="1"/>
          </p:cNvSpPr>
          <p:nvPr>
            <p:ph type="body" sz="half" idx="20" hasCustomPrompt="1"/>
          </p:nvPr>
        </p:nvSpPr>
        <p:spPr>
          <a:xfrm>
            <a:off x="1233015"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
        <p:nvSpPr>
          <p:cNvPr id="22" name="Text Placeholder 3"/>
          <p:cNvSpPr>
            <a:spLocks noGrp="1"/>
          </p:cNvSpPr>
          <p:nvPr>
            <p:ph type="body" sz="half" idx="21" hasCustomPrompt="1"/>
          </p:nvPr>
        </p:nvSpPr>
        <p:spPr>
          <a:xfrm>
            <a:off x="3484613"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
        <p:nvSpPr>
          <p:cNvPr id="23" name="Text Placeholder 3"/>
          <p:cNvSpPr>
            <a:spLocks noGrp="1"/>
          </p:cNvSpPr>
          <p:nvPr>
            <p:ph type="body" sz="half" idx="22" hasCustomPrompt="1"/>
          </p:nvPr>
        </p:nvSpPr>
        <p:spPr>
          <a:xfrm>
            <a:off x="5751058"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0643832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BU Text 1 Char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626115"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8" name="Text Placeholder 3"/>
          <p:cNvSpPr>
            <a:spLocks noGrp="1"/>
          </p:cNvSpPr>
          <p:nvPr>
            <p:ph type="body" sz="half" idx="2" hasCustomPrompt="1"/>
          </p:nvPr>
        </p:nvSpPr>
        <p:spPr>
          <a:xfrm>
            <a:off x="626115"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10"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5" name="Picture Placeholder 2"/>
          <p:cNvSpPr>
            <a:spLocks noGrp="1" noChangeAspect="1"/>
          </p:cNvSpPr>
          <p:nvPr>
            <p:ph type="pic" idx="1"/>
          </p:nvPr>
        </p:nvSpPr>
        <p:spPr>
          <a:xfrm>
            <a:off x="4054287" y="961466"/>
            <a:ext cx="4457700" cy="462578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16"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1438284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BU Full Page Photo">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16" name="Slide Number Placeholder 5"/>
          <p:cNvSpPr txBox="1">
            <a:spLocks/>
          </p:cNvSpPr>
          <p:nvPr userDrawn="1"/>
        </p:nvSpPr>
        <p:spPr>
          <a:xfrm>
            <a:off x="6532284" y="6425175"/>
            <a:ext cx="2057400" cy="365125"/>
          </a:xfrm>
          <a:prstGeom prst="rect">
            <a:avLst/>
          </a:prstGeom>
        </p:spPr>
        <p:txBody>
          <a:bodyPr/>
          <a:lstStyle>
            <a:defPPr>
              <a:defRPr lang="en-US"/>
            </a:defPPr>
            <a:lvl1pPr marL="0" algn="r" defTabSz="914400" rtl="0" eaLnBrk="1" latinLnBrk="0" hangingPunct="1">
              <a:defRPr sz="1000" b="1" i="0" kern="1200">
                <a:solidFill>
                  <a:srgbClr val="828383"/>
                </a:solidFill>
                <a:latin typeface="Museo Slab 900" charset="0"/>
                <a:ea typeface="Museo Slab 900" charset="0"/>
                <a:cs typeface="Museo Slab 900"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35F4044-894B-B74C-BA70-A76DFBF02618}" type="slidenum">
              <a:rPr lang="en-US" smtClean="0">
                <a:solidFill>
                  <a:schemeClr val="bg1"/>
                </a:solidFill>
              </a:rPr>
              <a:pPr/>
              <a:t>‹#›</a:t>
            </a:fld>
            <a:endParaRPr lang="en-US" dirty="0">
              <a:solidFill>
                <a:schemeClr val="bg1"/>
              </a:solidFill>
            </a:endParaRPr>
          </a:p>
        </p:txBody>
      </p:sp>
      <p:pic>
        <p:nvPicPr>
          <p:cNvPr id="17" name="Picture 1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8650" y="6360394"/>
            <a:ext cx="780725" cy="292042"/>
          </a:xfrm>
          <a:prstGeom prst="rect">
            <a:avLst/>
          </a:prstGeom>
        </p:spPr>
      </p:pic>
      <p:pic>
        <p:nvPicPr>
          <p:cNvPr id="18" name="Picture 1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8650" y="197984"/>
            <a:ext cx="1867979" cy="319431"/>
          </a:xfrm>
          <a:prstGeom prst="rect">
            <a:avLst/>
          </a:prstGeom>
        </p:spPr>
      </p:pic>
      <p:cxnSp>
        <p:nvCxnSpPr>
          <p:cNvPr id="19" name="Straight Connector 18"/>
          <p:cNvCxnSpPr/>
          <p:nvPr userDrawn="1"/>
        </p:nvCxnSpPr>
        <p:spPr>
          <a:xfrm>
            <a:off x="628650" y="6241200"/>
            <a:ext cx="7890681"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2" name="Picture Placeholder 2"/>
          <p:cNvSpPr>
            <a:spLocks noGrp="1" noChangeAspect="1"/>
          </p:cNvSpPr>
          <p:nvPr>
            <p:ph type="pic" idx="15"/>
          </p:nvPr>
        </p:nvSpPr>
        <p:spPr>
          <a:xfrm>
            <a:off x="628650" y="723918"/>
            <a:ext cx="7886700" cy="484632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20" name="Text Placeholder 3"/>
          <p:cNvSpPr>
            <a:spLocks noGrp="1"/>
          </p:cNvSpPr>
          <p:nvPr>
            <p:ph type="body" sz="half" idx="18" hasCustomPrompt="1"/>
          </p:nvPr>
        </p:nvSpPr>
        <p:spPr>
          <a:xfrm>
            <a:off x="5583892" y="5694397"/>
            <a:ext cx="2931458" cy="256356"/>
          </a:xfrm>
          <a:prstGeom prst="rect">
            <a:avLst/>
          </a:prstGeom>
        </p:spPr>
        <p:txBody>
          <a:bodyPr lIns="0" tIns="0" rIns="0">
            <a:normAutofit/>
          </a:bodyPr>
          <a:lstStyle>
            <a:lvl1pPr marL="0" indent="0">
              <a:buNone/>
              <a:defRPr sz="800" b="0" i="0" baseline="0">
                <a:solidFill>
                  <a:schemeClr val="bg1"/>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a:t>
            </a:r>
          </a:p>
        </p:txBody>
      </p:sp>
    </p:spTree>
    <p:extLst>
      <p:ext uri="{BB962C8B-B14F-4D97-AF65-F5344CB8AC3E}">
        <p14:creationId xmlns:p14="http://schemas.microsoft.com/office/powerpoint/2010/main" val="50949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BU Title Slide">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2" name="Title 1"/>
          <p:cNvSpPr>
            <a:spLocks noGrp="1"/>
          </p:cNvSpPr>
          <p:nvPr>
            <p:ph type="title" hasCustomPrompt="1"/>
          </p:nvPr>
        </p:nvSpPr>
        <p:spPr>
          <a:xfrm>
            <a:off x="530837" y="1904962"/>
            <a:ext cx="7886700" cy="3052788"/>
          </a:xfrm>
          <a:prstGeom prst="rect">
            <a:avLst/>
          </a:prstGeom>
        </p:spPr>
        <p:txBody>
          <a:bodyPr anchor="t" anchorCtr="0">
            <a:noAutofit/>
          </a:bodyPr>
          <a:lstStyle>
            <a:lvl1pPr>
              <a:lnSpc>
                <a:spcPct val="70000"/>
              </a:lnSpc>
              <a:defRPr sz="6000" b="0" i="0">
                <a:solidFill>
                  <a:schemeClr val="bg1"/>
                </a:solidFill>
                <a:latin typeface="Effra Heavy" charset="0"/>
                <a:ea typeface="Effra Heavy" charset="0"/>
                <a:cs typeface="Effra Heavy" charset="0"/>
              </a:defRPr>
            </a:lvl1pPr>
          </a:lstStyle>
          <a:p>
            <a:r>
              <a:rPr lang="en-US" dirty="0"/>
              <a:t>CHANGING</a:t>
            </a:r>
            <a:br>
              <a:rPr lang="en-US" dirty="0"/>
            </a:br>
            <a:r>
              <a:rPr lang="en-US" dirty="0"/>
              <a:t>THE</a:t>
            </a:r>
            <a:br>
              <a:rPr lang="en-US" dirty="0"/>
            </a:br>
            <a:r>
              <a:rPr lang="en-US" dirty="0"/>
              <a:t>GREAT,</a:t>
            </a:r>
            <a:br>
              <a:rPr lang="en-US" dirty="0"/>
            </a:br>
            <a:r>
              <a:rPr lang="en-US" dirty="0"/>
              <a:t>BIG</a:t>
            </a:r>
            <a:br>
              <a:rPr lang="en-US" dirty="0"/>
            </a:br>
            <a:r>
              <a:rPr lang="en-US" dirty="0"/>
              <a:t>WORLD</a:t>
            </a:r>
          </a:p>
        </p:txBody>
      </p:sp>
      <p:sp>
        <p:nvSpPr>
          <p:cNvPr id="5" name="Slide Number Placeholder 4"/>
          <p:cNvSpPr>
            <a:spLocks noGrp="1"/>
          </p:cNvSpPr>
          <p:nvPr>
            <p:ph type="sldNum" sz="quarter" idx="12"/>
          </p:nvPr>
        </p:nvSpPr>
        <p:spPr>
          <a:xfrm>
            <a:off x="6526774" y="6429217"/>
            <a:ext cx="2057400" cy="365125"/>
          </a:xfrm>
          <a:prstGeom prst="rect">
            <a:avLst/>
          </a:prstGeom>
        </p:spPr>
        <p:txBody>
          <a:bodyPr/>
          <a:lstStyle>
            <a:lvl1pPr algn="r">
              <a:defRPr sz="1000" b="1" i="0">
                <a:solidFill>
                  <a:schemeClr val="bg1"/>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8650" y="6360394"/>
            <a:ext cx="780725" cy="292042"/>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8650" y="197984"/>
            <a:ext cx="1867979" cy="319431"/>
          </a:xfrm>
          <a:prstGeom prst="rect">
            <a:avLst/>
          </a:prstGeom>
        </p:spPr>
      </p:pic>
      <p:cxnSp>
        <p:nvCxnSpPr>
          <p:cNvPr id="12" name="Straight Connector 11"/>
          <p:cNvCxnSpPr/>
          <p:nvPr userDrawn="1"/>
        </p:nvCxnSpPr>
        <p:spPr>
          <a:xfrm>
            <a:off x="628650" y="6241200"/>
            <a:ext cx="7890681"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893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BU Center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8865" y="908553"/>
            <a:ext cx="6612962" cy="1131784"/>
          </a:xfrm>
          <a:prstGeom prst="rect">
            <a:avLst/>
          </a:prstGeom>
        </p:spPr>
        <p:txBody>
          <a:bodyPr anchor="t" anchorCtr="0">
            <a:normAutofit/>
          </a:bodyPr>
          <a:lstStyle>
            <a:lvl1pPr>
              <a:lnSpc>
                <a:spcPct val="80000"/>
              </a:lnSpc>
              <a:defRPr sz="3600" b="0" i="0" baseline="0">
                <a:solidFill>
                  <a:schemeClr val="tx1"/>
                </a:solidFill>
                <a:latin typeface="Effra Heavy" charset="0"/>
                <a:ea typeface="Effra Heavy" charset="0"/>
                <a:cs typeface="Effra Heavy" charset="0"/>
              </a:defRPr>
            </a:lvl1pPr>
          </a:lstStyle>
          <a:p>
            <a:r>
              <a:rPr lang="en-US" dirty="0"/>
              <a:t>Examining A Single</a:t>
            </a:r>
            <a:br>
              <a:rPr lang="en-US" dirty="0"/>
            </a:br>
            <a:r>
              <a:rPr lang="en-US" dirty="0"/>
              <a:t>Molecule</a:t>
            </a:r>
          </a:p>
        </p:txBody>
      </p:sp>
      <p:sp>
        <p:nvSpPr>
          <p:cNvPr id="3" name="Text Placeholder 2"/>
          <p:cNvSpPr>
            <a:spLocks noGrp="1"/>
          </p:cNvSpPr>
          <p:nvPr>
            <p:ph type="body" idx="1" hasCustomPrompt="1"/>
          </p:nvPr>
        </p:nvSpPr>
        <p:spPr>
          <a:xfrm>
            <a:off x="1238865" y="2141908"/>
            <a:ext cx="6612962"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a:t>
            </a:r>
            <a:r>
              <a:rPr lang="en-US" dirty="0"/>
              <a:t> </a:t>
            </a:r>
            <a:r>
              <a:rPr lang="en-US" dirty="0" err="1"/>
              <a:t>Bereptatur</a:t>
            </a:r>
            <a:r>
              <a:rPr lang="en-US" dirty="0"/>
              <a:t> re </a:t>
            </a:r>
            <a:r>
              <a:rPr lang="en-US" dirty="0" err="1"/>
              <a:t>sinctorio</a:t>
            </a:r>
            <a:endParaRPr lang="en-US" dirty="0"/>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is </a:t>
            </a:r>
            <a:r>
              <a:rPr lang="en-US" dirty="0" err="1"/>
              <a:t>sitis</a:t>
            </a:r>
            <a:r>
              <a:rPr lang="en-US" dirty="0"/>
              <a:t> </a:t>
            </a:r>
            <a:r>
              <a:rPr lang="en-US" dirty="0" err="1"/>
              <a:t>mosanim</a:t>
            </a:r>
            <a:r>
              <a:rPr lang="en-US" dirty="0"/>
              <a:t> </a:t>
            </a:r>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a:t>
            </a:r>
            <a:r>
              <a:rPr lang="en-US" dirty="0"/>
              <a:t> se </a:t>
            </a:r>
            <a:r>
              <a:rPr lang="en-US" dirty="0" err="1"/>
              <a:t>eosaerum</a:t>
            </a:r>
            <a:r>
              <a:rPr lang="en-US" dirty="0"/>
              <a:t> qui </a:t>
            </a:r>
            <a:r>
              <a:rPr lang="en-US" dirty="0" err="1"/>
              <a:t>offictius</a:t>
            </a:r>
            <a:r>
              <a:rPr lang="en-US" dirty="0"/>
              <a:t> </a:t>
            </a:r>
            <a:r>
              <a:rPr lang="en-US" dirty="0" err="1"/>
              <a:t>nobit</a:t>
            </a:r>
            <a:r>
              <a:rPr lang="en-US" dirty="0"/>
              <a:t> </a:t>
            </a:r>
            <a:r>
              <a:rPr lang="en-US" dirty="0" err="1"/>
              <a:t>alique</a:t>
            </a:r>
            <a:r>
              <a:rPr lang="en-US" dirty="0"/>
              <a:t> non </a:t>
            </a:r>
            <a:r>
              <a:rPr lang="en-US" dirty="0" err="1"/>
              <a:t>nonsenis</a:t>
            </a:r>
            <a:r>
              <a:rPr lang="en-US" dirty="0"/>
              <a:t> rem </a:t>
            </a:r>
            <a:r>
              <a:rPr lang="en-US" dirty="0" err="1"/>
              <a:t>saecus</a:t>
            </a:r>
            <a:r>
              <a:rPr lang="en-US" dirty="0"/>
              <a:t>.</a:t>
            </a:r>
          </a:p>
          <a:p>
            <a:pPr lvl="0"/>
            <a:endParaRPr lang="en-US" dirty="0"/>
          </a:p>
          <a:p>
            <a:pPr lvl="0"/>
            <a:r>
              <a:rPr lang="en-US" dirty="0" err="1"/>
              <a:t>Fugiam</a:t>
            </a:r>
            <a:r>
              <a:rPr lang="en-US" dirty="0"/>
              <a:t>, </a:t>
            </a:r>
            <a:r>
              <a:rPr lang="en-US" dirty="0" err="1"/>
              <a:t>ut</a:t>
            </a:r>
            <a:r>
              <a:rPr lang="en-US" dirty="0"/>
              <a:t> </a:t>
            </a:r>
            <a:r>
              <a:rPr lang="en-US" dirty="0" err="1"/>
              <a:t>apellorum</a:t>
            </a:r>
            <a:r>
              <a:rPr lang="en-US" dirty="0"/>
              <a:t> re </a:t>
            </a:r>
            <a:r>
              <a:rPr lang="en-US" dirty="0" err="1"/>
              <a:t>occatet</a:t>
            </a:r>
            <a:r>
              <a:rPr lang="en-US" dirty="0"/>
              <a:t> </a:t>
            </a:r>
            <a:r>
              <a:rPr lang="en-US" dirty="0" err="1"/>
              <a:t>evento</a:t>
            </a:r>
            <a:r>
              <a:rPr lang="en-US" dirty="0"/>
              <a:t> </a:t>
            </a:r>
            <a:r>
              <a:rPr lang="en-US" dirty="0" err="1"/>
              <a:t>consequas</a:t>
            </a:r>
            <a:r>
              <a:rPr lang="en-US" dirty="0"/>
              <a:t> nit </a:t>
            </a:r>
            <a:r>
              <a:rPr lang="en-US" dirty="0" err="1"/>
              <a:t>eatur</a:t>
            </a:r>
            <a:r>
              <a:rPr lang="en-US" dirty="0"/>
              <a:t>? Bea </a:t>
            </a:r>
            <a:r>
              <a:rPr lang="en-US" dirty="0" err="1"/>
              <a:t>dolorpo</a:t>
            </a:r>
            <a:r>
              <a:rPr lang="en-US" dirty="0"/>
              <a:t> </a:t>
            </a:r>
            <a:r>
              <a:rPr lang="en-US" dirty="0" err="1"/>
              <a:t>rrorrum</a:t>
            </a:r>
            <a:r>
              <a:rPr lang="en-US" dirty="0"/>
              <a:t> </a:t>
            </a:r>
            <a:r>
              <a:rPr lang="en-US" dirty="0" err="1"/>
              <a:t>fuga</a:t>
            </a:r>
            <a:r>
              <a:rPr lang="en-US" dirty="0"/>
              <a:t>. </a:t>
            </a:r>
            <a:r>
              <a:rPr lang="en-US" dirty="0" err="1"/>
              <a:t>Pictam</a:t>
            </a:r>
            <a:r>
              <a:rPr lang="en-US" dirty="0"/>
              <a:t> </a:t>
            </a:r>
            <a:r>
              <a:rPr lang="en-US" dirty="0" err="1"/>
              <a:t>ent</a:t>
            </a:r>
            <a:r>
              <a:rPr lang="en-US" dirty="0"/>
              <a:t> </a:t>
            </a:r>
            <a:r>
              <a:rPr lang="en-US" dirty="0" err="1"/>
              <a:t>anis</a:t>
            </a:r>
            <a:r>
              <a:rPr lang="en-US" dirty="0"/>
              <a:t> </a:t>
            </a:r>
            <a:r>
              <a:rPr lang="en-US" dirty="0" err="1"/>
              <a:t>dolutem</a:t>
            </a:r>
            <a:r>
              <a:rPr lang="en-US" dirty="0"/>
              <a:t> </a:t>
            </a:r>
            <a:r>
              <a:rPr lang="en-US" dirty="0" err="1"/>
              <a:t>audis</a:t>
            </a:r>
            <a:r>
              <a:rPr lang="en-US" dirty="0"/>
              <a:t> </a:t>
            </a:r>
            <a:r>
              <a:rPr lang="en-US" dirty="0" err="1"/>
              <a:t>doluptas</a:t>
            </a:r>
            <a:r>
              <a:rPr lang="en-US" dirty="0"/>
              <a:t> quo </a:t>
            </a:r>
            <a:r>
              <a:rPr lang="en-US" dirty="0" err="1"/>
              <a:t>cusdam</a:t>
            </a:r>
            <a:r>
              <a:rPr lang="en-US" dirty="0"/>
              <a:t> </a:t>
            </a:r>
            <a:r>
              <a:rPr lang="en-US" dirty="0" err="1"/>
              <a:t>arcit</a:t>
            </a:r>
            <a:r>
              <a:rPr lang="en-US" dirty="0"/>
              <a:t> </a:t>
            </a:r>
            <a:r>
              <a:rPr lang="en-US" dirty="0" err="1"/>
              <a:t>pos</a:t>
            </a:r>
            <a:r>
              <a:rPr lang="en-US" dirty="0"/>
              <a:t> </a:t>
            </a:r>
            <a:r>
              <a:rPr lang="en-US" dirty="0" err="1"/>
              <a:t>alibusam</a:t>
            </a:r>
            <a:r>
              <a:rPr lang="en-US" dirty="0"/>
              <a:t> as </a:t>
            </a:r>
            <a:r>
              <a:rPr lang="en-US" dirty="0" err="1"/>
              <a:t>estiunt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Maecenas </a:t>
            </a:r>
            <a:r>
              <a:rPr lang="en-US" dirty="0" err="1"/>
              <a:t>ultricies</a:t>
            </a:r>
            <a:r>
              <a:rPr lang="en-US" dirty="0"/>
              <a:t> </a:t>
            </a:r>
            <a:r>
              <a:rPr lang="en-US" dirty="0" err="1"/>
              <a:t>nec</a:t>
            </a:r>
            <a:r>
              <a:rPr lang="en-US" dirty="0"/>
              <a:t> </a:t>
            </a:r>
            <a:r>
              <a:rPr lang="en-US" dirty="0" err="1"/>
              <a:t>orci</a:t>
            </a:r>
            <a:r>
              <a:rPr lang="en-US" dirty="0"/>
              <a:t> et </a:t>
            </a:r>
            <a:r>
              <a:rPr lang="en-US" dirty="0" err="1"/>
              <a:t>facilisis</a:t>
            </a:r>
            <a:r>
              <a:rPr lang="en-US" dirty="0"/>
              <a:t>. </a:t>
            </a:r>
            <a:r>
              <a:rPr lang="en-US" dirty="0" err="1"/>
              <a:t>Aenean</a:t>
            </a:r>
            <a:r>
              <a:rPr lang="en-US" dirty="0"/>
              <a:t> porta </a:t>
            </a:r>
            <a:r>
              <a:rPr lang="en-US" dirty="0" err="1"/>
              <a:t>orci</a:t>
            </a:r>
            <a:r>
              <a:rPr lang="en-US" dirty="0"/>
              <a:t> magna, at </a:t>
            </a:r>
            <a:r>
              <a:rPr lang="en-US" dirty="0" err="1"/>
              <a:t>varius</a:t>
            </a:r>
            <a:r>
              <a:rPr lang="en-US" dirty="0"/>
              <a:t> dolor </a:t>
            </a:r>
            <a:r>
              <a:rPr lang="en-US" dirty="0" err="1"/>
              <a:t>viverra</a:t>
            </a:r>
            <a:r>
              <a:rPr lang="en-US" dirty="0"/>
              <a:t> id. </a:t>
            </a:r>
            <a:r>
              <a:rPr lang="en-US" dirty="0" err="1"/>
              <a:t>Vestibulum</a:t>
            </a:r>
            <a:r>
              <a:rPr lang="en-US" dirty="0"/>
              <a:t> ac semper </a:t>
            </a:r>
            <a:r>
              <a:rPr lang="en-US" dirty="0" err="1"/>
              <a:t>tortor</a:t>
            </a:r>
            <a:r>
              <a:rPr lang="en-US" dirty="0"/>
              <a:t>. </a:t>
            </a:r>
            <a:r>
              <a:rPr lang="en-US" dirty="0" err="1"/>
              <a:t>Morbi</a:t>
            </a:r>
            <a:r>
              <a:rPr lang="en-US" dirty="0"/>
              <a:t> </a:t>
            </a:r>
            <a:r>
              <a:rPr lang="en-US" dirty="0" err="1"/>
              <a:t>euismod</a:t>
            </a:r>
            <a:r>
              <a:rPr lang="en-US" dirty="0"/>
              <a:t> </a:t>
            </a:r>
            <a:r>
              <a:rPr lang="en-US" dirty="0" err="1"/>
              <a:t>est</a:t>
            </a:r>
            <a:r>
              <a:rPr lang="en-US" dirty="0"/>
              <a:t> nisi, </a:t>
            </a:r>
            <a:r>
              <a:rPr lang="en-US" dirty="0" err="1"/>
              <a:t>ut</a:t>
            </a:r>
            <a:r>
              <a:rPr lang="en-US" dirty="0"/>
              <a:t> </a:t>
            </a:r>
            <a:r>
              <a:rPr lang="en-US" dirty="0" err="1"/>
              <a:t>feugiat</a:t>
            </a:r>
            <a:r>
              <a:rPr lang="en-US" dirty="0"/>
              <a:t> </a:t>
            </a:r>
            <a:r>
              <a:rPr lang="en-US" dirty="0" err="1"/>
              <a:t>nulla</a:t>
            </a:r>
            <a:r>
              <a:rPr lang="en-US" dirty="0"/>
              <a:t> </a:t>
            </a:r>
            <a:r>
              <a:rPr lang="en-US" dirty="0" err="1"/>
              <a:t>vulputate</a:t>
            </a:r>
            <a:r>
              <a:rPr lang="en-US" dirty="0"/>
              <a:t> in. Nam </a:t>
            </a:r>
            <a:r>
              <a:rPr lang="en-US" dirty="0" err="1"/>
              <a:t>ut</a:t>
            </a:r>
            <a:r>
              <a:rPr lang="en-US" dirty="0"/>
              <a:t> </a:t>
            </a:r>
            <a:r>
              <a:rPr lang="en-US" dirty="0" err="1"/>
              <a:t>elit</a:t>
            </a:r>
            <a:r>
              <a:rPr lang="en-US" dirty="0"/>
              <a:t> ac </a:t>
            </a:r>
            <a:r>
              <a:rPr lang="en-US" dirty="0" err="1"/>
              <a:t>lorem</a:t>
            </a:r>
            <a:r>
              <a:rPr lang="en-US" dirty="0"/>
              <a:t> </a:t>
            </a:r>
            <a:r>
              <a:rPr lang="en-US" dirty="0" err="1"/>
              <a:t>vestibulum</a:t>
            </a:r>
            <a:r>
              <a:rPr lang="en-US" dirty="0"/>
              <a:t> </a:t>
            </a:r>
            <a:r>
              <a:rPr lang="en-US" dirty="0" err="1"/>
              <a:t>rutrum</a:t>
            </a:r>
            <a:r>
              <a:rPr lang="en-US" dirty="0"/>
              <a:t>. </a:t>
            </a:r>
            <a:r>
              <a:rPr lang="en-US" dirty="0" err="1"/>
              <a:t>Proin</a:t>
            </a:r>
            <a:r>
              <a:rPr lang="en-US" dirty="0"/>
              <a:t> sit </a:t>
            </a:r>
            <a:r>
              <a:rPr lang="en-US" dirty="0" err="1"/>
              <a:t>amet</a:t>
            </a:r>
            <a:r>
              <a:rPr lang="en-US" dirty="0"/>
              <a:t> </a:t>
            </a:r>
            <a:r>
              <a:rPr lang="en-US" dirty="0" err="1"/>
              <a:t>ipsum</a:t>
            </a:r>
            <a:r>
              <a:rPr lang="en-US" dirty="0"/>
              <a:t> </a:t>
            </a:r>
            <a:r>
              <a:rPr lang="en-US" dirty="0" err="1"/>
              <a:t>ut</a:t>
            </a:r>
            <a:r>
              <a:rPr lang="en-US" dirty="0"/>
              <a:t> quam </a:t>
            </a:r>
            <a:r>
              <a:rPr lang="en-US" dirty="0" err="1"/>
              <a:t>ultricies</a:t>
            </a:r>
            <a:r>
              <a:rPr lang="en-US" dirty="0"/>
              <a:t> </a:t>
            </a:r>
            <a:r>
              <a:rPr lang="en-US" dirty="0" err="1"/>
              <a:t>venenatis</a:t>
            </a:r>
            <a:r>
              <a:rPr lang="en-US" dirty="0"/>
              <a:t>. </a:t>
            </a:r>
            <a:r>
              <a:rPr lang="en-US" dirty="0" err="1"/>
              <a:t>Quisque</a:t>
            </a:r>
            <a:r>
              <a:rPr lang="en-US" dirty="0"/>
              <a:t> et </a:t>
            </a:r>
            <a:r>
              <a:rPr lang="en-US" dirty="0" err="1"/>
              <a:t>lectus</a:t>
            </a:r>
            <a:r>
              <a:rPr lang="en-US" dirty="0"/>
              <a:t> </a:t>
            </a:r>
            <a:r>
              <a:rPr lang="en-US" dirty="0" err="1"/>
              <a:t>hendrerit</a:t>
            </a:r>
            <a:r>
              <a:rPr lang="en-US" dirty="0"/>
              <a:t> </a:t>
            </a:r>
            <a:r>
              <a:rPr lang="en-US" dirty="0" err="1"/>
              <a:t>leo</a:t>
            </a:r>
            <a:r>
              <a:rPr lang="en-US" dirty="0"/>
              <a:t> </a:t>
            </a:r>
            <a:r>
              <a:rPr lang="en-US" dirty="0" err="1"/>
              <a:t>ultrices</a:t>
            </a:r>
            <a:r>
              <a:rPr lang="en-US" dirty="0"/>
              <a:t> </a:t>
            </a:r>
            <a:r>
              <a:rPr lang="en-US" dirty="0" err="1"/>
              <a:t>tristique</a:t>
            </a:r>
            <a:r>
              <a:rPr lang="en-US" dirty="0"/>
              <a:t>. Nam at </a:t>
            </a:r>
            <a:r>
              <a:rPr lang="en-US" dirty="0" err="1"/>
              <a:t>sem</a:t>
            </a:r>
            <a:r>
              <a:rPr lang="en-US" dirty="0"/>
              <a:t> </a:t>
            </a:r>
            <a:r>
              <a:rPr lang="en-US" dirty="0" err="1"/>
              <a:t>tincidunt</a:t>
            </a:r>
            <a:r>
              <a:rPr lang="en-US" dirty="0"/>
              <a:t>, </a:t>
            </a:r>
            <a:r>
              <a:rPr lang="en-US" dirty="0" err="1"/>
              <a:t>malesuada</a:t>
            </a:r>
            <a:r>
              <a:rPr lang="en-US" dirty="0"/>
              <a:t> </a:t>
            </a:r>
            <a:r>
              <a:rPr lang="en-US" dirty="0" err="1"/>
              <a:t>enim</a:t>
            </a:r>
            <a:r>
              <a:rPr lang="en-US" dirty="0"/>
              <a:t> ac, </a:t>
            </a:r>
            <a:r>
              <a:rPr lang="en-US" dirty="0" err="1"/>
              <a:t>iaculis</a:t>
            </a:r>
            <a:r>
              <a:rPr lang="en-US" dirty="0"/>
              <a:t> </a:t>
            </a:r>
            <a:r>
              <a:rPr lang="en-US" dirty="0" err="1"/>
              <a:t>neque</a:t>
            </a:r>
            <a:r>
              <a:rPr lang="en-US" dirty="0"/>
              <a:t>. </a:t>
            </a:r>
            <a:r>
              <a:rPr lang="en-US" dirty="0" err="1"/>
              <a:t>Curabitur</a:t>
            </a:r>
            <a:r>
              <a:rPr lang="en-US" dirty="0"/>
              <a:t> </a:t>
            </a:r>
            <a:r>
              <a:rPr lang="en-US" dirty="0" err="1"/>
              <a:t>elementum</a:t>
            </a:r>
            <a:r>
              <a:rPr lang="en-US" dirty="0"/>
              <a:t> </a:t>
            </a:r>
            <a:r>
              <a:rPr lang="en-US" dirty="0" err="1"/>
              <a:t>lobortis</a:t>
            </a:r>
            <a:r>
              <a:rPr lang="en-US" dirty="0"/>
              <a:t> </a:t>
            </a:r>
            <a:r>
              <a:rPr lang="en-US" dirty="0" err="1"/>
              <a:t>suscipit</a:t>
            </a:r>
            <a:r>
              <a:rPr lang="en-US" dirty="0"/>
              <a:t>. </a:t>
            </a:r>
            <a:r>
              <a:rPr lang="en-US" dirty="0" err="1"/>
              <a:t>Nullam</a:t>
            </a:r>
            <a:r>
              <a:rPr lang="en-US" dirty="0"/>
              <a:t> in </a:t>
            </a:r>
            <a:r>
              <a:rPr lang="en-US" dirty="0" err="1"/>
              <a:t>ornare</a:t>
            </a:r>
            <a:r>
              <a:rPr lang="en-US" dirty="0"/>
              <a:t> </a:t>
            </a:r>
            <a:r>
              <a:rPr lang="en-US" dirty="0" err="1"/>
              <a:t>sapien</a:t>
            </a:r>
            <a:r>
              <a:rPr lang="en-US" dirty="0"/>
              <a:t>. </a:t>
            </a:r>
            <a:r>
              <a:rPr lang="en-US" dirty="0" err="1"/>
              <a:t>Suspendisse</a:t>
            </a:r>
            <a:r>
              <a:rPr lang="en-US" dirty="0"/>
              <a:t> sit </a:t>
            </a:r>
            <a:r>
              <a:rPr lang="en-US" dirty="0" err="1"/>
              <a:t>amet</a:t>
            </a:r>
            <a:r>
              <a:rPr lang="en-US" dirty="0"/>
              <a:t> </a:t>
            </a:r>
            <a:r>
              <a:rPr lang="en-US" dirty="0" err="1"/>
              <a:t>urna</a:t>
            </a:r>
            <a:r>
              <a:rPr lang="en-US" dirty="0"/>
              <a:t> </a:t>
            </a:r>
            <a:r>
              <a:rPr lang="en-US" dirty="0" err="1"/>
              <a:t>interdum</a:t>
            </a:r>
            <a:r>
              <a:rPr lang="en-US" dirty="0"/>
              <a:t>, </a:t>
            </a:r>
            <a:r>
              <a:rPr lang="en-US" dirty="0" err="1"/>
              <a:t>mattis</a:t>
            </a:r>
            <a:r>
              <a:rPr lang="en-US" dirty="0"/>
              <a:t> </a:t>
            </a:r>
            <a:r>
              <a:rPr lang="en-US" dirty="0" err="1"/>
              <a:t>tortor</a:t>
            </a:r>
            <a:r>
              <a:rPr lang="en-US" dirty="0"/>
              <a:t> vitae, </a:t>
            </a:r>
            <a:r>
              <a:rPr lang="en-US" dirty="0" err="1"/>
              <a:t>varius</a:t>
            </a:r>
            <a:r>
              <a:rPr lang="en-US" dirty="0"/>
              <a:t> ante. </a:t>
            </a:r>
          </a:p>
          <a:p>
            <a:pPr lvl="0"/>
            <a:endParaRPr lang="en-US" dirty="0"/>
          </a:p>
          <a:p>
            <a:pPr lvl="0"/>
            <a:r>
              <a:rPr lang="en-US" dirty="0" err="1"/>
              <a:t>Quisque</a:t>
            </a:r>
            <a:r>
              <a:rPr lang="en-US" dirty="0"/>
              <a:t> </a:t>
            </a:r>
            <a:r>
              <a:rPr lang="en-US" dirty="0" err="1"/>
              <a:t>fermentum</a:t>
            </a:r>
            <a:r>
              <a:rPr lang="en-US" dirty="0"/>
              <a:t>, </a:t>
            </a:r>
            <a:r>
              <a:rPr lang="en-US" dirty="0" err="1"/>
              <a:t>erat</a:t>
            </a:r>
            <a:r>
              <a:rPr lang="en-US" dirty="0"/>
              <a:t> </a:t>
            </a:r>
            <a:r>
              <a:rPr lang="en-US" dirty="0" err="1"/>
              <a:t>eu</a:t>
            </a:r>
            <a:r>
              <a:rPr lang="en-US" dirty="0"/>
              <a:t> </a:t>
            </a:r>
            <a:r>
              <a:rPr lang="en-US" dirty="0" err="1"/>
              <a:t>efficitur</a:t>
            </a:r>
            <a:r>
              <a:rPr lang="en-US" dirty="0"/>
              <a:t> </a:t>
            </a:r>
            <a:r>
              <a:rPr lang="en-US" dirty="0" err="1"/>
              <a:t>tincidunt</a:t>
            </a:r>
            <a:r>
              <a:rPr lang="en-US" dirty="0"/>
              <a:t>, </a:t>
            </a:r>
            <a:r>
              <a:rPr lang="en-US" dirty="0" err="1"/>
              <a:t>felis</a:t>
            </a:r>
            <a:r>
              <a:rPr lang="en-US" dirty="0"/>
              <a:t> </a:t>
            </a:r>
            <a:r>
              <a:rPr lang="en-US" dirty="0" err="1"/>
              <a:t>erat</a:t>
            </a:r>
            <a:r>
              <a:rPr lang="en-US" dirty="0"/>
              <a:t> </a:t>
            </a:r>
            <a:r>
              <a:rPr lang="en-US" dirty="0" err="1"/>
              <a:t>suscipit</a:t>
            </a:r>
            <a:r>
              <a:rPr lang="en-US" dirty="0"/>
              <a:t> </a:t>
            </a:r>
            <a:r>
              <a:rPr lang="en-US" dirty="0" err="1"/>
              <a:t>arcu</a:t>
            </a:r>
            <a:r>
              <a:rPr lang="en-US" dirty="0"/>
              <a:t>, non </a:t>
            </a:r>
            <a:r>
              <a:rPr lang="en-US" dirty="0" err="1"/>
              <a:t>finibus</a:t>
            </a:r>
            <a:r>
              <a:rPr lang="en-US" dirty="0"/>
              <a:t> </a:t>
            </a:r>
            <a:r>
              <a:rPr lang="en-US" dirty="0" err="1"/>
              <a:t>justo</a:t>
            </a:r>
            <a:r>
              <a:rPr lang="en-US" dirty="0"/>
              <a:t> </a:t>
            </a:r>
            <a:r>
              <a:rPr lang="en-US" dirty="0" err="1"/>
              <a:t>elit</a:t>
            </a:r>
            <a:r>
              <a:rPr lang="en-US" dirty="0"/>
              <a:t> at quam. Nam </a:t>
            </a:r>
            <a:r>
              <a:rPr lang="en-US" dirty="0" err="1"/>
              <a:t>vulputate</a:t>
            </a:r>
            <a:r>
              <a:rPr lang="en-US" dirty="0"/>
              <a:t> ante </a:t>
            </a:r>
            <a:r>
              <a:rPr lang="en-US" dirty="0" err="1"/>
              <a:t>eu</a:t>
            </a:r>
            <a:r>
              <a:rPr lang="en-US" dirty="0"/>
              <a:t> dui </a:t>
            </a:r>
            <a:r>
              <a:rPr lang="en-US" dirty="0" err="1"/>
              <a:t>accumsan</a:t>
            </a:r>
            <a:r>
              <a:rPr lang="en-US" dirty="0"/>
              <a:t>, et </a:t>
            </a:r>
            <a:r>
              <a:rPr lang="en-US" dirty="0" err="1"/>
              <a:t>molestie</a:t>
            </a:r>
            <a:r>
              <a:rPr lang="en-US" dirty="0"/>
              <a:t> </a:t>
            </a:r>
            <a:r>
              <a:rPr lang="en-US" dirty="0" err="1"/>
              <a:t>mauris</a:t>
            </a:r>
            <a:r>
              <a:rPr lang="en-US" dirty="0"/>
              <a:t> </a:t>
            </a:r>
            <a:r>
              <a:rPr lang="en-US" dirty="0" err="1"/>
              <a:t>tincidunt</a:t>
            </a:r>
            <a:r>
              <a:rPr lang="en-US" dirty="0"/>
              <a:t>. </a:t>
            </a:r>
            <a:r>
              <a:rPr lang="en-US" dirty="0" err="1"/>
              <a:t>Donec</a:t>
            </a:r>
            <a:r>
              <a:rPr lang="en-US" dirty="0"/>
              <a:t> </a:t>
            </a:r>
            <a:r>
              <a:rPr lang="en-US" dirty="0" err="1"/>
              <a:t>volutpat</a:t>
            </a:r>
            <a:r>
              <a:rPr lang="en-US" dirty="0"/>
              <a:t> </a:t>
            </a:r>
            <a:r>
              <a:rPr lang="en-US" dirty="0" err="1"/>
              <a:t>ut</a:t>
            </a:r>
            <a:r>
              <a:rPr lang="en-US" dirty="0"/>
              <a:t> ex </a:t>
            </a:r>
            <a:r>
              <a:rPr lang="en-US" dirty="0" err="1"/>
              <a:t>eu</a:t>
            </a:r>
            <a:r>
              <a:rPr lang="en-US" dirty="0"/>
              <a:t> </a:t>
            </a:r>
            <a:r>
              <a:rPr lang="en-US" dirty="0" err="1"/>
              <a:t>ultricies</a:t>
            </a:r>
            <a:r>
              <a:rPr lang="en-US" dirty="0"/>
              <a:t>. </a:t>
            </a:r>
            <a:r>
              <a:rPr lang="en-US" dirty="0" err="1"/>
              <a:t>Quisque</a:t>
            </a:r>
            <a:r>
              <a:rPr lang="en-US" dirty="0"/>
              <a:t> </a:t>
            </a:r>
            <a:r>
              <a:rPr lang="en-US" dirty="0" err="1"/>
              <a:t>mattis</a:t>
            </a:r>
            <a:r>
              <a:rPr lang="en-US" dirty="0"/>
              <a:t> quam et </a:t>
            </a:r>
            <a:r>
              <a:rPr lang="en-US" dirty="0" err="1"/>
              <a:t>lectus</a:t>
            </a:r>
            <a:r>
              <a:rPr lang="en-US" dirty="0"/>
              <a:t> </a:t>
            </a:r>
            <a:r>
              <a:rPr lang="en-US" dirty="0" err="1"/>
              <a:t>lobortis</a:t>
            </a:r>
            <a:r>
              <a:rPr lang="en-US" dirty="0"/>
              <a:t> </a:t>
            </a:r>
            <a:r>
              <a:rPr lang="en-US" dirty="0" err="1"/>
              <a:t>consectetur</a:t>
            </a:r>
            <a:r>
              <a:rPr lang="en-US" dirty="0"/>
              <a:t>. </a:t>
            </a:r>
            <a:r>
              <a:rPr lang="en-US" dirty="0" err="1"/>
              <a:t>Suspendisse</a:t>
            </a:r>
            <a:r>
              <a:rPr lang="en-US" dirty="0"/>
              <a:t> </a:t>
            </a:r>
            <a:r>
              <a:rPr lang="en-US" dirty="0" err="1"/>
              <a:t>potenti</a:t>
            </a:r>
            <a:r>
              <a:rPr lang="en-US" dirty="0"/>
              <a:t>.</a:t>
            </a:r>
          </a:p>
        </p:txBody>
      </p:sp>
      <p:sp>
        <p:nvSpPr>
          <p:cNvPr id="6"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cxnSp>
        <p:nvCxnSpPr>
          <p:cNvPr id="13" name="Straight Connector 12"/>
          <p:cNvCxnSpPr/>
          <p:nvPr userDrawn="1"/>
        </p:nvCxnSpPr>
        <p:spPr>
          <a:xfrm>
            <a:off x="628650" y="6248472"/>
            <a:ext cx="7890681" cy="1"/>
          </a:xfrm>
          <a:prstGeom prst="line">
            <a:avLst/>
          </a:prstGeom>
          <a:ln w="19050">
            <a:solidFill>
              <a:srgbClr val="C0C0C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9881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BU Centered Text-2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endParaRPr lang="en-US" dirty="0"/>
          </a:p>
        </p:txBody>
      </p:sp>
      <p:sp>
        <p:nvSpPr>
          <p:cNvPr id="1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8" name="Text Placeholder 2"/>
          <p:cNvSpPr>
            <a:spLocks noGrp="1"/>
          </p:cNvSpPr>
          <p:nvPr>
            <p:ph type="body" idx="1" hasCustomPrompt="1"/>
          </p:nvPr>
        </p:nvSpPr>
        <p:spPr>
          <a:xfrm>
            <a:off x="1233016" y="2141908"/>
            <a:ext cx="3259317"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Aenean</a:t>
            </a:r>
            <a:r>
              <a:rPr lang="en-US" dirty="0"/>
              <a:t> </a:t>
            </a:r>
            <a:r>
              <a:rPr lang="en-US" dirty="0" err="1"/>
              <a:t>augue</a:t>
            </a:r>
            <a:r>
              <a:rPr lang="en-US" dirty="0"/>
              <a:t> quam, </a:t>
            </a:r>
            <a:r>
              <a:rPr lang="en-US" dirty="0" err="1"/>
              <a:t>pulvinar</a:t>
            </a:r>
            <a:r>
              <a:rPr lang="en-US" dirty="0"/>
              <a:t> sit </a:t>
            </a:r>
            <a:r>
              <a:rPr lang="en-US" dirty="0" err="1"/>
              <a:t>amet</a:t>
            </a:r>
            <a:r>
              <a:rPr lang="en-US" dirty="0"/>
              <a:t> </a:t>
            </a:r>
            <a:r>
              <a:rPr lang="en-US" dirty="0" err="1"/>
              <a:t>consequat</a:t>
            </a:r>
            <a:r>
              <a:rPr lang="en-US" dirty="0"/>
              <a:t> vitae, </a:t>
            </a:r>
            <a:r>
              <a:rPr lang="en-US" dirty="0" err="1"/>
              <a:t>tristique</a:t>
            </a:r>
            <a:r>
              <a:rPr lang="en-US" dirty="0"/>
              <a:t> </a:t>
            </a:r>
            <a:r>
              <a:rPr lang="en-US" dirty="0" err="1"/>
              <a:t>pellentesque</a:t>
            </a:r>
            <a:r>
              <a:rPr lang="en-US" dirty="0"/>
              <a:t> dui. </a:t>
            </a:r>
            <a:r>
              <a:rPr lang="en-US" dirty="0" err="1"/>
              <a:t>Phasellus</a:t>
            </a:r>
            <a:r>
              <a:rPr lang="en-US" dirty="0"/>
              <a:t> maximus id </a:t>
            </a:r>
            <a:r>
              <a:rPr lang="en-US" dirty="0" err="1"/>
              <a:t>neque</a:t>
            </a:r>
            <a:r>
              <a:rPr lang="en-US" dirty="0"/>
              <a:t> et convallis. </a:t>
            </a:r>
            <a:r>
              <a:rPr lang="en-US" dirty="0" err="1"/>
              <a:t>Aliquam</a:t>
            </a:r>
            <a:r>
              <a:rPr lang="en-US" dirty="0"/>
              <a:t> </a:t>
            </a:r>
            <a:r>
              <a:rPr lang="en-US" dirty="0" err="1"/>
              <a:t>erat</a:t>
            </a:r>
            <a:r>
              <a:rPr lang="en-US" dirty="0"/>
              <a:t> </a:t>
            </a:r>
            <a:r>
              <a:rPr lang="en-US" dirty="0" err="1"/>
              <a:t>volutpat</a:t>
            </a:r>
            <a:r>
              <a:rPr lang="en-US" dirty="0"/>
              <a:t>.</a:t>
            </a:r>
          </a:p>
          <a:p>
            <a:pPr lvl="0"/>
            <a:endParaRPr lang="en-US" dirty="0"/>
          </a:p>
          <a:p>
            <a:pPr lvl="0"/>
            <a:r>
              <a:rPr lang="en-US" dirty="0" err="1"/>
              <a:t>Ut</a:t>
            </a:r>
            <a:r>
              <a:rPr lang="en-US" dirty="0"/>
              <a:t> at mi </a:t>
            </a:r>
            <a:r>
              <a:rPr lang="en-US" dirty="0" err="1"/>
              <a:t>ut</a:t>
            </a:r>
            <a:r>
              <a:rPr lang="en-US" dirty="0"/>
              <a:t> </a:t>
            </a:r>
            <a:r>
              <a:rPr lang="en-US" dirty="0" err="1"/>
              <a:t>risus</a:t>
            </a:r>
            <a:r>
              <a:rPr lang="en-US" dirty="0"/>
              <a:t> </a:t>
            </a:r>
            <a:r>
              <a:rPr lang="en-US" dirty="0" err="1"/>
              <a:t>finibus</a:t>
            </a:r>
            <a:r>
              <a:rPr lang="en-US" dirty="0"/>
              <a:t> </a:t>
            </a:r>
            <a:r>
              <a:rPr lang="en-US" dirty="0" err="1"/>
              <a:t>ultricies</a:t>
            </a:r>
            <a:r>
              <a:rPr lang="en-US" dirty="0"/>
              <a:t>. </a:t>
            </a:r>
            <a:r>
              <a:rPr lang="en-US" dirty="0" err="1"/>
              <a:t>Donec</a:t>
            </a:r>
            <a:r>
              <a:rPr lang="en-US" dirty="0"/>
              <a:t> </a:t>
            </a:r>
            <a:r>
              <a:rPr lang="en-US" dirty="0" err="1"/>
              <a:t>rutrum</a:t>
            </a:r>
            <a:r>
              <a:rPr lang="en-US" dirty="0"/>
              <a:t> </a:t>
            </a:r>
            <a:r>
              <a:rPr lang="en-US" dirty="0" err="1"/>
              <a:t>egestas</a:t>
            </a:r>
            <a:r>
              <a:rPr lang="en-US" dirty="0"/>
              <a:t> magna, et </a:t>
            </a:r>
            <a:r>
              <a:rPr lang="en-US" dirty="0" err="1"/>
              <a:t>alqiquam</a:t>
            </a:r>
            <a:r>
              <a:rPr lang="en-US" dirty="0"/>
              <a:t> </a:t>
            </a:r>
            <a:r>
              <a:rPr lang="en-US" dirty="0" err="1"/>
              <a:t>felis</a:t>
            </a:r>
            <a:r>
              <a:rPr lang="en-US" dirty="0"/>
              <a:t> tempus sed. </a:t>
            </a:r>
            <a:r>
              <a:rPr lang="en-US" dirty="0" err="1"/>
              <a:t>Donec</a:t>
            </a:r>
            <a:r>
              <a:rPr lang="en-US" dirty="0"/>
              <a:t> </a:t>
            </a:r>
            <a:r>
              <a:rPr lang="en-US" dirty="0" err="1"/>
              <a:t>ut</a:t>
            </a:r>
            <a:r>
              <a:rPr lang="en-US" dirty="0"/>
              <a:t> </a:t>
            </a:r>
            <a:r>
              <a:rPr lang="en-US" dirty="0" err="1"/>
              <a:t>ultrices</a:t>
            </a:r>
            <a:r>
              <a:rPr lang="en-US" dirty="0"/>
              <a:t> </a:t>
            </a:r>
            <a:r>
              <a:rPr lang="en-US" dirty="0" err="1"/>
              <a:t>nunc</a:t>
            </a:r>
            <a:r>
              <a:rPr lang="en-US" dirty="0"/>
              <a:t>, </a:t>
            </a:r>
            <a:r>
              <a:rPr lang="en-US" dirty="0" err="1"/>
              <a:t>sed</a:t>
            </a:r>
            <a:r>
              <a:rPr lang="en-US" dirty="0"/>
              <a:t> </a:t>
            </a:r>
            <a:r>
              <a:rPr lang="en-US" dirty="0" err="1"/>
              <a:t>posuere</a:t>
            </a:r>
            <a:r>
              <a:rPr lang="en-US" dirty="0"/>
              <a:t> </a:t>
            </a:r>
            <a:r>
              <a:rPr lang="en-US" dirty="0" err="1"/>
              <a:t>leo</a:t>
            </a:r>
            <a:r>
              <a:rPr lang="en-US" dirty="0"/>
              <a:t>. </a:t>
            </a:r>
            <a:r>
              <a:rPr lang="en-US" dirty="0" err="1"/>
              <a:t>Aliquam</a:t>
            </a:r>
            <a:r>
              <a:rPr lang="en-US" dirty="0"/>
              <a:t> ac nisi ac </a:t>
            </a:r>
            <a:r>
              <a:rPr lang="en-US" dirty="0" err="1"/>
              <a:t>nunc</a:t>
            </a:r>
            <a:r>
              <a:rPr lang="en-US" dirty="0"/>
              <a:t> </a:t>
            </a:r>
            <a:r>
              <a:rPr lang="en-US" dirty="0" err="1"/>
              <a:t>laoreet</a:t>
            </a:r>
            <a:r>
              <a:rPr lang="en-US" dirty="0"/>
              <a:t> </a:t>
            </a:r>
            <a:r>
              <a:rPr lang="en-US" dirty="0" err="1"/>
              <a:t>blandit</a:t>
            </a:r>
            <a:r>
              <a:rPr lang="en-US" dirty="0"/>
              <a:t>. </a:t>
            </a:r>
            <a:r>
              <a:rPr lang="en-US" dirty="0" err="1"/>
              <a:t>Fusce</a:t>
            </a:r>
            <a:r>
              <a:rPr lang="en-US" dirty="0"/>
              <a:t> </a:t>
            </a:r>
            <a:r>
              <a:rPr lang="en-US" dirty="0" err="1"/>
              <a:t>neque</a:t>
            </a:r>
            <a:r>
              <a:rPr lang="en-US" dirty="0"/>
              <a:t> </a:t>
            </a:r>
            <a:r>
              <a:rPr lang="en-US" dirty="0" err="1"/>
              <a:t>risus</a:t>
            </a:r>
            <a:r>
              <a:rPr lang="en-US" dirty="0"/>
              <a:t>, </a:t>
            </a:r>
            <a:r>
              <a:rPr lang="en-US" dirty="0" err="1"/>
              <a:t>hendrerit</a:t>
            </a:r>
            <a:r>
              <a:rPr lang="en-US" dirty="0"/>
              <a:t> in </a:t>
            </a:r>
            <a:r>
              <a:rPr lang="en-US" dirty="0" err="1"/>
              <a:t>laoreet</a:t>
            </a:r>
            <a:r>
              <a:rPr lang="en-US" dirty="0"/>
              <a:t> </a:t>
            </a:r>
            <a:r>
              <a:rPr lang="en-US" dirty="0" err="1"/>
              <a:t>vel</a:t>
            </a:r>
            <a:r>
              <a:rPr lang="en-US" dirty="0"/>
              <a:t>, porta </a:t>
            </a:r>
            <a:r>
              <a:rPr lang="en-US" dirty="0" err="1"/>
              <a:t>eget</a:t>
            </a:r>
            <a:r>
              <a:rPr lang="en-US" dirty="0"/>
              <a:t> ipsum. </a:t>
            </a:r>
          </a:p>
          <a:p>
            <a:pPr lvl="0"/>
            <a:endParaRPr lang="en-US" dirty="0"/>
          </a:p>
          <a:p>
            <a:pPr lvl="0"/>
            <a:r>
              <a:rPr lang="en-US" dirty="0" err="1"/>
              <a:t>Curabitur</a:t>
            </a:r>
            <a:r>
              <a:rPr lang="en-US" dirty="0"/>
              <a:t> ac </a:t>
            </a:r>
            <a:r>
              <a:rPr lang="en-US" dirty="0" err="1"/>
              <a:t>porttitor</a:t>
            </a:r>
            <a:r>
              <a:rPr lang="en-US" dirty="0"/>
              <a:t> dolor, a </a:t>
            </a:r>
            <a:r>
              <a:rPr lang="en-US" dirty="0" err="1"/>
              <a:t>euismod</a:t>
            </a:r>
            <a:r>
              <a:rPr lang="en-US" dirty="0"/>
              <a:t> ante. </a:t>
            </a:r>
            <a:r>
              <a:rPr lang="en-US" dirty="0" err="1"/>
              <a:t>Pellentesque</a:t>
            </a:r>
            <a:r>
              <a:rPr lang="en-US" dirty="0"/>
              <a:t> </a:t>
            </a:r>
            <a:r>
              <a:rPr lang="en-US" dirty="0" err="1"/>
              <a:t>iaculis</a:t>
            </a:r>
            <a:r>
              <a:rPr lang="en-US" dirty="0"/>
              <a:t> </a:t>
            </a:r>
            <a:r>
              <a:rPr lang="en-US" dirty="0" err="1"/>
              <a:t>consectetur</a:t>
            </a:r>
            <a:r>
              <a:rPr lang="en-US" dirty="0"/>
              <a:t> </a:t>
            </a:r>
            <a:r>
              <a:rPr lang="en-US" dirty="0" err="1"/>
              <a:t>augue</a:t>
            </a:r>
            <a:r>
              <a:rPr lang="en-US" dirty="0"/>
              <a:t> </a:t>
            </a:r>
            <a:r>
              <a:rPr lang="en-US" dirty="0" err="1"/>
              <a:t>tristique</a:t>
            </a:r>
            <a:r>
              <a:rPr lang="en-US" dirty="0"/>
              <a:t> </a:t>
            </a:r>
            <a:r>
              <a:rPr lang="en-US" dirty="0" err="1"/>
              <a:t>consectetur</a:t>
            </a:r>
            <a:r>
              <a:rPr lang="en-US" dirty="0"/>
              <a:t>. Nam </a:t>
            </a:r>
            <a:r>
              <a:rPr lang="en-US" dirty="0" err="1"/>
              <a:t>porttitor</a:t>
            </a:r>
            <a:r>
              <a:rPr lang="en-US" dirty="0"/>
              <a:t> ligula </a:t>
            </a:r>
            <a:r>
              <a:rPr lang="en-US" dirty="0" err="1"/>
              <a:t>ornare</a:t>
            </a:r>
            <a:r>
              <a:rPr lang="en-US" dirty="0"/>
              <a:t>, </a:t>
            </a:r>
            <a:r>
              <a:rPr lang="en-US" dirty="0" err="1"/>
              <a:t>rutrum</a:t>
            </a:r>
            <a:r>
              <a:rPr lang="en-US" dirty="0"/>
              <a:t> ipsum at, </a:t>
            </a:r>
            <a:r>
              <a:rPr lang="en-US" dirty="0" err="1"/>
              <a:t>imperdiet</a:t>
            </a:r>
            <a:r>
              <a:rPr lang="en-US" dirty="0"/>
              <a:t> </a:t>
            </a:r>
            <a:r>
              <a:rPr lang="en-US" dirty="0" err="1"/>
              <a:t>neque</a:t>
            </a:r>
            <a:r>
              <a:rPr lang="en-US" dirty="0"/>
              <a:t>. </a:t>
            </a:r>
            <a:r>
              <a:rPr lang="en-US" dirty="0" err="1"/>
              <a:t>Nulla</a:t>
            </a:r>
            <a:r>
              <a:rPr lang="en-US" dirty="0"/>
              <a:t> </a:t>
            </a:r>
            <a:r>
              <a:rPr lang="en-US" dirty="0" err="1"/>
              <a:t>sollicitudin</a:t>
            </a:r>
            <a:r>
              <a:rPr lang="en-US" dirty="0"/>
              <a:t> </a:t>
            </a:r>
            <a:r>
              <a:rPr lang="en-US" dirty="0" err="1"/>
              <a:t>feugiat</a:t>
            </a:r>
            <a:r>
              <a:rPr lang="en-US" dirty="0"/>
              <a:t> </a:t>
            </a:r>
            <a:r>
              <a:rPr lang="en-US" dirty="0" err="1"/>
              <a:t>elementum</a:t>
            </a:r>
            <a:r>
              <a:rPr lang="en-US" dirty="0"/>
              <a:t>. </a:t>
            </a:r>
          </a:p>
        </p:txBody>
      </p:sp>
      <p:sp>
        <p:nvSpPr>
          <p:cNvPr id="22" name="Text Placeholder 2"/>
          <p:cNvSpPr>
            <a:spLocks noGrp="1"/>
          </p:cNvSpPr>
          <p:nvPr>
            <p:ph type="body" idx="13" hasCustomPrompt="1"/>
          </p:nvPr>
        </p:nvSpPr>
        <p:spPr>
          <a:xfrm>
            <a:off x="4586661" y="2141908"/>
            <a:ext cx="3259317"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Duis</a:t>
            </a:r>
            <a:r>
              <a:rPr lang="en-US" dirty="0"/>
              <a:t> </a:t>
            </a:r>
            <a:r>
              <a:rPr lang="en-US" dirty="0" err="1"/>
              <a:t>accumsan</a:t>
            </a:r>
            <a:r>
              <a:rPr lang="en-US" dirty="0"/>
              <a:t> </a:t>
            </a:r>
            <a:r>
              <a:rPr lang="en-US" dirty="0" err="1"/>
              <a:t>faucibus</a:t>
            </a:r>
            <a:r>
              <a:rPr lang="en-US" dirty="0"/>
              <a:t> </a:t>
            </a:r>
            <a:r>
              <a:rPr lang="en-US" dirty="0" err="1"/>
              <a:t>sapien</a:t>
            </a:r>
            <a:r>
              <a:rPr lang="en-US" dirty="0"/>
              <a:t> </a:t>
            </a:r>
            <a:r>
              <a:rPr lang="en-US" dirty="0" err="1"/>
              <a:t>ut</a:t>
            </a:r>
            <a:r>
              <a:rPr lang="en-US" dirty="0"/>
              <a:t> </a:t>
            </a:r>
            <a:r>
              <a:rPr lang="en-US" dirty="0" err="1"/>
              <a:t>faucibus</a:t>
            </a:r>
            <a:r>
              <a:rPr lang="en-US" dirty="0"/>
              <a:t>. </a:t>
            </a:r>
            <a:r>
              <a:rPr lang="en-US" dirty="0" err="1"/>
              <a:t>Nulla</a:t>
            </a:r>
            <a:r>
              <a:rPr lang="en-US" dirty="0"/>
              <a:t> </a:t>
            </a:r>
            <a:r>
              <a:rPr lang="en-US" dirty="0" err="1"/>
              <a:t>porttitor</a:t>
            </a:r>
            <a:r>
              <a:rPr lang="en-US" dirty="0"/>
              <a:t> non lorem vitae </a:t>
            </a:r>
            <a:r>
              <a:rPr lang="en-US" dirty="0" err="1"/>
              <a:t>hendrerit</a:t>
            </a:r>
            <a:r>
              <a:rPr lang="en-US" dirty="0"/>
              <a:t>. </a:t>
            </a:r>
            <a:r>
              <a:rPr lang="en-US" dirty="0" err="1"/>
              <a:t>Vestibulum</a:t>
            </a:r>
            <a:r>
              <a:rPr lang="en-US" dirty="0"/>
              <a:t> </a:t>
            </a:r>
            <a:r>
              <a:rPr lang="en-US" dirty="0" err="1"/>
              <a:t>ut</a:t>
            </a:r>
            <a:r>
              <a:rPr lang="en-US" dirty="0"/>
              <a:t> </a:t>
            </a:r>
            <a:r>
              <a:rPr lang="en-US" dirty="0" err="1"/>
              <a:t>orci</a:t>
            </a:r>
            <a:r>
              <a:rPr lang="en-US" dirty="0"/>
              <a:t> </a:t>
            </a:r>
            <a:r>
              <a:rPr lang="en-US" dirty="0" err="1"/>
              <a:t>efficitur</a:t>
            </a:r>
            <a:r>
              <a:rPr lang="en-US" dirty="0"/>
              <a:t> </a:t>
            </a:r>
            <a:r>
              <a:rPr lang="en-US" dirty="0" err="1"/>
              <a:t>lectus</a:t>
            </a:r>
            <a:r>
              <a:rPr lang="en-US" dirty="0"/>
              <a:t> </a:t>
            </a:r>
            <a:r>
              <a:rPr lang="en-US" dirty="0" err="1"/>
              <a:t>dapibus</a:t>
            </a:r>
            <a:r>
              <a:rPr lang="en-US" dirty="0"/>
              <a:t> </a:t>
            </a:r>
            <a:r>
              <a:rPr lang="en-US" dirty="0" err="1"/>
              <a:t>pulvinar</a:t>
            </a:r>
            <a:r>
              <a:rPr lang="en-US" dirty="0"/>
              <a:t>. Nam </a:t>
            </a:r>
            <a:r>
              <a:rPr lang="en-US" dirty="0" err="1"/>
              <a:t>facilisis</a:t>
            </a:r>
            <a:r>
              <a:rPr lang="en-US" dirty="0"/>
              <a:t> </a:t>
            </a:r>
            <a:r>
              <a:rPr lang="en-US" dirty="0" err="1"/>
              <a:t>tempor</a:t>
            </a:r>
            <a:r>
              <a:rPr lang="en-US" dirty="0"/>
              <a:t> </a:t>
            </a:r>
            <a:r>
              <a:rPr lang="en-US" dirty="0" err="1"/>
              <a:t>velit</a:t>
            </a:r>
            <a:r>
              <a:rPr lang="en-US" dirty="0"/>
              <a:t> </a:t>
            </a:r>
            <a:r>
              <a:rPr lang="en-US" dirty="0" err="1"/>
              <a:t>ut</a:t>
            </a:r>
            <a:r>
              <a:rPr lang="en-US" dirty="0"/>
              <a:t> </a:t>
            </a:r>
            <a:r>
              <a:rPr lang="en-US" dirty="0" err="1"/>
              <a:t>omare</a:t>
            </a:r>
            <a:r>
              <a:rPr lang="en-US" dirty="0"/>
              <a:t>. </a:t>
            </a:r>
          </a:p>
          <a:p>
            <a:pPr lvl="0"/>
            <a:endParaRPr lang="en-US" dirty="0"/>
          </a:p>
          <a:p>
            <a:pPr lvl="0"/>
            <a:r>
              <a:rPr lang="en-US" dirty="0" err="1"/>
              <a:t>Suspendisse</a:t>
            </a:r>
            <a:r>
              <a:rPr lang="en-US" dirty="0"/>
              <a:t> </a:t>
            </a:r>
            <a:r>
              <a:rPr lang="en-US" dirty="0" err="1"/>
              <a:t>potenti</a:t>
            </a:r>
            <a:r>
              <a:rPr lang="en-US" dirty="0"/>
              <a:t>. </a:t>
            </a:r>
            <a:r>
              <a:rPr lang="en-US" dirty="0" err="1"/>
              <a:t>Vestibulum</a:t>
            </a:r>
            <a:r>
              <a:rPr lang="en-US" dirty="0"/>
              <a:t> </a:t>
            </a:r>
            <a:r>
              <a:rPr lang="en-US" dirty="0" err="1"/>
              <a:t>egestas</a:t>
            </a:r>
            <a:r>
              <a:rPr lang="en-US" dirty="0"/>
              <a:t> </a:t>
            </a:r>
            <a:r>
              <a:rPr lang="en-US" dirty="0" err="1"/>
              <a:t>massa</a:t>
            </a:r>
            <a:r>
              <a:rPr lang="en-US" dirty="0"/>
              <a:t> </a:t>
            </a:r>
            <a:r>
              <a:rPr lang="en-US" dirty="0" err="1"/>
              <a:t>vel</a:t>
            </a:r>
            <a:r>
              <a:rPr lang="en-US" dirty="0"/>
              <a:t> </a:t>
            </a:r>
            <a:r>
              <a:rPr lang="en-US" dirty="0" err="1"/>
              <a:t>sapien</a:t>
            </a:r>
            <a:r>
              <a:rPr lang="en-US" dirty="0"/>
              <a:t> </a:t>
            </a:r>
            <a:r>
              <a:rPr lang="en-US" dirty="0" err="1"/>
              <a:t>dapibus</a:t>
            </a:r>
            <a:r>
              <a:rPr lang="en-US" dirty="0"/>
              <a:t> </a:t>
            </a:r>
            <a:r>
              <a:rPr lang="en-US" dirty="0" err="1"/>
              <a:t>tristique</a:t>
            </a:r>
            <a:r>
              <a:rPr lang="en-US" dirty="0"/>
              <a:t>. </a:t>
            </a:r>
            <a:r>
              <a:rPr lang="en-US" dirty="0" err="1"/>
              <a:t>Vivamus</a:t>
            </a:r>
            <a:r>
              <a:rPr lang="en-US" dirty="0"/>
              <a:t> </a:t>
            </a:r>
            <a:r>
              <a:rPr lang="en-US" dirty="0" err="1"/>
              <a:t>placerat</a:t>
            </a:r>
            <a:r>
              <a:rPr lang="en-US" dirty="0"/>
              <a:t> </a:t>
            </a:r>
            <a:r>
              <a:rPr lang="en-US" dirty="0" err="1"/>
              <a:t>consectetur</a:t>
            </a:r>
            <a:r>
              <a:rPr lang="en-US" dirty="0"/>
              <a:t> </a:t>
            </a:r>
            <a:r>
              <a:rPr lang="en-US" dirty="0" err="1"/>
              <a:t>urna</a:t>
            </a:r>
            <a:r>
              <a:rPr lang="en-US" dirty="0"/>
              <a:t>, </a:t>
            </a:r>
            <a:r>
              <a:rPr lang="en-US" dirty="0" err="1"/>
              <a:t>vel</a:t>
            </a:r>
            <a:r>
              <a:rPr lang="en-US" dirty="0"/>
              <a:t> dictum </a:t>
            </a:r>
            <a:r>
              <a:rPr lang="en-US" dirty="0" err="1"/>
              <a:t>nisl</a:t>
            </a:r>
            <a:r>
              <a:rPr lang="en-US" dirty="0"/>
              <a:t> </a:t>
            </a:r>
            <a:r>
              <a:rPr lang="en-US" dirty="0" err="1"/>
              <a:t>accumsan</a:t>
            </a:r>
            <a:r>
              <a:rPr lang="en-US" dirty="0"/>
              <a:t> ac. </a:t>
            </a:r>
            <a:r>
              <a:rPr lang="en-US" dirty="0" err="1"/>
              <a:t>Quisque</a:t>
            </a:r>
            <a:r>
              <a:rPr lang="en-US" dirty="0"/>
              <a:t> </a:t>
            </a:r>
            <a:r>
              <a:rPr lang="en-US" dirty="0" err="1"/>
              <a:t>eget</a:t>
            </a:r>
            <a:r>
              <a:rPr lang="en-US" dirty="0"/>
              <a:t> </a:t>
            </a:r>
            <a:r>
              <a:rPr lang="en-US" dirty="0" err="1"/>
              <a:t>nunc</a:t>
            </a:r>
            <a:r>
              <a:rPr lang="en-US" dirty="0"/>
              <a:t> ac </a:t>
            </a:r>
            <a:r>
              <a:rPr lang="en-US" dirty="0" err="1"/>
              <a:t>tortor</a:t>
            </a:r>
            <a:r>
              <a:rPr lang="en-US" dirty="0"/>
              <a:t> </a:t>
            </a:r>
            <a:r>
              <a:rPr lang="en-US" dirty="0" err="1"/>
              <a:t>blandit</a:t>
            </a:r>
            <a:r>
              <a:rPr lang="en-US" dirty="0"/>
              <a:t> </a:t>
            </a:r>
            <a:r>
              <a:rPr lang="en-US" dirty="0" err="1"/>
              <a:t>commodo</a:t>
            </a:r>
            <a:r>
              <a:rPr lang="en-US" dirty="0"/>
              <a:t> in </a:t>
            </a:r>
            <a:r>
              <a:rPr lang="en-US" dirty="0" err="1"/>
              <a:t>sed</a:t>
            </a:r>
            <a:r>
              <a:rPr lang="en-US" dirty="0"/>
              <a:t> </a:t>
            </a:r>
            <a:r>
              <a:rPr lang="en-US" dirty="0" err="1"/>
              <a:t>massa</a:t>
            </a:r>
            <a:r>
              <a:rPr lang="en-US" dirty="0"/>
              <a:t>. </a:t>
            </a:r>
            <a:r>
              <a:rPr lang="en-US" dirty="0" err="1"/>
              <a:t>Morbi</a:t>
            </a:r>
            <a:r>
              <a:rPr lang="en-US" dirty="0"/>
              <a:t> </a:t>
            </a:r>
            <a:r>
              <a:rPr lang="en-US" dirty="0" err="1"/>
              <a:t>iaculis</a:t>
            </a:r>
            <a:r>
              <a:rPr lang="en-US" dirty="0"/>
              <a:t> </a:t>
            </a:r>
            <a:r>
              <a:rPr lang="en-US" dirty="0" err="1"/>
              <a:t>purus</a:t>
            </a:r>
            <a:r>
              <a:rPr lang="en-US" dirty="0"/>
              <a:t> </a:t>
            </a:r>
            <a:r>
              <a:rPr lang="en-US" dirty="0" err="1"/>
              <a:t>quis</a:t>
            </a:r>
            <a:r>
              <a:rPr lang="en-US" dirty="0"/>
              <a:t> </a:t>
            </a:r>
            <a:r>
              <a:rPr lang="en-US" dirty="0" err="1"/>
              <a:t>enim</a:t>
            </a:r>
            <a:r>
              <a:rPr lang="en-US" dirty="0"/>
              <a:t> </a:t>
            </a:r>
            <a:r>
              <a:rPr lang="en-US" dirty="0" err="1"/>
              <a:t>ultrices</a:t>
            </a:r>
            <a:r>
              <a:rPr lang="en-US" dirty="0"/>
              <a:t>, id </a:t>
            </a:r>
            <a:r>
              <a:rPr lang="en-US" dirty="0" err="1"/>
              <a:t>scelerisque</a:t>
            </a:r>
            <a:r>
              <a:rPr lang="en-US" dirty="0"/>
              <a:t> </a:t>
            </a:r>
            <a:r>
              <a:rPr lang="en-US" dirty="0" err="1"/>
              <a:t>sapien</a:t>
            </a:r>
            <a:r>
              <a:rPr lang="en-US" dirty="0"/>
              <a:t> </a:t>
            </a:r>
            <a:r>
              <a:rPr lang="en-US" dirty="0" err="1"/>
              <a:t>malesuada</a:t>
            </a:r>
            <a:r>
              <a:rPr lang="en-US" dirty="0"/>
              <a:t>. Nunc </a:t>
            </a:r>
            <a:r>
              <a:rPr lang="en-US" dirty="0" err="1"/>
              <a:t>auctor</a:t>
            </a:r>
            <a:r>
              <a:rPr lang="en-US" dirty="0"/>
              <a:t> </a:t>
            </a:r>
            <a:r>
              <a:rPr lang="en-US" dirty="0" err="1"/>
              <a:t>urna</a:t>
            </a:r>
            <a:r>
              <a:rPr lang="en-US" dirty="0"/>
              <a:t> </a:t>
            </a:r>
            <a:r>
              <a:rPr lang="en-US" dirty="0" err="1"/>
              <a:t>iaculis</a:t>
            </a:r>
            <a:r>
              <a:rPr lang="en-US" dirty="0"/>
              <a:t> </a:t>
            </a:r>
            <a:r>
              <a:rPr lang="en-US" dirty="0" err="1"/>
              <a:t>enim</a:t>
            </a:r>
            <a:r>
              <a:rPr lang="en-US" dirty="0"/>
              <a:t> </a:t>
            </a:r>
            <a:r>
              <a:rPr lang="en-US" dirty="0" err="1"/>
              <a:t>fringilla</a:t>
            </a:r>
            <a:r>
              <a:rPr lang="en-US" dirty="0"/>
              <a:t> gravida. </a:t>
            </a:r>
            <a:r>
              <a:rPr lang="en-US" dirty="0" err="1"/>
              <a:t>Curabitur</a:t>
            </a:r>
            <a:r>
              <a:rPr lang="en-US" dirty="0"/>
              <a:t> </a:t>
            </a:r>
            <a:r>
              <a:rPr lang="en-US" dirty="0" err="1"/>
              <a:t>ut</a:t>
            </a:r>
            <a:r>
              <a:rPr lang="en-US" dirty="0"/>
              <a:t> </a:t>
            </a:r>
            <a:r>
              <a:rPr lang="en-US" dirty="0" err="1"/>
              <a:t>augue</a:t>
            </a:r>
            <a:r>
              <a:rPr lang="en-US" dirty="0"/>
              <a:t> </a:t>
            </a:r>
            <a:r>
              <a:rPr lang="en-US" dirty="0" err="1"/>
              <a:t>malesuada</a:t>
            </a:r>
            <a:r>
              <a:rPr lang="en-US" dirty="0"/>
              <a:t>, </a:t>
            </a:r>
            <a:r>
              <a:rPr lang="en-US" dirty="0" err="1"/>
              <a:t>molestie</a:t>
            </a:r>
            <a:r>
              <a:rPr lang="en-US" dirty="0"/>
              <a:t> </a:t>
            </a:r>
            <a:r>
              <a:rPr lang="en-US" dirty="0" err="1"/>
              <a:t>arcu</a:t>
            </a:r>
            <a:r>
              <a:rPr lang="en-US" dirty="0"/>
              <a:t> vitae, </a:t>
            </a:r>
            <a:r>
              <a:rPr lang="en-US" dirty="0" err="1"/>
              <a:t>consectetur</a:t>
            </a:r>
            <a:r>
              <a:rPr lang="en-US" dirty="0"/>
              <a:t> </a:t>
            </a:r>
            <a:r>
              <a:rPr lang="en-US" dirty="0" err="1"/>
              <a:t>leo</a:t>
            </a:r>
            <a:r>
              <a:rPr lang="en-US" dirty="0"/>
              <a:t>. </a:t>
            </a:r>
            <a:r>
              <a:rPr lang="en-US" dirty="0" err="1"/>
              <a:t>Sed</a:t>
            </a:r>
            <a:r>
              <a:rPr lang="en-US" dirty="0"/>
              <a:t> sit </a:t>
            </a:r>
            <a:r>
              <a:rPr lang="en-US" dirty="0" err="1"/>
              <a:t>amet</a:t>
            </a:r>
            <a:r>
              <a:rPr lang="en-US" dirty="0"/>
              <a:t> </a:t>
            </a:r>
            <a:r>
              <a:rPr lang="en-US" dirty="0" err="1"/>
              <a:t>ultrices</a:t>
            </a:r>
            <a:r>
              <a:rPr lang="en-US" dirty="0"/>
              <a:t> </a:t>
            </a:r>
            <a:r>
              <a:rPr lang="en-US" dirty="0" err="1"/>
              <a:t>metus</a:t>
            </a:r>
            <a:r>
              <a:rPr lang="en-US" dirty="0"/>
              <a:t>, </a:t>
            </a:r>
            <a:r>
              <a:rPr lang="en-US" dirty="0" err="1"/>
              <a:t>sed</a:t>
            </a:r>
            <a:r>
              <a:rPr lang="en-US" dirty="0"/>
              <a:t> </a:t>
            </a:r>
            <a:r>
              <a:rPr lang="en-US" dirty="0" err="1"/>
              <a:t>ultrices</a:t>
            </a:r>
            <a:r>
              <a:rPr lang="en-US" dirty="0"/>
              <a:t> </a:t>
            </a:r>
            <a:r>
              <a:rPr lang="en-US" dirty="0" err="1"/>
              <a:t>nunc</a:t>
            </a:r>
            <a:r>
              <a:rPr lang="en-US" dirty="0"/>
              <a:t>. In </a:t>
            </a:r>
            <a:r>
              <a:rPr lang="en-US" dirty="0" err="1"/>
              <a:t>hac</a:t>
            </a:r>
            <a:r>
              <a:rPr lang="en-US" dirty="0"/>
              <a:t> </a:t>
            </a:r>
            <a:r>
              <a:rPr lang="en-US" dirty="0" err="1"/>
              <a:t>habitasse</a:t>
            </a:r>
            <a:r>
              <a:rPr lang="en-US" dirty="0"/>
              <a:t> </a:t>
            </a:r>
            <a:r>
              <a:rPr lang="en-US" dirty="0" err="1"/>
              <a:t>platea</a:t>
            </a:r>
            <a:r>
              <a:rPr lang="en-US" dirty="0"/>
              <a:t> </a:t>
            </a:r>
            <a:r>
              <a:rPr lang="en-US" dirty="0" err="1"/>
              <a:t>dictumst</a:t>
            </a:r>
            <a:r>
              <a:rPr lang="en-US" dirty="0"/>
              <a:t>. </a:t>
            </a:r>
          </a:p>
        </p:txBody>
      </p:sp>
    </p:spTree>
    <p:extLst>
      <p:ext uri="{BB962C8B-B14F-4D97-AF65-F5344CB8AC3E}">
        <p14:creationId xmlns:p14="http://schemas.microsoft.com/office/powerpoint/2010/main" val="1283872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BU Left 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957790"/>
            <a:ext cx="2212142" cy="2457763"/>
          </a:xfrm>
          <a:prstGeom prst="rect">
            <a:avLst/>
          </a:prstGeom>
        </p:spPr>
        <p:txBody>
          <a:bodyPr anchor="t" anchorCtr="0">
            <a:noAutofit/>
          </a:bodyPr>
          <a:lstStyle>
            <a:lvl1pPr>
              <a:lnSpc>
                <a:spcPct val="65000"/>
              </a:lnSpc>
              <a:defRPr sz="3600" b="0" i="0">
                <a:latin typeface="Effra Heavy" charset="0"/>
                <a:ea typeface="Effra Heavy" charset="0"/>
                <a:cs typeface="Effra Heavy" charset="0"/>
              </a:defRPr>
            </a:lvl1pPr>
          </a:lstStyle>
          <a:p>
            <a:r>
              <a:rPr lang="en-US" dirty="0"/>
              <a:t>More</a:t>
            </a:r>
            <a:br>
              <a:rPr lang="en-US" dirty="0"/>
            </a:br>
            <a:r>
              <a:rPr lang="en-US" dirty="0"/>
              <a:t>Than </a:t>
            </a:r>
            <a:br>
              <a:rPr lang="en-US" dirty="0"/>
            </a:br>
            <a:r>
              <a:rPr lang="en-US" dirty="0"/>
              <a:t>A Quick</a:t>
            </a:r>
            <a:br>
              <a:rPr lang="en-US" dirty="0"/>
            </a:br>
            <a:r>
              <a:rPr lang="en-US" dirty="0"/>
              <a:t>Fix</a:t>
            </a:r>
          </a:p>
        </p:txBody>
      </p:sp>
      <p:sp>
        <p:nvSpPr>
          <p:cNvPr id="14"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1" name="Text Placeholder 2"/>
          <p:cNvSpPr>
            <a:spLocks noGrp="1"/>
          </p:cNvSpPr>
          <p:nvPr>
            <p:ph type="body" idx="1" hasCustomPrompt="1"/>
          </p:nvPr>
        </p:nvSpPr>
        <p:spPr>
          <a:xfrm>
            <a:off x="2958353" y="957789"/>
            <a:ext cx="5556998" cy="4739625"/>
          </a:xfrm>
          <a:prstGeom prst="rect">
            <a:avLst/>
          </a:prstGeom>
        </p:spPr>
        <p:txBody>
          <a:bodyPr>
            <a:normAutofit/>
          </a:bodyPr>
          <a:lstStyle>
            <a:lvl1pPr marL="171450" indent="-171450">
              <a:lnSpc>
                <a:spcPct val="100000"/>
              </a:lnSpc>
              <a:spcBef>
                <a:spcPts val="750"/>
              </a:spcBef>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Nullam</a:t>
            </a:r>
            <a:r>
              <a:rPr lang="en-US" dirty="0"/>
              <a:t> </a:t>
            </a:r>
            <a:r>
              <a:rPr lang="en-US" dirty="0" err="1"/>
              <a:t>varius</a:t>
            </a:r>
            <a:r>
              <a:rPr lang="en-US" dirty="0"/>
              <a:t> </a:t>
            </a:r>
            <a:r>
              <a:rPr lang="en-US" dirty="0" err="1"/>
              <a:t>turpis</a:t>
            </a:r>
            <a:r>
              <a:rPr lang="en-US" dirty="0"/>
              <a:t> </a:t>
            </a:r>
            <a:r>
              <a:rPr lang="en-US" dirty="0" err="1"/>
              <a:t>nec</a:t>
            </a:r>
            <a:r>
              <a:rPr lang="en-US" dirty="0"/>
              <a:t> ipsum </a:t>
            </a:r>
            <a:r>
              <a:rPr lang="en-US" dirty="0" err="1"/>
              <a:t>iaculis</a:t>
            </a:r>
            <a:r>
              <a:rPr lang="en-US" dirty="0"/>
              <a:t> porta.</a:t>
            </a:r>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a:p>
            <a:r>
              <a:rPr lang="en-US" dirty="0" err="1"/>
              <a:t>Duis</a:t>
            </a:r>
            <a:r>
              <a:rPr lang="en-US" dirty="0"/>
              <a:t> </a:t>
            </a:r>
            <a:r>
              <a:rPr lang="en-US" dirty="0" err="1"/>
              <a:t>efficitur</a:t>
            </a:r>
            <a:r>
              <a:rPr lang="en-US" dirty="0"/>
              <a:t> </a:t>
            </a:r>
            <a:r>
              <a:rPr lang="en-US" dirty="0" err="1"/>
              <a:t>diam</a:t>
            </a:r>
            <a:r>
              <a:rPr lang="en-US" dirty="0"/>
              <a:t> id </a:t>
            </a:r>
            <a:r>
              <a:rPr lang="en-US" dirty="0" err="1"/>
              <a:t>vehicula</a:t>
            </a:r>
            <a:r>
              <a:rPr lang="en-US" dirty="0"/>
              <a:t> </a:t>
            </a:r>
            <a:r>
              <a:rPr lang="en-US" dirty="0" err="1"/>
              <a:t>lacinia</a:t>
            </a:r>
            <a:r>
              <a:rPr lang="en-US" dirty="0"/>
              <a:t>.</a:t>
            </a:r>
          </a:p>
          <a:p>
            <a:r>
              <a:rPr lang="en-US" dirty="0"/>
              <a:t>Integer </a:t>
            </a:r>
            <a:r>
              <a:rPr lang="en-US" dirty="0" err="1"/>
              <a:t>sed</a:t>
            </a:r>
            <a:r>
              <a:rPr lang="en-US" dirty="0"/>
              <a:t> </a:t>
            </a:r>
            <a:r>
              <a:rPr lang="en-US" dirty="0" err="1"/>
              <a:t>nulla</a:t>
            </a:r>
            <a:r>
              <a:rPr lang="en-US" dirty="0"/>
              <a:t> </a:t>
            </a:r>
            <a:r>
              <a:rPr lang="en-US" dirty="0" err="1"/>
              <a:t>nec</a:t>
            </a:r>
            <a:r>
              <a:rPr lang="en-US" dirty="0"/>
              <a:t> </a:t>
            </a:r>
            <a:r>
              <a:rPr lang="en-US" dirty="0" err="1"/>
              <a:t>sem</a:t>
            </a:r>
            <a:r>
              <a:rPr lang="en-US" dirty="0"/>
              <a:t> </a:t>
            </a:r>
            <a:r>
              <a:rPr lang="en-US" dirty="0" err="1"/>
              <a:t>aliquam</a:t>
            </a:r>
            <a:r>
              <a:rPr lang="en-US" dirty="0"/>
              <a:t> </a:t>
            </a:r>
            <a:r>
              <a:rPr lang="en-US" dirty="0" err="1"/>
              <a:t>efficitur</a:t>
            </a:r>
            <a:r>
              <a:rPr lang="en-US" dirty="0"/>
              <a:t>.</a:t>
            </a:r>
          </a:p>
          <a:p>
            <a:r>
              <a:rPr lang="en-US" dirty="0" err="1"/>
              <a:t>Aliquam</a:t>
            </a:r>
            <a:r>
              <a:rPr lang="en-US" dirty="0"/>
              <a:t> ac </a:t>
            </a:r>
            <a:r>
              <a:rPr lang="en-US" dirty="0" err="1"/>
              <a:t>orci</a:t>
            </a:r>
            <a:r>
              <a:rPr lang="en-US" dirty="0"/>
              <a:t> </a:t>
            </a:r>
            <a:r>
              <a:rPr lang="en-US" dirty="0" err="1"/>
              <a:t>vehicula</a:t>
            </a:r>
            <a:r>
              <a:rPr lang="en-US" dirty="0"/>
              <a:t>, </a:t>
            </a:r>
            <a:r>
              <a:rPr lang="en-US" dirty="0" err="1"/>
              <a:t>condimentum</a:t>
            </a:r>
            <a:r>
              <a:rPr lang="en-US" dirty="0"/>
              <a:t> dui sit </a:t>
            </a:r>
            <a:r>
              <a:rPr lang="en-US" dirty="0" err="1"/>
              <a:t>amet</a:t>
            </a:r>
            <a:r>
              <a:rPr lang="en-US" dirty="0"/>
              <a:t>, </a:t>
            </a:r>
            <a:r>
              <a:rPr lang="en-US" dirty="0" err="1"/>
              <a:t>tincidunt</a:t>
            </a:r>
            <a:r>
              <a:rPr lang="en-US" dirty="0"/>
              <a:t> </a:t>
            </a:r>
            <a:r>
              <a:rPr lang="en-US" dirty="0" err="1"/>
              <a:t>tortor</a:t>
            </a:r>
            <a:r>
              <a:rPr lang="en-US" dirty="0"/>
              <a:t>.</a:t>
            </a:r>
          </a:p>
          <a:p>
            <a:r>
              <a:rPr lang="en-US" dirty="0" err="1"/>
              <a:t>Nulla</a:t>
            </a:r>
            <a:r>
              <a:rPr lang="en-US" dirty="0"/>
              <a:t> semper libero non </a:t>
            </a:r>
            <a:r>
              <a:rPr lang="en-US" dirty="0" err="1"/>
              <a:t>justo</a:t>
            </a:r>
            <a:r>
              <a:rPr lang="en-US" dirty="0"/>
              <a:t> </a:t>
            </a:r>
            <a:r>
              <a:rPr lang="en-US" dirty="0" err="1"/>
              <a:t>scelerisque</a:t>
            </a:r>
            <a:r>
              <a:rPr lang="en-US" dirty="0"/>
              <a:t> </a:t>
            </a:r>
            <a:r>
              <a:rPr lang="en-US" dirty="0" err="1"/>
              <a:t>aliquam</a:t>
            </a:r>
            <a:r>
              <a:rPr lang="en-US" dirty="0"/>
              <a:t>.</a:t>
            </a:r>
          </a:p>
          <a:p>
            <a:r>
              <a:rPr lang="en-US" dirty="0"/>
              <a:t>In et </a:t>
            </a:r>
            <a:r>
              <a:rPr lang="en-US" dirty="0" err="1"/>
              <a:t>nibh</a:t>
            </a:r>
            <a:r>
              <a:rPr lang="en-US" dirty="0"/>
              <a:t> </a:t>
            </a:r>
            <a:r>
              <a:rPr lang="en-US" dirty="0" err="1"/>
              <a:t>eu</a:t>
            </a:r>
            <a:r>
              <a:rPr lang="en-US" dirty="0"/>
              <a:t> </a:t>
            </a:r>
            <a:r>
              <a:rPr lang="en-US" dirty="0" err="1"/>
              <a:t>massa</a:t>
            </a:r>
            <a:r>
              <a:rPr lang="en-US" dirty="0"/>
              <a:t> gravida </a:t>
            </a:r>
            <a:r>
              <a:rPr lang="en-US" dirty="0" err="1"/>
              <a:t>pulvinar</a:t>
            </a:r>
            <a:r>
              <a:rPr lang="en-US" dirty="0"/>
              <a:t>.</a:t>
            </a:r>
          </a:p>
          <a:p>
            <a:r>
              <a:rPr lang="en-US" dirty="0" err="1"/>
              <a:t>Suspendisse</a:t>
            </a:r>
            <a:r>
              <a:rPr lang="en-US" dirty="0"/>
              <a:t> </a:t>
            </a:r>
            <a:r>
              <a:rPr lang="en-US" dirty="0" err="1"/>
              <a:t>dapibus</a:t>
            </a:r>
            <a:r>
              <a:rPr lang="en-US" dirty="0"/>
              <a:t> </a:t>
            </a:r>
            <a:r>
              <a:rPr lang="en-US" dirty="0" err="1"/>
              <a:t>tellus</a:t>
            </a:r>
            <a:r>
              <a:rPr lang="en-US" dirty="0"/>
              <a:t> </a:t>
            </a:r>
            <a:r>
              <a:rPr lang="en-US" dirty="0" err="1"/>
              <a:t>quis</a:t>
            </a:r>
            <a:r>
              <a:rPr lang="en-US" dirty="0"/>
              <a:t> </a:t>
            </a:r>
            <a:r>
              <a:rPr lang="en-US" dirty="0" err="1"/>
              <a:t>odio</a:t>
            </a:r>
            <a:r>
              <a:rPr lang="en-US" dirty="0"/>
              <a:t> maximus </a:t>
            </a:r>
            <a:r>
              <a:rPr lang="en-US" dirty="0" err="1"/>
              <a:t>varius</a:t>
            </a:r>
            <a:r>
              <a:rPr lang="en-US" dirty="0"/>
              <a:t>.</a:t>
            </a:r>
          </a:p>
          <a:p>
            <a:r>
              <a:rPr lang="en-US" dirty="0" err="1"/>
              <a:t>Nullam</a:t>
            </a:r>
            <a:r>
              <a:rPr lang="en-US" dirty="0"/>
              <a:t> </a:t>
            </a:r>
            <a:r>
              <a:rPr lang="en-US" dirty="0" err="1"/>
              <a:t>vel</a:t>
            </a:r>
            <a:r>
              <a:rPr lang="en-US" dirty="0"/>
              <a:t> dolor </a:t>
            </a:r>
            <a:r>
              <a:rPr lang="en-US" dirty="0" err="1"/>
              <a:t>eget</a:t>
            </a:r>
            <a:r>
              <a:rPr lang="en-US" dirty="0"/>
              <a:t> </a:t>
            </a:r>
            <a:r>
              <a:rPr lang="en-US" dirty="0" err="1"/>
              <a:t>nunc</a:t>
            </a:r>
            <a:r>
              <a:rPr lang="en-US" dirty="0"/>
              <a:t> </a:t>
            </a:r>
            <a:r>
              <a:rPr lang="en-US" dirty="0" err="1"/>
              <a:t>interdum</a:t>
            </a:r>
            <a:r>
              <a:rPr lang="en-US" dirty="0"/>
              <a:t> </a:t>
            </a:r>
            <a:r>
              <a:rPr lang="en-US" dirty="0" err="1"/>
              <a:t>ornare</a:t>
            </a:r>
            <a:r>
              <a:rPr lang="en-US" dirty="0"/>
              <a:t>.</a:t>
            </a:r>
          </a:p>
          <a:p>
            <a:r>
              <a:rPr lang="en-US" dirty="0" err="1"/>
              <a:t>Sed</a:t>
            </a:r>
            <a:r>
              <a:rPr lang="en-US" dirty="0"/>
              <a:t> </a:t>
            </a:r>
            <a:r>
              <a:rPr lang="en-US" dirty="0" err="1"/>
              <a:t>feugiat</a:t>
            </a:r>
            <a:r>
              <a:rPr lang="en-US" dirty="0"/>
              <a:t> </a:t>
            </a:r>
            <a:r>
              <a:rPr lang="en-US" dirty="0" err="1"/>
              <a:t>velit</a:t>
            </a:r>
            <a:r>
              <a:rPr lang="en-US" dirty="0"/>
              <a:t> vitae </a:t>
            </a:r>
            <a:r>
              <a:rPr lang="en-US" dirty="0" err="1"/>
              <a:t>posuere</a:t>
            </a:r>
            <a:r>
              <a:rPr lang="en-US" dirty="0"/>
              <a:t> </a:t>
            </a:r>
            <a:r>
              <a:rPr lang="en-US" dirty="0" err="1"/>
              <a:t>efficitur</a:t>
            </a:r>
            <a:r>
              <a:rPr lang="en-US" dirty="0"/>
              <a:t>.</a:t>
            </a:r>
          </a:p>
        </p:txBody>
      </p:sp>
    </p:spTree>
    <p:extLst>
      <p:ext uri="{BB962C8B-B14F-4D97-AF65-F5344CB8AC3E}">
        <p14:creationId xmlns:p14="http://schemas.microsoft.com/office/powerpoint/2010/main" val="1234237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BU Centered 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a:t>More Than A Quick Fix</a:t>
            </a:r>
          </a:p>
        </p:txBody>
      </p:sp>
      <p:sp>
        <p:nvSpPr>
          <p:cNvPr id="10"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2" name="Text Placeholder 2"/>
          <p:cNvSpPr>
            <a:spLocks noGrp="1"/>
          </p:cNvSpPr>
          <p:nvPr>
            <p:ph type="body" idx="1" hasCustomPrompt="1"/>
          </p:nvPr>
        </p:nvSpPr>
        <p:spPr>
          <a:xfrm>
            <a:off x="1233017" y="2141907"/>
            <a:ext cx="6612962" cy="3493961"/>
          </a:xfrm>
          <a:prstGeom prst="rect">
            <a:avLst/>
          </a:prstGeom>
        </p:spPr>
        <p:txBody>
          <a:bodyPr>
            <a:normAutofit/>
          </a:bodyPr>
          <a:lstStyle>
            <a:lvl1pPr marL="171450" indent="-171450">
              <a:lnSpc>
                <a:spcPct val="100000"/>
              </a:lnSpc>
              <a:spcBef>
                <a:spcPts val="750"/>
              </a:spcBef>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Nullam</a:t>
            </a:r>
            <a:r>
              <a:rPr lang="en-US" dirty="0"/>
              <a:t> </a:t>
            </a:r>
            <a:r>
              <a:rPr lang="en-US" dirty="0" err="1"/>
              <a:t>varius</a:t>
            </a:r>
            <a:r>
              <a:rPr lang="en-US" dirty="0"/>
              <a:t> </a:t>
            </a:r>
            <a:r>
              <a:rPr lang="en-US" dirty="0" err="1"/>
              <a:t>turpis</a:t>
            </a:r>
            <a:r>
              <a:rPr lang="en-US" dirty="0"/>
              <a:t> </a:t>
            </a:r>
            <a:r>
              <a:rPr lang="en-US" dirty="0" err="1"/>
              <a:t>nec</a:t>
            </a:r>
            <a:r>
              <a:rPr lang="en-US" dirty="0"/>
              <a:t> ipsum </a:t>
            </a:r>
            <a:r>
              <a:rPr lang="en-US" dirty="0" err="1"/>
              <a:t>iaculis</a:t>
            </a:r>
            <a:r>
              <a:rPr lang="en-US" dirty="0"/>
              <a:t> porta.</a:t>
            </a:r>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a:p>
            <a:r>
              <a:rPr lang="en-US" dirty="0" err="1"/>
              <a:t>Duis</a:t>
            </a:r>
            <a:r>
              <a:rPr lang="en-US" dirty="0"/>
              <a:t> </a:t>
            </a:r>
            <a:r>
              <a:rPr lang="en-US" dirty="0" err="1"/>
              <a:t>efficitur</a:t>
            </a:r>
            <a:r>
              <a:rPr lang="en-US" dirty="0"/>
              <a:t> </a:t>
            </a:r>
            <a:r>
              <a:rPr lang="en-US" dirty="0" err="1"/>
              <a:t>diam</a:t>
            </a:r>
            <a:r>
              <a:rPr lang="en-US" dirty="0"/>
              <a:t> id </a:t>
            </a:r>
            <a:r>
              <a:rPr lang="en-US" dirty="0" err="1"/>
              <a:t>vehicula</a:t>
            </a:r>
            <a:r>
              <a:rPr lang="en-US" dirty="0"/>
              <a:t> </a:t>
            </a:r>
            <a:r>
              <a:rPr lang="en-US" dirty="0" err="1"/>
              <a:t>lacinia</a:t>
            </a:r>
            <a:r>
              <a:rPr lang="en-US" dirty="0"/>
              <a:t>.</a:t>
            </a:r>
          </a:p>
          <a:p>
            <a:r>
              <a:rPr lang="en-US" dirty="0"/>
              <a:t>Integer </a:t>
            </a:r>
            <a:r>
              <a:rPr lang="en-US" dirty="0" err="1"/>
              <a:t>sed</a:t>
            </a:r>
            <a:r>
              <a:rPr lang="en-US" dirty="0"/>
              <a:t> </a:t>
            </a:r>
            <a:r>
              <a:rPr lang="en-US" dirty="0" err="1"/>
              <a:t>nulla</a:t>
            </a:r>
            <a:r>
              <a:rPr lang="en-US" dirty="0"/>
              <a:t> </a:t>
            </a:r>
            <a:r>
              <a:rPr lang="en-US" dirty="0" err="1"/>
              <a:t>nec</a:t>
            </a:r>
            <a:r>
              <a:rPr lang="en-US" dirty="0"/>
              <a:t> </a:t>
            </a:r>
            <a:r>
              <a:rPr lang="en-US" dirty="0" err="1"/>
              <a:t>sem</a:t>
            </a:r>
            <a:r>
              <a:rPr lang="en-US" dirty="0"/>
              <a:t> </a:t>
            </a:r>
            <a:r>
              <a:rPr lang="en-US" dirty="0" err="1"/>
              <a:t>aliquam</a:t>
            </a:r>
            <a:r>
              <a:rPr lang="en-US" dirty="0"/>
              <a:t> </a:t>
            </a:r>
            <a:r>
              <a:rPr lang="en-US" dirty="0" err="1"/>
              <a:t>efficitur</a:t>
            </a:r>
            <a:r>
              <a:rPr lang="en-US" dirty="0"/>
              <a:t>.</a:t>
            </a:r>
          </a:p>
          <a:p>
            <a:r>
              <a:rPr lang="en-US" dirty="0" err="1"/>
              <a:t>Aliquam</a:t>
            </a:r>
            <a:r>
              <a:rPr lang="en-US" dirty="0"/>
              <a:t> ac </a:t>
            </a:r>
            <a:r>
              <a:rPr lang="en-US" dirty="0" err="1"/>
              <a:t>orci</a:t>
            </a:r>
            <a:r>
              <a:rPr lang="en-US" dirty="0"/>
              <a:t> </a:t>
            </a:r>
            <a:r>
              <a:rPr lang="en-US" dirty="0" err="1"/>
              <a:t>vehicula</a:t>
            </a:r>
            <a:r>
              <a:rPr lang="en-US" dirty="0"/>
              <a:t>, </a:t>
            </a:r>
            <a:r>
              <a:rPr lang="en-US" dirty="0" err="1"/>
              <a:t>condimentum</a:t>
            </a:r>
            <a:r>
              <a:rPr lang="en-US" dirty="0"/>
              <a:t> dui sit </a:t>
            </a:r>
            <a:r>
              <a:rPr lang="en-US" dirty="0" err="1"/>
              <a:t>amet</a:t>
            </a:r>
            <a:r>
              <a:rPr lang="en-US" dirty="0"/>
              <a:t>, </a:t>
            </a:r>
            <a:r>
              <a:rPr lang="en-US" dirty="0" err="1"/>
              <a:t>tincidunt</a:t>
            </a:r>
            <a:r>
              <a:rPr lang="en-US" dirty="0"/>
              <a:t> </a:t>
            </a:r>
            <a:r>
              <a:rPr lang="en-US" dirty="0" err="1"/>
              <a:t>tortor</a:t>
            </a:r>
            <a:r>
              <a:rPr lang="en-US" dirty="0"/>
              <a:t>.</a:t>
            </a:r>
          </a:p>
          <a:p>
            <a:r>
              <a:rPr lang="en-US" dirty="0" err="1"/>
              <a:t>Nulla</a:t>
            </a:r>
            <a:r>
              <a:rPr lang="en-US" dirty="0"/>
              <a:t> semper libero non </a:t>
            </a:r>
            <a:r>
              <a:rPr lang="en-US" dirty="0" err="1"/>
              <a:t>justo</a:t>
            </a:r>
            <a:r>
              <a:rPr lang="en-US" dirty="0"/>
              <a:t> </a:t>
            </a:r>
            <a:r>
              <a:rPr lang="en-US" dirty="0" err="1"/>
              <a:t>scelerisque</a:t>
            </a:r>
            <a:r>
              <a:rPr lang="en-US" dirty="0"/>
              <a:t> </a:t>
            </a:r>
            <a:r>
              <a:rPr lang="en-US" dirty="0" err="1"/>
              <a:t>aliquam</a:t>
            </a:r>
            <a:r>
              <a:rPr lang="en-US" dirty="0"/>
              <a:t>.</a:t>
            </a:r>
          </a:p>
          <a:p>
            <a:endParaRPr lang="en-US" dirty="0"/>
          </a:p>
          <a:p>
            <a:endParaRPr lang="en-US" dirty="0"/>
          </a:p>
          <a:p>
            <a:endParaRPr lang="en-US" dirty="0"/>
          </a:p>
          <a:p>
            <a:pPr lvl="0"/>
            <a:endParaRPr lang="en-US" dirty="0"/>
          </a:p>
          <a:p>
            <a:pPr lvl="0"/>
            <a:endParaRPr lang="en-US" dirty="0"/>
          </a:p>
        </p:txBody>
      </p:sp>
    </p:spTree>
    <p:extLst>
      <p:ext uri="{BB962C8B-B14F-4D97-AF65-F5344CB8AC3E}">
        <p14:creationId xmlns:p14="http://schemas.microsoft.com/office/powerpoint/2010/main" val="1115551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BU Text 1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6115"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4" name="Text Placeholder 3"/>
          <p:cNvSpPr>
            <a:spLocks noGrp="1"/>
          </p:cNvSpPr>
          <p:nvPr>
            <p:ph type="body" sz="half" idx="2" hasCustomPrompt="1"/>
          </p:nvPr>
        </p:nvSpPr>
        <p:spPr>
          <a:xfrm>
            <a:off x="626115"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19"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4" name="Picture Placeholder 2"/>
          <p:cNvSpPr>
            <a:spLocks noGrp="1" noChangeAspect="1"/>
          </p:cNvSpPr>
          <p:nvPr>
            <p:ph type="pic" idx="1"/>
          </p:nvPr>
        </p:nvSpPr>
        <p:spPr>
          <a:xfrm>
            <a:off x="4054287" y="962913"/>
            <a:ext cx="4457700" cy="462434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23"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633648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BU Bulleted Text 1 Photo">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626114"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7"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9" name="Text Placeholder 3"/>
          <p:cNvSpPr>
            <a:spLocks noGrp="1"/>
          </p:cNvSpPr>
          <p:nvPr>
            <p:ph type="body" sz="half" idx="2" hasCustomPrompt="1"/>
          </p:nvPr>
        </p:nvSpPr>
        <p:spPr>
          <a:xfrm>
            <a:off x="626114" y="2141908"/>
            <a:ext cx="3335552" cy="3616244"/>
          </a:xfrm>
          <a:prstGeom prst="rect">
            <a:avLst/>
          </a:prstGeom>
        </p:spPr>
        <p:txBody>
          <a:bodyPr>
            <a:normAutofit/>
          </a:bodyPr>
          <a:lstStyle>
            <a:lvl1pPr marL="171450" indent="-171450">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p:txBody>
      </p:sp>
      <p:sp>
        <p:nvSpPr>
          <p:cNvPr id="14" name="Picture Placeholder 2"/>
          <p:cNvSpPr>
            <a:spLocks noGrp="1" noChangeAspect="1"/>
          </p:cNvSpPr>
          <p:nvPr>
            <p:ph type="pic" idx="1"/>
          </p:nvPr>
        </p:nvSpPr>
        <p:spPr>
          <a:xfrm>
            <a:off x="4054287" y="962913"/>
            <a:ext cx="4457700" cy="462434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15"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557827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BU Text-2 Photos">
    <p:spTree>
      <p:nvGrpSpPr>
        <p:cNvPr id="1" name=""/>
        <p:cNvGrpSpPr/>
        <p:nvPr/>
      </p:nvGrpSpPr>
      <p:grpSpPr>
        <a:xfrm>
          <a:off x="0" y="0"/>
          <a:ext cx="0" cy="0"/>
          <a:chOff x="0" y="0"/>
          <a:chExt cx="0" cy="0"/>
        </a:xfrm>
      </p:grpSpPr>
      <p:sp>
        <p:nvSpPr>
          <p:cNvPr id="21" name="Title 1"/>
          <p:cNvSpPr>
            <a:spLocks noGrp="1"/>
          </p:cNvSpPr>
          <p:nvPr>
            <p:ph type="title" hasCustomPrompt="1"/>
          </p:nvPr>
        </p:nvSpPr>
        <p:spPr>
          <a:xfrm>
            <a:off x="624199" y="897538"/>
            <a:ext cx="3335552" cy="972207"/>
          </a:xfrm>
          <a:prstGeom prst="rect">
            <a:avLst/>
          </a:prstGeom>
        </p:spPr>
        <p:txBody>
          <a:bodyPr anchor="t" anchorCtr="0">
            <a:normAutofit/>
          </a:bodyPr>
          <a:lstStyle>
            <a:lvl1pPr>
              <a:lnSpc>
                <a:spcPct val="80000"/>
              </a:lnSpc>
              <a:defRPr sz="3600" b="1"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22" name="Text Placeholder 3"/>
          <p:cNvSpPr>
            <a:spLocks noGrp="1"/>
          </p:cNvSpPr>
          <p:nvPr>
            <p:ph type="body" sz="half" idx="2" hasCustomPrompt="1"/>
          </p:nvPr>
        </p:nvSpPr>
        <p:spPr>
          <a:xfrm>
            <a:off x="624199"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2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6" name="Picture Placeholder 2"/>
          <p:cNvSpPr>
            <a:spLocks noGrp="1" noChangeAspect="1"/>
          </p:cNvSpPr>
          <p:nvPr>
            <p:ph type="pic" idx="13"/>
          </p:nvPr>
        </p:nvSpPr>
        <p:spPr>
          <a:xfrm>
            <a:off x="4056777" y="961466"/>
            <a:ext cx="2155249" cy="4624073"/>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18" name="Picture Placeholder 2"/>
          <p:cNvSpPr>
            <a:spLocks noGrp="1" noChangeAspect="1"/>
          </p:cNvSpPr>
          <p:nvPr>
            <p:ph type="pic" idx="1"/>
          </p:nvPr>
        </p:nvSpPr>
        <p:spPr>
          <a:xfrm>
            <a:off x="6322596" y="962912"/>
            <a:ext cx="2189391" cy="4622627"/>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30" name="Text Placeholder 3"/>
          <p:cNvSpPr>
            <a:spLocks noGrp="1"/>
          </p:cNvSpPr>
          <p:nvPr>
            <p:ph type="body" sz="half" idx="16" hasCustomPrompt="1"/>
          </p:nvPr>
        </p:nvSpPr>
        <p:spPr>
          <a:xfrm>
            <a:off x="4056777" y="5735335"/>
            <a:ext cx="2155249"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31" name="Text Placeholder 3"/>
          <p:cNvSpPr>
            <a:spLocks noGrp="1"/>
          </p:cNvSpPr>
          <p:nvPr>
            <p:ph type="body" sz="half" idx="17" hasCustomPrompt="1"/>
          </p:nvPr>
        </p:nvSpPr>
        <p:spPr>
          <a:xfrm>
            <a:off x="6322597" y="5735335"/>
            <a:ext cx="2189389"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Tree>
    <p:extLst>
      <p:ext uri="{BB962C8B-B14F-4D97-AF65-F5344CB8AC3E}">
        <p14:creationId xmlns:p14="http://schemas.microsoft.com/office/powerpoint/2010/main" val="650586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10" name="Rectangle 9"/>
          <p:cNvSpPr/>
          <p:nvPr userDrawn="1"/>
        </p:nvSpPr>
        <p:spPr>
          <a:xfrm>
            <a:off x="201478" y="-6148"/>
            <a:ext cx="8772041" cy="68727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6" algn="ctr"/>
            <a:r>
              <a:rPr lang="en-US" dirty="0"/>
              <a:t>‘</a:t>
            </a:r>
          </a:p>
        </p:txBody>
      </p:sp>
      <p:pic>
        <p:nvPicPr>
          <p:cNvPr id="12" name="Picture 11"/>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628650" y="204428"/>
            <a:ext cx="1865601" cy="315398"/>
          </a:xfrm>
          <a:prstGeom prst="rect">
            <a:avLst/>
          </a:prstGeom>
        </p:spPr>
      </p:pic>
      <p:cxnSp>
        <p:nvCxnSpPr>
          <p:cNvPr id="13" name="Straight Connector 12"/>
          <p:cNvCxnSpPr/>
          <p:nvPr userDrawn="1"/>
        </p:nvCxnSpPr>
        <p:spPr>
          <a:xfrm>
            <a:off x="628650" y="6248472"/>
            <a:ext cx="7890681" cy="1"/>
          </a:xfrm>
          <a:prstGeom prst="line">
            <a:avLst/>
          </a:prstGeom>
          <a:ln w="19050">
            <a:solidFill>
              <a:srgbClr val="C0C0C0"/>
            </a:solidFill>
            <a:prstDash val="sysDot"/>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628650" y="6359092"/>
            <a:ext cx="780724" cy="288807"/>
          </a:xfrm>
          <a:prstGeom prst="rect">
            <a:avLst/>
          </a:prstGeom>
        </p:spPr>
      </p:pic>
      <p:sp>
        <p:nvSpPr>
          <p:cNvPr id="15" name="Slide Number Placeholder 5"/>
          <p:cNvSpPr>
            <a:spLocks noGrp="1"/>
          </p:cNvSpPr>
          <p:nvPr>
            <p:ph type="sldNum" sz="quarter" idx="4"/>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Tree>
    <p:extLst>
      <p:ext uri="{BB962C8B-B14F-4D97-AF65-F5344CB8AC3E}">
        <p14:creationId xmlns:p14="http://schemas.microsoft.com/office/powerpoint/2010/main" val="1442484165"/>
      </p:ext>
    </p:extLst>
  </p:cSld>
  <p:clrMap bg1="lt1" tx1="dk1" bg2="lt2" tx2="dk2" accent1="accent1" accent2="accent2" accent3="accent3" accent4="accent4" accent5="accent5" accent6="accent6" hlink="hlink" folHlink="folHlink"/>
  <p:sldLayoutIdLst>
    <p:sldLayoutId id="2147483661" r:id="rId1"/>
    <p:sldLayoutId id="2147483666" r:id="rId2"/>
    <p:sldLayoutId id="2147483663" r:id="rId3"/>
    <p:sldLayoutId id="2147483665" r:id="rId4"/>
    <p:sldLayoutId id="2147483664" r:id="rId5"/>
    <p:sldLayoutId id="2147483672" r:id="rId6"/>
    <p:sldLayoutId id="2147483669" r:id="rId7"/>
    <p:sldLayoutId id="2147483668" r:id="rId8"/>
    <p:sldLayoutId id="2147483673" r:id="rId9"/>
    <p:sldLayoutId id="2147483674" r:id="rId10"/>
    <p:sldLayoutId id="2147483662" r:id="rId11"/>
    <p:sldLayoutId id="2147483670" r:id="rId12"/>
    <p:sldLayoutId id="2147483671" r:id="rId1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title" idx="4294967295"/>
          </p:nvPr>
        </p:nvSpPr>
        <p:spPr>
          <a:xfrm>
            <a:off x="1686846" y="4860050"/>
            <a:ext cx="6612962" cy="65404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bg1"/>
                </a:solidFill>
                <a:effectLst/>
                <a:uLnTx/>
                <a:uFillTx/>
                <a:latin typeface="Museo Slab 700" charset="0"/>
                <a:ea typeface="Museo Slab 700" charset="0"/>
                <a:cs typeface="Museo Slab 700" charset="0"/>
              </a:rPr>
              <a:t>Office of Research Compliance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schemeClr val="bg1"/>
                </a:solidFill>
                <a:effectLst/>
                <a:uLnTx/>
                <a:uFillTx/>
                <a:latin typeface="Museo Slab 700" charset="0"/>
                <a:ea typeface="Museo Slab 700" charset="0"/>
                <a:cs typeface="Museo Slab 700" charset="0"/>
              </a:rPr>
              <a:t>The Office of Research Compliance has adapted the Vermont University controlled substances training with  permission (2024)</a:t>
            </a:r>
            <a:endParaRPr kumimoji="0" lang="en-US" sz="1100" b="0" i="0" u="none" strike="noStrike" kern="1200" cap="none" spc="0" normalizeH="0" baseline="0" noProof="0" dirty="0">
              <a:ln>
                <a:noFill/>
              </a:ln>
              <a:solidFill>
                <a:schemeClr val="bg1"/>
              </a:solidFill>
              <a:effectLst/>
              <a:uLnTx/>
              <a:uFillTx/>
              <a:latin typeface="Museo Slab 700" charset="0"/>
              <a:ea typeface="Museo Slab 700" charset="0"/>
              <a:cs typeface="Museo Slab 700" charset="0"/>
            </a:endParaRPr>
          </a:p>
        </p:txBody>
      </p:sp>
    </p:spTree>
    <p:extLst>
      <p:ext uri="{BB962C8B-B14F-4D97-AF65-F5344CB8AC3E}">
        <p14:creationId xmlns:p14="http://schemas.microsoft.com/office/powerpoint/2010/main" val="19946442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788820" y="1030075"/>
            <a:ext cx="7552292" cy="50361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en-US" sz="36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Schedule IV Controlled Substances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Low potential for abuse relative to substances in Schedule III. Examples include: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Alprazolam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Carisoprodol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Clonazepam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Clorazepate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Diazepam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Lorazepam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Midazolam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Temazepam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altLang="en-US" sz="36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srgbClr val="828383"/>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10</a:t>
            </a:fld>
            <a:endParaRPr lang="en-US" dirty="0"/>
          </a:p>
        </p:txBody>
      </p:sp>
    </p:spTree>
    <p:extLst>
      <p:ext uri="{BB962C8B-B14F-4D97-AF65-F5344CB8AC3E}">
        <p14:creationId xmlns:p14="http://schemas.microsoft.com/office/powerpoint/2010/main" val="3299481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788820" y="1030075"/>
            <a:ext cx="7552292" cy="50361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en-US" sz="39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Schedule V Controlled Substances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en-US" sz="30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Low potential for abuse relative to substances in Schedule IV and contain preparations containing limited quantities of certain narcotics. Examples include: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en-US" sz="3000" b="0" i="0" u="none" strike="noStrike" kern="1200" cap="none" spc="0" normalizeH="0" baseline="0" noProof="0" dirty="0" err="1">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Ezogavine</a:t>
            </a:r>
            <a:endParaRPr kumimoji="0" lang="en-US" altLang="en-US" sz="30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en-US" sz="30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Lomotil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en-US" sz="3000" b="0" i="0" u="none" strike="noStrike" kern="1200" cap="none" spc="0" normalizeH="0" baseline="0" noProof="0" dirty="0" err="1">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Motofen</a:t>
            </a:r>
            <a:endParaRPr kumimoji="0" lang="en-US" altLang="en-US" sz="30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en-US" sz="30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Lyrica</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en-US" sz="3000" b="0" i="0" u="none" strike="noStrike" kern="1200" cap="none" spc="0" normalizeH="0" baseline="0" noProof="0" dirty="0" err="1">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Parepectolin</a:t>
            </a:r>
            <a:endParaRPr kumimoji="0" lang="en-US" altLang="en-US" sz="30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en-US" sz="30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Cough </a:t>
            </a:r>
            <a:r>
              <a:rPr kumimoji="0" lang="en-US" altLang="en-US" sz="3000" b="0" i="0" u="none" strike="noStrike" kern="1200" cap="none" spc="0" normalizeH="0" baseline="0" noProof="0" dirty="0" err="1">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preparatons</a:t>
            </a:r>
            <a:r>
              <a:rPr kumimoji="0" lang="en-US" altLang="en-US" sz="30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 (Robitussin AC, </a:t>
            </a:r>
            <a:r>
              <a:rPr kumimoji="0" lang="en-US" altLang="en-US" sz="3000" b="0" i="0" u="none" strike="noStrike" kern="1200" cap="none" spc="0" normalizeH="0" baseline="0" noProof="0" dirty="0" err="1">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Phenerganwith</a:t>
            </a:r>
            <a:r>
              <a:rPr kumimoji="0" lang="en-US" altLang="en-US" sz="30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 Codeine)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altLang="en-US" sz="36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srgbClr val="828383"/>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11</a:t>
            </a:fld>
            <a:endParaRPr lang="en-US" dirty="0"/>
          </a:p>
        </p:txBody>
      </p:sp>
    </p:spTree>
    <p:extLst>
      <p:ext uri="{BB962C8B-B14F-4D97-AF65-F5344CB8AC3E}">
        <p14:creationId xmlns:p14="http://schemas.microsoft.com/office/powerpoint/2010/main" val="29947022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803436" y="810311"/>
            <a:ext cx="7411649" cy="50552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en-US" sz="36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Investigator Responsibilities</a:t>
            </a:r>
          </a:p>
          <a:p>
            <a:pPr marL="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alt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Each person who orders, handles, or stores controlled substances must be registered with the DEA and a license with the BNE to perform these functions:</a:t>
            </a:r>
          </a:p>
          <a:p>
            <a:pPr marL="234950" marR="0" lvl="2" indent="-234950" algn="l" defTabSz="914400" rtl="0" eaLnBrk="1" fontAlgn="auto" latinLnBrk="0" hangingPunct="1">
              <a:lnSpc>
                <a:spcPct val="90000"/>
              </a:lnSpc>
              <a:spcBef>
                <a:spcPts val="500"/>
              </a:spcBef>
              <a:spcAft>
                <a:spcPts val="0"/>
              </a:spcAft>
              <a:buClrTx/>
              <a:buSzTx/>
              <a:buFontTx/>
              <a:buChar char="-"/>
              <a:tabLst/>
              <a:defRPr/>
            </a:pPr>
            <a:r>
              <a:rPr kumimoji="0" lang="en-US" sz="26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n-cs"/>
              </a:rPr>
              <a:t>Designate Authorized Users (an authorized user is a member of the research team who has completed training and is approved to handle controlled substances in the laboratory)</a:t>
            </a:r>
          </a:p>
          <a:p>
            <a:pPr marL="234950" marR="0" lvl="2" indent="-234950" algn="l" defTabSz="914400" rtl="0" eaLnBrk="1" fontAlgn="auto" latinLnBrk="0" hangingPunct="1">
              <a:lnSpc>
                <a:spcPct val="90000"/>
              </a:lnSpc>
              <a:spcBef>
                <a:spcPts val="500"/>
              </a:spcBef>
              <a:spcAft>
                <a:spcPts val="0"/>
              </a:spcAft>
              <a:buClrTx/>
              <a:buSzTx/>
              <a:buFontTx/>
              <a:buChar char="-"/>
              <a:tabLst/>
              <a:defRPr/>
            </a:pPr>
            <a:r>
              <a:rPr kumimoji="0" lang="en-US" sz="26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n-cs"/>
              </a:rPr>
              <a:t>Ensure that controlled substances are stored in a manner that prevents their theft or misuse</a:t>
            </a:r>
          </a:p>
          <a:p>
            <a:pPr marL="234950" marR="0" lvl="2" indent="-234950" algn="l" defTabSz="914400" rtl="0" eaLnBrk="1" fontAlgn="auto" latinLnBrk="0" hangingPunct="1">
              <a:lnSpc>
                <a:spcPct val="90000"/>
              </a:lnSpc>
              <a:spcBef>
                <a:spcPts val="500"/>
              </a:spcBef>
              <a:spcAft>
                <a:spcPts val="0"/>
              </a:spcAft>
              <a:buClrTx/>
              <a:buSzTx/>
              <a:buFontTx/>
              <a:buChar char="-"/>
              <a:tabLst/>
              <a:defRPr/>
            </a:pPr>
            <a:r>
              <a:rPr kumimoji="0" lang="en-US" sz="26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n-cs"/>
              </a:rPr>
              <a:t>Ensure the appropriate disposal of controlled substances</a:t>
            </a:r>
          </a:p>
          <a:p>
            <a:pPr marL="508000" marR="0" lvl="1" indent="-508000" algn="l" defTabSz="914400" rtl="0" eaLnBrk="1" fontAlgn="auto" latinLnBrk="0" hangingPunct="1">
              <a:lnSpc>
                <a:spcPct val="90000"/>
              </a:lnSpc>
              <a:spcBef>
                <a:spcPts val="500"/>
              </a:spcBef>
              <a:spcAft>
                <a:spcPts val="0"/>
              </a:spcAft>
              <a:buClrTx/>
              <a:buSzTx/>
              <a:buFontTx/>
              <a:buChar char="-"/>
              <a:tabLst/>
              <a:defRPr/>
            </a:pPr>
            <a:endParaRPr kumimoji="0" lang="en-US" sz="20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12</a:t>
            </a:fld>
            <a:endParaRPr lang="en-US" dirty="0"/>
          </a:p>
        </p:txBody>
      </p:sp>
    </p:spTree>
    <p:extLst>
      <p:ext uri="{BB962C8B-B14F-4D97-AF65-F5344CB8AC3E}">
        <p14:creationId xmlns:p14="http://schemas.microsoft.com/office/powerpoint/2010/main" val="35185972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803436" y="810311"/>
            <a:ext cx="7411649" cy="50552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en-US" sz="36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Investigator Responsibilities</a:t>
            </a:r>
          </a:p>
          <a:p>
            <a:pPr marL="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altLang="en-US" sz="30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The DEA registrant is the person who is responsible for keeping controlled substance records.</a:t>
            </a:r>
          </a:p>
          <a:p>
            <a:pPr marL="457200" marR="0" lvl="1" indent="-457200" algn="l" defTabSz="914400" rtl="0" eaLnBrk="1" fontAlgn="auto" latinLnBrk="0" hangingPunct="1">
              <a:lnSpc>
                <a:spcPct val="90000"/>
              </a:lnSpc>
              <a:spcBef>
                <a:spcPts val="500"/>
              </a:spcBef>
              <a:spcAft>
                <a:spcPts val="0"/>
              </a:spcAft>
              <a:buClrTx/>
              <a:buSzTx/>
              <a:buFontTx/>
              <a:buChar char="-"/>
              <a:tabLst/>
              <a:defRPr/>
            </a:pPr>
            <a:r>
              <a:rPr kumimoji="0" lang="en-US" sz="30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n-cs"/>
              </a:rPr>
              <a:t>Not the office manager</a:t>
            </a:r>
          </a:p>
          <a:p>
            <a:pPr marL="457200" marR="0" lvl="1" indent="-457200" algn="l" defTabSz="914400" rtl="0" eaLnBrk="1" fontAlgn="auto" latinLnBrk="0" hangingPunct="1">
              <a:lnSpc>
                <a:spcPct val="90000"/>
              </a:lnSpc>
              <a:spcBef>
                <a:spcPts val="500"/>
              </a:spcBef>
              <a:spcAft>
                <a:spcPts val="0"/>
              </a:spcAft>
              <a:buClrTx/>
              <a:buSzTx/>
              <a:buFontTx/>
              <a:buChar char="-"/>
              <a:tabLst/>
              <a:defRPr/>
            </a:pPr>
            <a:r>
              <a:rPr kumimoji="0" lang="en-US" sz="30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n-cs"/>
              </a:rPr>
              <a:t>Not the lab assistant</a:t>
            </a:r>
          </a:p>
          <a:p>
            <a:pPr marL="457200" marR="0" lvl="1" indent="-457200" algn="l" defTabSz="914400" rtl="0" eaLnBrk="1" fontAlgn="auto" latinLnBrk="0" hangingPunct="1">
              <a:lnSpc>
                <a:spcPct val="90000"/>
              </a:lnSpc>
              <a:spcBef>
                <a:spcPts val="500"/>
              </a:spcBef>
              <a:spcAft>
                <a:spcPts val="0"/>
              </a:spcAft>
              <a:buClrTx/>
              <a:buSzTx/>
              <a:buFontTx/>
              <a:buChar char="-"/>
              <a:tabLst/>
              <a:defRPr/>
            </a:pPr>
            <a:r>
              <a:rPr kumimoji="0" lang="en-US" sz="30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n-cs"/>
              </a:rPr>
              <a:t>Not the vendor</a:t>
            </a:r>
          </a:p>
          <a:p>
            <a:pPr marL="457200" marR="0" lvl="1" indent="-457200" algn="l" defTabSz="914400" rtl="0" eaLnBrk="1" fontAlgn="auto" latinLnBrk="0" hangingPunct="1">
              <a:lnSpc>
                <a:spcPct val="90000"/>
              </a:lnSpc>
              <a:spcBef>
                <a:spcPts val="500"/>
              </a:spcBef>
              <a:spcAft>
                <a:spcPts val="0"/>
              </a:spcAft>
              <a:buClrTx/>
              <a:buSzTx/>
              <a:buFontTx/>
              <a:buChar char="-"/>
              <a:tabLst/>
              <a:defRPr/>
            </a:pPr>
            <a:r>
              <a:rPr kumimoji="0" lang="en-US" sz="30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n-cs"/>
              </a:rPr>
              <a:t>Nor the employer/university</a:t>
            </a:r>
            <a:endParaRPr kumimoji="0" lang="en-US" sz="26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n-cs"/>
            </a:endParaRPr>
          </a:p>
          <a:p>
            <a:pPr marL="508000" marR="0" lvl="1" indent="-508000" algn="l" defTabSz="914400" rtl="0" eaLnBrk="1" fontAlgn="auto" latinLnBrk="0" hangingPunct="1">
              <a:lnSpc>
                <a:spcPct val="90000"/>
              </a:lnSpc>
              <a:spcBef>
                <a:spcPts val="500"/>
              </a:spcBef>
              <a:spcAft>
                <a:spcPts val="0"/>
              </a:spcAft>
              <a:buClrTx/>
              <a:buSzTx/>
              <a:buFontTx/>
              <a:buChar char="-"/>
              <a:tabLst/>
              <a:defRPr/>
            </a:pPr>
            <a:endParaRPr kumimoji="0" lang="en-US" sz="20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13</a:t>
            </a:fld>
            <a:endParaRPr lang="en-US" dirty="0"/>
          </a:p>
        </p:txBody>
      </p:sp>
    </p:spTree>
    <p:extLst>
      <p:ext uri="{BB962C8B-B14F-4D97-AF65-F5344CB8AC3E}">
        <p14:creationId xmlns:p14="http://schemas.microsoft.com/office/powerpoint/2010/main" val="25982279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803436" y="810311"/>
            <a:ext cx="7411649" cy="50552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en-US" sz="39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Security Requirements</a:t>
            </a:r>
            <a:endParaRPr kumimoji="0" lang="en-US" sz="39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useo Slab 300" charset="0"/>
            </a:endParaRPr>
          </a:p>
          <a:p>
            <a:pPr marL="234950" marR="0" lvl="2" indent="-234950" algn="l" defTabSz="914400" rtl="0" eaLnBrk="1" fontAlgn="auto" latinLnBrk="0" hangingPunct="1">
              <a:lnSpc>
                <a:spcPct val="90000"/>
              </a:lnSpc>
              <a:spcBef>
                <a:spcPts val="500"/>
              </a:spcBef>
              <a:spcAft>
                <a:spcPts val="0"/>
              </a:spcAft>
              <a:buClrTx/>
              <a:buSzTx/>
              <a:buFontTx/>
              <a:buChar char="-"/>
              <a:tabLst/>
              <a:defRPr/>
            </a:pPr>
            <a:r>
              <a:rPr kumimoji="0" lang="en-US" sz="26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n-cs"/>
              </a:rPr>
              <a:t>Ensure that controlled substances are stored in a manner that prevents their theft or misuse</a:t>
            </a:r>
          </a:p>
          <a:p>
            <a:pPr marL="234950" marR="0" lvl="2" indent="-234950" algn="l" defTabSz="914400" rtl="0" eaLnBrk="1" fontAlgn="auto" latinLnBrk="0" hangingPunct="1">
              <a:lnSpc>
                <a:spcPct val="90000"/>
              </a:lnSpc>
              <a:spcBef>
                <a:spcPts val="500"/>
              </a:spcBef>
              <a:spcAft>
                <a:spcPts val="0"/>
              </a:spcAft>
              <a:buClrTx/>
              <a:buSzTx/>
              <a:buFontTx/>
              <a:buChar char="-"/>
              <a:tabLst/>
              <a:defRPr/>
            </a:pPr>
            <a:r>
              <a:rPr kumimoji="0" lang="en-US" sz="26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n-cs"/>
              </a:rPr>
              <a:t>Store controlled substances at the location specified in the registration, in a double-locked, substantially constructed cabinet that is fixed permanently in place</a:t>
            </a:r>
          </a:p>
          <a:p>
            <a:pPr marL="234950" marR="0" lvl="2" indent="-234950" algn="l" defTabSz="914400" rtl="0" eaLnBrk="1" fontAlgn="auto" latinLnBrk="0" hangingPunct="1">
              <a:lnSpc>
                <a:spcPct val="90000"/>
              </a:lnSpc>
              <a:spcBef>
                <a:spcPts val="500"/>
              </a:spcBef>
              <a:spcAft>
                <a:spcPts val="0"/>
              </a:spcAft>
              <a:buClrTx/>
              <a:buSzTx/>
              <a:buFontTx/>
              <a:buChar char="-"/>
              <a:tabLst/>
              <a:defRPr/>
            </a:pPr>
            <a:r>
              <a:rPr kumimoji="0" lang="en-US" sz="26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n-cs"/>
              </a:rPr>
              <a:t>Ensure that only authorized users have access to controlled substances</a:t>
            </a:r>
          </a:p>
          <a:p>
            <a:pPr marL="234950" marR="0" lvl="2" indent="-234950" algn="l" defTabSz="914400" rtl="0" eaLnBrk="1" fontAlgn="auto" latinLnBrk="0" hangingPunct="1">
              <a:lnSpc>
                <a:spcPct val="90000"/>
              </a:lnSpc>
              <a:spcBef>
                <a:spcPts val="500"/>
              </a:spcBef>
              <a:spcAft>
                <a:spcPts val="0"/>
              </a:spcAft>
              <a:buClrTx/>
              <a:buSzTx/>
              <a:buFontTx/>
              <a:buChar char="-"/>
              <a:tabLst/>
              <a:defRPr/>
            </a:pPr>
            <a:r>
              <a:rPr kumimoji="0" lang="en-US" sz="26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n-cs"/>
              </a:rPr>
              <a:t>Keep the storage unit locked when not in use</a:t>
            </a:r>
          </a:p>
          <a:p>
            <a:pPr marL="234950" marR="0" lvl="2" indent="-234950" algn="l" defTabSz="914400" rtl="0" eaLnBrk="1" fontAlgn="auto" latinLnBrk="0" hangingPunct="1">
              <a:lnSpc>
                <a:spcPct val="90000"/>
              </a:lnSpc>
              <a:spcBef>
                <a:spcPts val="500"/>
              </a:spcBef>
              <a:spcAft>
                <a:spcPts val="0"/>
              </a:spcAft>
              <a:buClrTx/>
              <a:buSzTx/>
              <a:buFontTx/>
              <a:buChar char="-"/>
              <a:tabLst/>
              <a:defRPr/>
            </a:pPr>
            <a:r>
              <a:rPr kumimoji="0" lang="en-US" sz="26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n-cs"/>
              </a:rPr>
              <a:t>Do not use bicycle locks, clasp locks or any other locking device that can be cut off the cabinet used for storing controlled substances</a:t>
            </a:r>
          </a:p>
          <a:p>
            <a:pPr marL="234950" marR="0" lvl="2" indent="-234950" algn="l" defTabSz="914400" rtl="0" eaLnBrk="1" fontAlgn="auto" latinLnBrk="0" hangingPunct="1">
              <a:lnSpc>
                <a:spcPct val="90000"/>
              </a:lnSpc>
              <a:spcBef>
                <a:spcPts val="500"/>
              </a:spcBef>
              <a:spcAft>
                <a:spcPts val="0"/>
              </a:spcAft>
              <a:buClrTx/>
              <a:buSzTx/>
              <a:buFontTx/>
              <a:buChar char="-"/>
              <a:tabLst/>
              <a:defRPr/>
            </a:pPr>
            <a:endParaRPr kumimoji="0" lang="en-US" sz="26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FFFFFF"/>
                </a:solidFill>
                <a:effectLst/>
                <a:uLnTx/>
                <a:uFillTx/>
                <a:latin typeface="CenturyGothic"/>
                <a:ea typeface="Museo Slab 300" charset="0"/>
                <a:cs typeface="Museo Slab 300" charset="0"/>
              </a:rPr>
              <a:t>store controlled substances at the location specified in the registration, in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FFFFFF"/>
                </a:solidFill>
                <a:effectLst/>
                <a:uLnTx/>
                <a:uFillTx/>
                <a:latin typeface="CenturyGothic"/>
                <a:ea typeface="Museo Slab 300" charset="0"/>
                <a:cs typeface="Museo Slab 300" charset="0"/>
              </a:rPr>
              <a:t>a </a:t>
            </a:r>
            <a:r>
              <a:rPr kumimoji="0" lang="en-US" sz="1800" b="1" i="0" u="none" strike="noStrike" kern="1200" cap="none" spc="0" normalizeH="0" baseline="0" noProof="0" dirty="0">
                <a:ln>
                  <a:noFill/>
                </a:ln>
                <a:solidFill>
                  <a:srgbClr val="FFFFFF"/>
                </a:solidFill>
                <a:effectLst/>
                <a:uLnTx/>
                <a:uFillTx/>
                <a:latin typeface="CenturyGothic-Bold"/>
                <a:ea typeface="Museo Slab 300" charset="0"/>
                <a:cs typeface="Museo Slab 300" charset="0"/>
              </a:rPr>
              <a:t>double-locked, substantially constructed cabinet that is fixed in place</a:t>
            </a:r>
            <a:endParaRPr kumimoji="0" lang="en-US" sz="26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useo Slab 300" charset="0"/>
            </a:endParaRPr>
          </a:p>
          <a:p>
            <a:pPr marL="234950" marR="0" lvl="2" indent="-234950" algn="l" defTabSz="914400" rtl="0" eaLnBrk="1" fontAlgn="auto" latinLnBrk="0" hangingPunct="1">
              <a:lnSpc>
                <a:spcPct val="90000"/>
              </a:lnSpc>
              <a:spcBef>
                <a:spcPts val="500"/>
              </a:spcBef>
              <a:spcAft>
                <a:spcPts val="0"/>
              </a:spcAft>
              <a:buClrTx/>
              <a:buSzTx/>
              <a:buFontTx/>
              <a:buChar char="-"/>
              <a:tabLst/>
              <a:defRPr/>
            </a:pPr>
            <a:endParaRPr kumimoji="0" lang="en-US" sz="26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n-cs"/>
            </a:endParaRPr>
          </a:p>
          <a:p>
            <a:pPr marL="508000" marR="0" lvl="1" indent="-508000" algn="l" defTabSz="914400" rtl="0" eaLnBrk="1" fontAlgn="auto" latinLnBrk="0" hangingPunct="1">
              <a:lnSpc>
                <a:spcPct val="90000"/>
              </a:lnSpc>
              <a:spcBef>
                <a:spcPts val="500"/>
              </a:spcBef>
              <a:spcAft>
                <a:spcPts val="0"/>
              </a:spcAft>
              <a:buClrTx/>
              <a:buSzTx/>
              <a:buFontTx/>
              <a:buChar char="-"/>
              <a:tabLst/>
              <a:defRPr/>
            </a:pPr>
            <a:endParaRPr kumimoji="0" lang="en-US" sz="20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14</a:t>
            </a:fld>
            <a:endParaRPr lang="en-US" dirty="0"/>
          </a:p>
        </p:txBody>
      </p:sp>
      <p:pic>
        <p:nvPicPr>
          <p:cNvPr id="5" name="Picture 4" descr="Storage unit locker image">
            <a:extLst>
              <a:ext uri="{FF2B5EF4-FFF2-40B4-BE49-F238E27FC236}">
                <a16:creationId xmlns:a16="http://schemas.microsoft.com/office/drawing/2014/main" id="{F78F31DA-298E-EF21-9DEE-E044413D6260}"/>
              </a:ext>
            </a:extLst>
          </p:cNvPr>
          <p:cNvPicPr>
            <a:picLocks noChangeAspect="1"/>
          </p:cNvPicPr>
          <p:nvPr/>
        </p:nvPicPr>
        <p:blipFill>
          <a:blip r:embed="rId2"/>
          <a:stretch>
            <a:fillRect/>
          </a:stretch>
        </p:blipFill>
        <p:spPr>
          <a:xfrm>
            <a:off x="6442183" y="4708168"/>
            <a:ext cx="1991360" cy="1991360"/>
          </a:xfrm>
          <a:prstGeom prst="rect">
            <a:avLst/>
          </a:prstGeom>
        </p:spPr>
      </p:pic>
    </p:spTree>
    <p:extLst>
      <p:ext uri="{BB962C8B-B14F-4D97-AF65-F5344CB8AC3E}">
        <p14:creationId xmlns:p14="http://schemas.microsoft.com/office/powerpoint/2010/main" val="24759171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803436" y="810311"/>
            <a:ext cx="7411649" cy="50552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en-US" sz="39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Storage Requirements</a:t>
            </a:r>
            <a:endParaRPr kumimoji="0" lang="en-US" sz="26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useo Slab 300" charset="0"/>
            </a:endParaRPr>
          </a:p>
          <a:p>
            <a:pPr marL="0" marR="0" lvl="2"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n-cs"/>
              </a:rPr>
              <a:t>When you receive shipment of controlled substances:</a:t>
            </a:r>
          </a:p>
          <a:p>
            <a:pPr marL="457200" marR="0" lvl="2" indent="-457200" algn="l" defTabSz="914400" rtl="0" eaLnBrk="1" fontAlgn="auto" latinLnBrk="0" hangingPunct="1">
              <a:lnSpc>
                <a:spcPct val="90000"/>
              </a:lnSpc>
              <a:spcBef>
                <a:spcPts val="500"/>
              </a:spcBef>
              <a:spcAft>
                <a:spcPts val="0"/>
              </a:spcAft>
              <a:buClrTx/>
              <a:buSzTx/>
              <a:buFontTx/>
              <a:buChar char="-"/>
              <a:tabLst/>
              <a:defRPr/>
            </a:pPr>
            <a:r>
              <a:rPr kumimoji="0" lang="en-US" sz="26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n-cs"/>
              </a:rPr>
              <a:t>You must sign for the package, open it immediately and secure the contents in the lock box or safe.</a:t>
            </a:r>
          </a:p>
          <a:p>
            <a:pPr marL="457200" marR="0" lvl="2" indent="-457200" algn="l" defTabSz="914400" rtl="0" eaLnBrk="1" fontAlgn="auto" latinLnBrk="0" hangingPunct="1">
              <a:lnSpc>
                <a:spcPct val="90000"/>
              </a:lnSpc>
              <a:spcBef>
                <a:spcPts val="500"/>
              </a:spcBef>
              <a:spcAft>
                <a:spcPts val="0"/>
              </a:spcAft>
              <a:buClrTx/>
              <a:buSzTx/>
              <a:buFontTx/>
              <a:buChar char="-"/>
              <a:tabLst/>
              <a:defRPr/>
            </a:pPr>
            <a:r>
              <a:rPr kumimoji="0" lang="en-US" sz="26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n-cs"/>
              </a:rPr>
              <a:t>Note the date received on the packing slip and keep this record</a:t>
            </a:r>
          </a:p>
          <a:p>
            <a:pPr marL="457200" marR="0" lvl="2" indent="-457200" algn="l" defTabSz="914400" rtl="0" eaLnBrk="1" fontAlgn="auto" latinLnBrk="0" hangingPunct="1">
              <a:lnSpc>
                <a:spcPct val="90000"/>
              </a:lnSpc>
              <a:spcBef>
                <a:spcPts val="500"/>
              </a:spcBef>
              <a:spcAft>
                <a:spcPts val="0"/>
              </a:spcAft>
              <a:buClrTx/>
              <a:buSzTx/>
              <a:buFontTx/>
              <a:buChar char="-"/>
              <a:tabLst/>
              <a:defRPr/>
            </a:pPr>
            <a:r>
              <a:rPr kumimoji="0" lang="en-US" sz="26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n-cs"/>
              </a:rPr>
              <a:t>Add the controlled substance received to your usage log for that drug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6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useo Slab 300" charset="0"/>
              </a:rPr>
              <a:t>NOTE: Controlled substances </a:t>
            </a:r>
            <a:r>
              <a:rPr kumimoji="0" lang="en-US" sz="2600" b="0" i="0" u="none" strike="noStrike" kern="1200" cap="none" spc="0" normalizeH="0" baseline="0" noProof="0" dirty="0">
                <a:ln>
                  <a:noFill/>
                </a:ln>
                <a:solidFill>
                  <a:srgbClr val="FF0000"/>
                </a:solidFill>
                <a:effectLst/>
                <a:uLnTx/>
                <a:uFillTx/>
                <a:latin typeface="Museo Slab 300"/>
                <a:ea typeface="ＭＳ Ｐゴシック" panose="020B0600070205080204" pitchFamily="34" charset="-128"/>
                <a:cs typeface="Museo Slab 300" charset="0"/>
              </a:rPr>
              <a:t>cannot be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rgbClr val="FF0000"/>
                </a:solidFill>
                <a:effectLst/>
                <a:uLnTx/>
                <a:uFillTx/>
                <a:latin typeface="Museo Slab 300"/>
                <a:ea typeface="ＭＳ Ｐゴシック" panose="020B0600070205080204" pitchFamily="34" charset="-128"/>
                <a:cs typeface="Museo Slab 300" charset="0"/>
              </a:rPr>
              <a:t>shipped </a:t>
            </a:r>
            <a:r>
              <a:rPr kumimoji="0" lang="en-US" sz="26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useo Slab 300" charset="0"/>
              </a:rPr>
              <a:t>to Central Receiving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FFFFFF"/>
                </a:solidFill>
                <a:effectLst/>
                <a:uLnTx/>
                <a:uFillTx/>
                <a:latin typeface="CenturyGothic"/>
                <a:ea typeface="Museo Slab 300" charset="0"/>
                <a:cs typeface="Museo Slab 300" charset="0"/>
              </a:rPr>
              <a:t>store controlled substances at the location specified in the registration, in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FFFFFF"/>
                </a:solidFill>
                <a:effectLst/>
                <a:uLnTx/>
                <a:uFillTx/>
                <a:latin typeface="CenturyGothic"/>
                <a:ea typeface="Museo Slab 300" charset="0"/>
                <a:cs typeface="Museo Slab 300" charset="0"/>
              </a:rPr>
              <a:t>a </a:t>
            </a:r>
            <a:r>
              <a:rPr kumimoji="0" lang="en-US" sz="1800" b="1" i="0" u="none" strike="noStrike" kern="1200" cap="none" spc="0" normalizeH="0" baseline="0" noProof="0" dirty="0">
                <a:ln>
                  <a:noFill/>
                </a:ln>
                <a:solidFill>
                  <a:srgbClr val="FFFFFF"/>
                </a:solidFill>
                <a:effectLst/>
                <a:uLnTx/>
                <a:uFillTx/>
                <a:latin typeface="CenturyGothic-Bold"/>
                <a:ea typeface="Museo Slab 300" charset="0"/>
                <a:cs typeface="Museo Slab 300" charset="0"/>
              </a:rPr>
              <a:t>double-locked, substantially constructed cabinet that is fixed in place</a:t>
            </a:r>
            <a:endParaRPr kumimoji="0" lang="en-US" sz="26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useo Slab 300" charset="0"/>
            </a:endParaRPr>
          </a:p>
          <a:p>
            <a:pPr marL="234950" marR="0" lvl="2" indent="-234950" algn="l" defTabSz="914400" rtl="0" eaLnBrk="1" fontAlgn="auto" latinLnBrk="0" hangingPunct="1">
              <a:lnSpc>
                <a:spcPct val="90000"/>
              </a:lnSpc>
              <a:spcBef>
                <a:spcPts val="500"/>
              </a:spcBef>
              <a:spcAft>
                <a:spcPts val="0"/>
              </a:spcAft>
              <a:buClrTx/>
              <a:buSzTx/>
              <a:buFontTx/>
              <a:buChar char="-"/>
              <a:tabLst/>
              <a:defRPr/>
            </a:pPr>
            <a:endParaRPr kumimoji="0" lang="en-US" sz="26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n-cs"/>
            </a:endParaRPr>
          </a:p>
          <a:p>
            <a:pPr marL="508000" marR="0" lvl="1" indent="-508000" algn="l" defTabSz="914400" rtl="0" eaLnBrk="1" fontAlgn="auto" latinLnBrk="0" hangingPunct="1">
              <a:lnSpc>
                <a:spcPct val="90000"/>
              </a:lnSpc>
              <a:spcBef>
                <a:spcPts val="500"/>
              </a:spcBef>
              <a:spcAft>
                <a:spcPts val="0"/>
              </a:spcAft>
              <a:buClrTx/>
              <a:buSzTx/>
              <a:buFontTx/>
              <a:buChar char="-"/>
              <a:tabLst/>
              <a:defRPr/>
            </a:pPr>
            <a:endParaRPr kumimoji="0" lang="en-US" sz="20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15</a:t>
            </a:fld>
            <a:endParaRPr lang="en-US" dirty="0"/>
          </a:p>
        </p:txBody>
      </p:sp>
      <p:pic>
        <p:nvPicPr>
          <p:cNvPr id="5" name="Picture 4" descr="Open storage locker">
            <a:extLst>
              <a:ext uri="{FF2B5EF4-FFF2-40B4-BE49-F238E27FC236}">
                <a16:creationId xmlns:a16="http://schemas.microsoft.com/office/drawing/2014/main" id="{F78F31DA-298E-EF21-9DEE-E044413D6260}"/>
              </a:ext>
            </a:extLst>
          </p:cNvPr>
          <p:cNvPicPr>
            <a:picLocks noChangeAspect="1"/>
          </p:cNvPicPr>
          <p:nvPr/>
        </p:nvPicPr>
        <p:blipFill>
          <a:blip r:embed="rId2"/>
          <a:stretch>
            <a:fillRect/>
          </a:stretch>
        </p:blipFill>
        <p:spPr>
          <a:xfrm>
            <a:off x="6442183" y="4708168"/>
            <a:ext cx="1991360" cy="1991360"/>
          </a:xfrm>
          <a:prstGeom prst="rect">
            <a:avLst/>
          </a:prstGeom>
        </p:spPr>
      </p:pic>
    </p:spTree>
    <p:extLst>
      <p:ext uri="{BB962C8B-B14F-4D97-AF65-F5344CB8AC3E}">
        <p14:creationId xmlns:p14="http://schemas.microsoft.com/office/powerpoint/2010/main" val="2767372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803436" y="810311"/>
            <a:ext cx="7411649" cy="50552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en-US" sz="144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Theft or Loss</a:t>
            </a:r>
            <a:endParaRPr kumimoji="0" lang="en-US" sz="144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useo Slab 300" charset="0"/>
            </a:endParaRPr>
          </a:p>
          <a:p>
            <a:pPr marL="0" marR="0" lvl="2"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112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n-cs"/>
              </a:rPr>
              <a:t>All employees or students are required to report diversion of controlled substances. Any suspected theft, loss, or diversion must be immediately reported to:</a:t>
            </a:r>
          </a:p>
          <a:p>
            <a:pPr marL="234950" marR="0" lvl="2" indent="-234950" algn="l" defTabSz="914400" rtl="0" eaLnBrk="1" fontAlgn="auto" latinLnBrk="0" hangingPunct="1">
              <a:lnSpc>
                <a:spcPct val="90000"/>
              </a:lnSpc>
              <a:spcBef>
                <a:spcPts val="500"/>
              </a:spcBef>
              <a:spcAft>
                <a:spcPts val="0"/>
              </a:spcAft>
              <a:buClrTx/>
              <a:buSzTx/>
              <a:buFontTx/>
              <a:buChar char="-"/>
              <a:tabLst/>
              <a:defRPr/>
            </a:pPr>
            <a:r>
              <a:rPr kumimoji="0" lang="en-US" sz="112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n-cs"/>
              </a:rPr>
              <a:t>Division of Laboratory Animal Resources at 631-444-2194</a:t>
            </a:r>
          </a:p>
          <a:p>
            <a:pPr marL="234950" marR="0" lvl="2" indent="-234950" algn="l" defTabSz="914400" rtl="0" eaLnBrk="1" fontAlgn="auto" latinLnBrk="0" hangingPunct="1">
              <a:lnSpc>
                <a:spcPct val="90000"/>
              </a:lnSpc>
              <a:spcBef>
                <a:spcPts val="500"/>
              </a:spcBef>
              <a:spcAft>
                <a:spcPts val="0"/>
              </a:spcAft>
              <a:buClrTx/>
              <a:buSzTx/>
              <a:buFontTx/>
              <a:buChar char="-"/>
              <a:tabLst/>
              <a:defRPr/>
            </a:pPr>
            <a:r>
              <a:rPr kumimoji="0" lang="en-US" sz="112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n-cs"/>
              </a:rPr>
              <a:t>AREA DEA Field Division Office must be notified in writing </a:t>
            </a:r>
            <a:r>
              <a:rPr kumimoji="0" lang="en-US" sz="11200" b="0" i="0" u="none" strike="noStrike" kern="1200" cap="none" spc="0" normalizeH="0" baseline="0" noProof="0" dirty="0">
                <a:ln>
                  <a:noFill/>
                </a:ln>
                <a:solidFill>
                  <a:srgbClr val="FF0000"/>
                </a:solidFill>
                <a:effectLst/>
                <a:uLnTx/>
                <a:uFillTx/>
                <a:latin typeface="Museo Slab 300"/>
                <a:ea typeface="ＭＳ Ｐゴシック" panose="020B0600070205080204" pitchFamily="34" charset="-128"/>
                <a:cs typeface="+mn-cs"/>
              </a:rPr>
              <a:t>within one business day </a:t>
            </a:r>
            <a:r>
              <a:rPr kumimoji="0" lang="en-US" sz="112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n-cs"/>
              </a:rPr>
              <a:t>of discovery of loss or theft.</a:t>
            </a:r>
          </a:p>
          <a:p>
            <a:pPr marL="692150" marR="0" lvl="3" indent="-234950" algn="l" defTabSz="914400" rtl="0" eaLnBrk="1" fontAlgn="auto" latinLnBrk="0" hangingPunct="1">
              <a:lnSpc>
                <a:spcPct val="90000"/>
              </a:lnSpc>
              <a:spcBef>
                <a:spcPts val="500"/>
              </a:spcBef>
              <a:spcAft>
                <a:spcPts val="0"/>
              </a:spcAft>
              <a:buClrTx/>
              <a:buSzTx/>
              <a:buFontTx/>
              <a:buChar char="-"/>
              <a:tabLst/>
              <a:defRPr/>
            </a:pPr>
            <a:r>
              <a:rPr kumimoji="0" lang="en-US" sz="112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n-cs"/>
              </a:rPr>
              <a:t>Complete and submit DEA Form 106 “Report of Theft or Loss of Controlled Substances”</a:t>
            </a:r>
          </a:p>
          <a:p>
            <a:pPr marL="234950" marR="0" lvl="2" indent="-234950" algn="l" defTabSz="914400" rtl="0" eaLnBrk="1" fontAlgn="auto" latinLnBrk="0" hangingPunct="1">
              <a:lnSpc>
                <a:spcPct val="90000"/>
              </a:lnSpc>
              <a:spcBef>
                <a:spcPts val="500"/>
              </a:spcBef>
              <a:spcAft>
                <a:spcPts val="0"/>
              </a:spcAft>
              <a:buClrTx/>
              <a:buSzTx/>
              <a:buFontTx/>
              <a:buChar char="-"/>
              <a:tabLst/>
              <a:defRPr/>
            </a:pPr>
            <a:r>
              <a:rPr kumimoji="0" lang="en-US" sz="112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n-cs"/>
              </a:rPr>
              <a:t>Registrants are encouraged to immediately report theft and loss to local law enforcement and the state regulatory agency.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7000" b="0" i="0" u="none" strike="noStrike" kern="1200" cap="none" spc="0" normalizeH="0" baseline="0" noProof="0" dirty="0">
                <a:ln>
                  <a:noFill/>
                </a:ln>
                <a:solidFill>
                  <a:srgbClr val="FFFFFF"/>
                </a:solidFill>
                <a:effectLst/>
                <a:uLnTx/>
                <a:uFillTx/>
                <a:latin typeface="Museo Slab 300"/>
                <a:ea typeface="Museo Slab 300" charset="0"/>
                <a:cs typeface="Museo Slab 300" charset="0"/>
              </a:rPr>
              <a:t>store controlled substances at the</a:t>
            </a:r>
            <a:r>
              <a:rPr kumimoji="0" lang="en-US" sz="1800" b="0" i="0" u="none" strike="noStrike" kern="1200" cap="none" spc="0" normalizeH="0" baseline="0" noProof="0" dirty="0">
                <a:ln>
                  <a:noFill/>
                </a:ln>
                <a:solidFill>
                  <a:srgbClr val="FFFFFF"/>
                </a:solidFill>
                <a:effectLst/>
                <a:uLnTx/>
                <a:uFillTx/>
                <a:latin typeface="CenturyGothic"/>
                <a:ea typeface="Museo Slab 300" charset="0"/>
                <a:cs typeface="Museo Slab 300" charset="0"/>
              </a:rPr>
              <a:t> location specified in the registration, in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FFFFFF"/>
                </a:solidFill>
                <a:effectLst/>
                <a:uLnTx/>
                <a:uFillTx/>
                <a:latin typeface="CenturyGothic"/>
                <a:ea typeface="Museo Slab 300" charset="0"/>
                <a:cs typeface="Museo Slab 300" charset="0"/>
              </a:rPr>
              <a:t>a </a:t>
            </a:r>
            <a:r>
              <a:rPr kumimoji="0" lang="en-US" sz="1800" b="1" i="0" u="none" strike="noStrike" kern="1200" cap="none" spc="0" normalizeH="0" baseline="0" noProof="0" dirty="0">
                <a:ln>
                  <a:noFill/>
                </a:ln>
                <a:solidFill>
                  <a:srgbClr val="FFFFFF"/>
                </a:solidFill>
                <a:effectLst/>
                <a:uLnTx/>
                <a:uFillTx/>
                <a:latin typeface="CenturyGothic-Bold"/>
                <a:ea typeface="Museo Slab 300" charset="0"/>
                <a:cs typeface="Museo Slab 300" charset="0"/>
              </a:rPr>
              <a:t>double-locked, substantially constructed cabinet that is fixed in place</a:t>
            </a:r>
            <a:endParaRPr kumimoji="0" lang="en-US" sz="26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useo Slab 300" charset="0"/>
            </a:endParaRPr>
          </a:p>
          <a:p>
            <a:pPr marL="234950" marR="0" lvl="2" indent="-234950" algn="l" defTabSz="914400" rtl="0" eaLnBrk="1" fontAlgn="auto" latinLnBrk="0" hangingPunct="1">
              <a:lnSpc>
                <a:spcPct val="90000"/>
              </a:lnSpc>
              <a:spcBef>
                <a:spcPts val="500"/>
              </a:spcBef>
              <a:spcAft>
                <a:spcPts val="0"/>
              </a:spcAft>
              <a:buClrTx/>
              <a:buSzTx/>
              <a:buFontTx/>
              <a:buChar char="-"/>
              <a:tabLst/>
              <a:defRPr/>
            </a:pPr>
            <a:endParaRPr kumimoji="0" lang="en-US" sz="26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n-cs"/>
            </a:endParaRPr>
          </a:p>
          <a:p>
            <a:pPr marL="508000" marR="0" lvl="1" indent="-508000" algn="l" defTabSz="914400" rtl="0" eaLnBrk="1" fontAlgn="auto" latinLnBrk="0" hangingPunct="1">
              <a:lnSpc>
                <a:spcPct val="90000"/>
              </a:lnSpc>
              <a:spcBef>
                <a:spcPts val="500"/>
              </a:spcBef>
              <a:spcAft>
                <a:spcPts val="0"/>
              </a:spcAft>
              <a:buClrTx/>
              <a:buSzTx/>
              <a:buFontTx/>
              <a:buChar char="-"/>
              <a:tabLst/>
              <a:defRPr/>
            </a:pPr>
            <a:endParaRPr kumimoji="0" lang="en-US" sz="20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16</a:t>
            </a:fld>
            <a:endParaRPr lang="en-US" dirty="0"/>
          </a:p>
        </p:txBody>
      </p:sp>
    </p:spTree>
    <p:extLst>
      <p:ext uri="{BB962C8B-B14F-4D97-AF65-F5344CB8AC3E}">
        <p14:creationId xmlns:p14="http://schemas.microsoft.com/office/powerpoint/2010/main" val="34086724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803436" y="810311"/>
            <a:ext cx="7411649" cy="50552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25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en-US" sz="39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Spills</a:t>
            </a:r>
            <a:endParaRPr kumimoji="0" lang="en-US" sz="26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useo Slab 300" charset="0"/>
            </a:endParaRPr>
          </a:p>
          <a:p>
            <a:pPr marL="234950" marR="0" lvl="2" indent="-23495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n-cs"/>
              </a:rPr>
              <a:t>- Breakage, spills or other witnessed controlled substance loss do not need to be reported as lost</a:t>
            </a:r>
          </a:p>
          <a:p>
            <a:pPr marL="568325" marR="0" lvl="2" indent="-333375" algn="l" defTabSz="914400" rtl="0" eaLnBrk="1" fontAlgn="auto" latinLnBrk="0" hangingPunct="1">
              <a:lnSpc>
                <a:spcPct val="90000"/>
              </a:lnSpc>
              <a:spcBef>
                <a:spcPts val="500"/>
              </a:spcBef>
              <a:spcAft>
                <a:spcPts val="0"/>
              </a:spcAft>
              <a:buClrTx/>
              <a:buSzTx/>
              <a:buFontTx/>
              <a:buChar char="-"/>
              <a:tabLst/>
              <a:defRPr/>
            </a:pPr>
            <a:r>
              <a:rPr kumimoji="0" 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n-cs"/>
              </a:rPr>
              <a:t>This type of loss must be documented by the registrant and witness on the inventory record</a:t>
            </a:r>
          </a:p>
          <a:p>
            <a:pPr marL="568325" marR="0" lvl="2" indent="-333375" algn="l" defTabSz="914400" rtl="0" eaLnBrk="1" fontAlgn="auto" latinLnBrk="0" hangingPunct="1">
              <a:lnSpc>
                <a:spcPct val="90000"/>
              </a:lnSpc>
              <a:spcBef>
                <a:spcPts val="500"/>
              </a:spcBef>
              <a:spcAft>
                <a:spcPts val="0"/>
              </a:spcAft>
              <a:buClrTx/>
              <a:buSzTx/>
              <a:buFontTx/>
              <a:buChar char="-"/>
              <a:tabLst/>
              <a:defRPr/>
            </a:pPr>
            <a:r>
              <a:rPr kumimoji="0" 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n-cs"/>
              </a:rPr>
              <a:t>Controlled substances that can be recovered after a spill, but cannot be used because of contamination (such as tablets), must be disposed of in accordance with disposal procedures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FFFFFF"/>
                </a:solidFill>
                <a:effectLst/>
                <a:uLnTx/>
                <a:uFillTx/>
                <a:latin typeface="CenturyGothic"/>
                <a:ea typeface="Museo Slab 300" charset="0"/>
                <a:cs typeface="Museo Slab 300" charset="0"/>
              </a:rPr>
              <a:t>store controlled substances at the location specified in the registration, in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FFFFFF"/>
                </a:solidFill>
                <a:effectLst/>
                <a:uLnTx/>
                <a:uFillTx/>
                <a:latin typeface="CenturyGothic"/>
                <a:ea typeface="Museo Slab 300" charset="0"/>
                <a:cs typeface="Museo Slab 300" charset="0"/>
              </a:rPr>
              <a:t>a </a:t>
            </a:r>
            <a:r>
              <a:rPr kumimoji="0" lang="en-US" sz="1800" b="1" i="0" u="none" strike="noStrike" kern="1200" cap="none" spc="0" normalizeH="0" baseline="0" noProof="0" dirty="0">
                <a:ln>
                  <a:noFill/>
                </a:ln>
                <a:solidFill>
                  <a:srgbClr val="FFFFFF"/>
                </a:solidFill>
                <a:effectLst/>
                <a:uLnTx/>
                <a:uFillTx/>
                <a:latin typeface="CenturyGothic-Bold"/>
                <a:ea typeface="Museo Slab 300" charset="0"/>
                <a:cs typeface="Museo Slab 300" charset="0"/>
              </a:rPr>
              <a:t>double-locked, substantially constructed cabinet that is fixed in place</a:t>
            </a:r>
            <a:endParaRPr kumimoji="0" lang="en-US" sz="26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useo Slab 300" charset="0"/>
            </a:endParaRPr>
          </a:p>
          <a:p>
            <a:pPr marL="234950" marR="0" lvl="2" indent="-234950" algn="l" defTabSz="914400" rtl="0" eaLnBrk="1" fontAlgn="auto" latinLnBrk="0" hangingPunct="1">
              <a:lnSpc>
                <a:spcPct val="90000"/>
              </a:lnSpc>
              <a:spcBef>
                <a:spcPts val="500"/>
              </a:spcBef>
              <a:spcAft>
                <a:spcPts val="0"/>
              </a:spcAft>
              <a:buClrTx/>
              <a:buSzTx/>
              <a:buFontTx/>
              <a:buChar char="-"/>
              <a:tabLst/>
              <a:defRPr/>
            </a:pPr>
            <a:endParaRPr kumimoji="0" lang="en-US" sz="26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n-cs"/>
            </a:endParaRPr>
          </a:p>
          <a:p>
            <a:pPr marL="508000" marR="0" lvl="1" indent="-508000" algn="l" defTabSz="914400" rtl="0" eaLnBrk="1" fontAlgn="auto" latinLnBrk="0" hangingPunct="1">
              <a:lnSpc>
                <a:spcPct val="90000"/>
              </a:lnSpc>
              <a:spcBef>
                <a:spcPts val="500"/>
              </a:spcBef>
              <a:spcAft>
                <a:spcPts val="0"/>
              </a:spcAft>
              <a:buClrTx/>
              <a:buSzTx/>
              <a:buFontTx/>
              <a:buChar char="-"/>
              <a:tabLst/>
              <a:defRPr/>
            </a:pPr>
            <a:endParaRPr kumimoji="0" lang="en-US" sz="20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17</a:t>
            </a:fld>
            <a:endParaRPr lang="en-US" dirty="0"/>
          </a:p>
        </p:txBody>
      </p:sp>
    </p:spTree>
    <p:extLst>
      <p:ext uri="{BB962C8B-B14F-4D97-AF65-F5344CB8AC3E}">
        <p14:creationId xmlns:p14="http://schemas.microsoft.com/office/powerpoint/2010/main" val="10181906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803436" y="810311"/>
            <a:ext cx="7411649" cy="50552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en-US" sz="39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Record Keeping</a:t>
            </a:r>
          </a:p>
          <a:p>
            <a:pPr marL="234950" marR="0" lvl="1" indent="-234950" algn="l" defTabSz="914400" rtl="0" eaLnBrk="1" fontAlgn="auto" latinLnBrk="0" hangingPunct="1">
              <a:lnSpc>
                <a:spcPct val="90000"/>
              </a:lnSpc>
              <a:spcBef>
                <a:spcPts val="500"/>
              </a:spcBef>
              <a:spcAft>
                <a:spcPts val="0"/>
              </a:spcAft>
              <a:buClrTx/>
              <a:buSzTx/>
              <a:buFontTx/>
              <a:buChar char="-"/>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Records for schedule I and schedule II substances should be kept separately from records for schedule III-V</a:t>
            </a:r>
          </a:p>
          <a:p>
            <a:pPr marL="234950" marR="0" lvl="1" indent="-234950" algn="l" defTabSz="914400" rtl="0" eaLnBrk="1" fontAlgn="auto" latinLnBrk="0" hangingPunct="1">
              <a:lnSpc>
                <a:spcPct val="90000"/>
              </a:lnSpc>
              <a:spcBef>
                <a:spcPts val="500"/>
              </a:spcBef>
              <a:spcAft>
                <a:spcPts val="0"/>
              </a:spcAft>
              <a:buClrTx/>
              <a:buSzTx/>
              <a:buFontTx/>
              <a:buChar char="-"/>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Inventory for all locations must be updated every 2 years. The inventory will consist of:</a:t>
            </a:r>
          </a:p>
          <a:p>
            <a:pPr marL="457200" marR="0" lvl="2" indent="-222250" algn="l" defTabSz="914400" rtl="0" eaLnBrk="1" fontAlgn="auto" latinLnBrk="0" hangingPunct="1">
              <a:lnSpc>
                <a:spcPct val="90000"/>
              </a:lnSpc>
              <a:spcBef>
                <a:spcPts val="500"/>
              </a:spcBef>
              <a:spcAft>
                <a:spcPts val="0"/>
              </a:spcAft>
              <a:buClrTx/>
              <a:buSzTx/>
              <a:buFontTx/>
              <a:buChar char="-"/>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Hands-on counting of inventory</a:t>
            </a:r>
          </a:p>
          <a:p>
            <a:pPr marL="457200" marR="0" lvl="2" indent="-222250" algn="l" defTabSz="914400" rtl="0" eaLnBrk="1" fontAlgn="auto" latinLnBrk="0" hangingPunct="1">
              <a:lnSpc>
                <a:spcPct val="90000"/>
              </a:lnSpc>
              <a:spcBef>
                <a:spcPts val="500"/>
              </a:spcBef>
              <a:spcAft>
                <a:spcPts val="0"/>
              </a:spcAft>
              <a:buClrTx/>
              <a:buSzTx/>
              <a:buFontTx/>
              <a:buChar char="-"/>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Complete within a single business day</a:t>
            </a:r>
          </a:p>
          <a:p>
            <a:pPr marL="457200" marR="0" lvl="2" indent="-222250" algn="l" defTabSz="914400" rtl="0" eaLnBrk="1" fontAlgn="auto" latinLnBrk="0" hangingPunct="1">
              <a:lnSpc>
                <a:spcPct val="90000"/>
              </a:lnSpc>
              <a:spcBef>
                <a:spcPts val="500"/>
              </a:spcBef>
              <a:spcAft>
                <a:spcPts val="0"/>
              </a:spcAft>
              <a:buClrTx/>
              <a:buSzTx/>
              <a:buFontTx/>
              <a:buChar char="-"/>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Complete by at lease two authorized personnel</a:t>
            </a:r>
          </a:p>
          <a:p>
            <a:pPr marL="457200" marR="0" lvl="2" indent="-222250" algn="l" defTabSz="914400" rtl="0" eaLnBrk="1" fontAlgn="auto" latinLnBrk="0" hangingPunct="1">
              <a:lnSpc>
                <a:spcPct val="90000"/>
              </a:lnSpc>
              <a:spcBef>
                <a:spcPts val="500"/>
              </a:spcBef>
              <a:spcAft>
                <a:spcPts val="0"/>
              </a:spcAft>
              <a:buClrTx/>
              <a:buSzTx/>
              <a:buFontTx/>
              <a:buChar char="-"/>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Inventory must be maintained at the Registered Location (The inventory can be written, typewritten, or printed.)</a:t>
            </a:r>
          </a:p>
          <a:p>
            <a:pPr marL="457200" marR="0" lvl="2" indent="-222250" algn="l" defTabSz="914400" rtl="0" eaLnBrk="1" fontAlgn="auto" latinLnBrk="0" hangingPunct="1">
              <a:lnSpc>
                <a:spcPct val="90000"/>
              </a:lnSpc>
              <a:spcBef>
                <a:spcPts val="500"/>
              </a:spcBef>
              <a:spcAft>
                <a:spcPts val="0"/>
              </a:spcAft>
              <a:buClrTx/>
              <a:buSzTx/>
              <a:buFontTx/>
              <a:buChar char="-"/>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Label the inventory “Biennial Inventory” (If nothing to record – indicate “0”)</a:t>
            </a:r>
          </a:p>
          <a:p>
            <a:pPr marL="508000" marR="0" lvl="1" indent="-508000" algn="l" defTabSz="914400" rtl="0" eaLnBrk="1" fontAlgn="auto" latinLnBrk="0" hangingPunct="1">
              <a:lnSpc>
                <a:spcPct val="90000"/>
              </a:lnSpc>
              <a:spcBef>
                <a:spcPts val="500"/>
              </a:spcBef>
              <a:spcAft>
                <a:spcPts val="0"/>
              </a:spcAft>
              <a:buClrTx/>
              <a:buSzTx/>
              <a:buFontTx/>
              <a:buChar char="-"/>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18</a:t>
            </a:fld>
            <a:endParaRPr lang="en-US" dirty="0"/>
          </a:p>
        </p:txBody>
      </p:sp>
      <p:pic>
        <p:nvPicPr>
          <p:cNvPr id="5" name="Picture 4" descr="open book image">
            <a:extLst>
              <a:ext uri="{FF2B5EF4-FFF2-40B4-BE49-F238E27FC236}">
                <a16:creationId xmlns:a16="http://schemas.microsoft.com/office/drawing/2014/main" id="{323AD099-7CD3-1970-02E1-9FF1E1B504CD}"/>
              </a:ext>
            </a:extLst>
          </p:cNvPr>
          <p:cNvPicPr>
            <a:picLocks noChangeAspect="1"/>
          </p:cNvPicPr>
          <p:nvPr/>
        </p:nvPicPr>
        <p:blipFill>
          <a:blip r:embed="rId2"/>
          <a:stretch>
            <a:fillRect/>
          </a:stretch>
        </p:blipFill>
        <p:spPr>
          <a:xfrm>
            <a:off x="6140357" y="-60101"/>
            <a:ext cx="1747520" cy="1473200"/>
          </a:xfrm>
          <a:prstGeom prst="rect">
            <a:avLst/>
          </a:prstGeom>
        </p:spPr>
      </p:pic>
    </p:spTree>
    <p:extLst>
      <p:ext uri="{BB962C8B-B14F-4D97-AF65-F5344CB8AC3E}">
        <p14:creationId xmlns:p14="http://schemas.microsoft.com/office/powerpoint/2010/main" val="30044568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803436" y="810311"/>
            <a:ext cx="7411649" cy="50552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en-US" sz="39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Record Keeping cont.</a:t>
            </a:r>
          </a:p>
          <a:p>
            <a:pPr marL="234950" marR="0" lvl="1" indent="-234950" algn="l" defTabSz="914400" rtl="0" eaLnBrk="1" fontAlgn="auto" latinLnBrk="0" hangingPunct="1">
              <a:lnSpc>
                <a:spcPct val="90000"/>
              </a:lnSpc>
              <a:spcBef>
                <a:spcPts val="500"/>
              </a:spcBef>
              <a:spcAft>
                <a:spcPts val="0"/>
              </a:spcAft>
              <a:buClrTx/>
              <a:buSzTx/>
              <a:buFontTx/>
              <a:buChar char="-"/>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Usage logs must be maintained for controlled substances at each physical location where they are stored</a:t>
            </a:r>
          </a:p>
          <a:p>
            <a:pPr marL="234950" marR="0" lvl="1" indent="-234950" algn="l" defTabSz="914400" rtl="0" eaLnBrk="1" fontAlgn="auto" latinLnBrk="0" hangingPunct="1">
              <a:lnSpc>
                <a:spcPct val="90000"/>
              </a:lnSpc>
              <a:spcBef>
                <a:spcPts val="500"/>
              </a:spcBef>
              <a:spcAft>
                <a:spcPts val="0"/>
              </a:spcAft>
              <a:buClrTx/>
              <a:buSzTx/>
              <a:buFontTx/>
              <a:buChar char="-"/>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The use of controlled drugs are always documented by the date, purpose, amount used, balance remaining and the initials of the person administering the drug. Example:</a:t>
            </a:r>
          </a:p>
          <a:p>
            <a:pPr marL="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19</a:t>
            </a:fld>
            <a:endParaRPr lang="en-US" dirty="0"/>
          </a:p>
        </p:txBody>
      </p:sp>
      <p:graphicFrame>
        <p:nvGraphicFramePr>
          <p:cNvPr id="2" name="Table 1">
            <a:extLst>
              <a:ext uri="{FF2B5EF4-FFF2-40B4-BE49-F238E27FC236}">
                <a16:creationId xmlns:a16="http://schemas.microsoft.com/office/drawing/2014/main" id="{5B746102-7F74-B5AC-8EAF-F72282E260EA}"/>
              </a:ext>
            </a:extLst>
          </p:cNvPr>
          <p:cNvGraphicFramePr>
            <a:graphicFrameLocks noGrp="1"/>
          </p:cNvGraphicFramePr>
          <p:nvPr>
            <p:extLst>
              <p:ext uri="{D42A27DB-BD31-4B8C-83A1-F6EECF244321}">
                <p14:modId xmlns:p14="http://schemas.microsoft.com/office/powerpoint/2010/main" val="4127765750"/>
              </p:ext>
            </p:extLst>
          </p:nvPr>
        </p:nvGraphicFramePr>
        <p:xfrm>
          <a:off x="1092821" y="4316975"/>
          <a:ext cx="7014119" cy="2108200"/>
        </p:xfrm>
        <a:graphic>
          <a:graphicData uri="http://schemas.openxmlformats.org/drawingml/2006/table">
            <a:tbl>
              <a:tblPr firstRow="1" bandRow="1">
                <a:tableStyleId>{5C22544A-7EE6-4342-B048-85BDC9FD1C3A}</a:tableStyleId>
              </a:tblPr>
              <a:tblGrid>
                <a:gridCol w="1402824">
                  <a:extLst>
                    <a:ext uri="{9D8B030D-6E8A-4147-A177-3AD203B41FA5}">
                      <a16:colId xmlns:a16="http://schemas.microsoft.com/office/drawing/2014/main" val="430415537"/>
                    </a:ext>
                  </a:extLst>
                </a:gridCol>
                <a:gridCol w="1590763">
                  <a:extLst>
                    <a:ext uri="{9D8B030D-6E8A-4147-A177-3AD203B41FA5}">
                      <a16:colId xmlns:a16="http://schemas.microsoft.com/office/drawing/2014/main" val="2572186397"/>
                    </a:ext>
                  </a:extLst>
                </a:gridCol>
                <a:gridCol w="1214884">
                  <a:extLst>
                    <a:ext uri="{9D8B030D-6E8A-4147-A177-3AD203B41FA5}">
                      <a16:colId xmlns:a16="http://schemas.microsoft.com/office/drawing/2014/main" val="364428392"/>
                    </a:ext>
                  </a:extLst>
                </a:gridCol>
                <a:gridCol w="1402824">
                  <a:extLst>
                    <a:ext uri="{9D8B030D-6E8A-4147-A177-3AD203B41FA5}">
                      <a16:colId xmlns:a16="http://schemas.microsoft.com/office/drawing/2014/main" val="673193224"/>
                    </a:ext>
                  </a:extLst>
                </a:gridCol>
                <a:gridCol w="1402824">
                  <a:extLst>
                    <a:ext uri="{9D8B030D-6E8A-4147-A177-3AD203B41FA5}">
                      <a16:colId xmlns:a16="http://schemas.microsoft.com/office/drawing/2014/main" val="2086533225"/>
                    </a:ext>
                  </a:extLst>
                </a:gridCol>
              </a:tblGrid>
              <a:tr h="0">
                <a:tc gridSpan="3">
                  <a:txBody>
                    <a:bodyPr/>
                    <a:lstStyle/>
                    <a:p>
                      <a:r>
                        <a:rPr lang="en-US" sz="2400" b="0" dirty="0">
                          <a:solidFill>
                            <a:schemeClr val="tx1">
                              <a:lumMod val="75000"/>
                              <a:lumOff val="25000"/>
                            </a:schemeClr>
                          </a:solidFill>
                        </a:rPr>
                        <a:t>DRUG: </a:t>
                      </a:r>
                      <a:r>
                        <a:rPr lang="en-US" sz="3200" b="0" i="1" dirty="0">
                          <a:solidFill>
                            <a:schemeClr val="tx1">
                              <a:lumMod val="75000"/>
                              <a:lumOff val="25000"/>
                            </a:schemeClr>
                          </a:solidFill>
                          <a:latin typeface="Freestyle Script" panose="030804020302050B0404" pitchFamily="66" charset="0"/>
                        </a:rPr>
                        <a:t>Buprenorphine</a:t>
                      </a:r>
                      <a:endParaRPr lang="en-US" sz="2400" b="0" i="1" dirty="0">
                        <a:solidFill>
                          <a:schemeClr val="tx1">
                            <a:lumMod val="75000"/>
                            <a:lumOff val="25000"/>
                          </a:schemeClr>
                        </a:solidFill>
                        <a:latin typeface="Freestyle Script" panose="030804020302050B0404" pitchFamily="66" charset="0"/>
                      </a:endParaRPr>
                    </a:p>
                  </a:txBody>
                  <a:tcPr/>
                </a:tc>
                <a:tc hMerge="1">
                  <a:txBody>
                    <a:bodyPr/>
                    <a:lstStyle/>
                    <a:p>
                      <a:endParaRPr lang="en-US" dirty="0"/>
                    </a:p>
                  </a:txBody>
                  <a:tcPr/>
                </a:tc>
                <a:tc hMerge="1">
                  <a:txBody>
                    <a:bodyPr/>
                    <a:lstStyle/>
                    <a:p>
                      <a:endParaRPr lang="en-US" dirty="0"/>
                    </a:p>
                  </a:txBody>
                  <a:tcPr/>
                </a:tc>
                <a:tc gridSpan="2">
                  <a:txBody>
                    <a:bodyPr/>
                    <a:lstStyle/>
                    <a:p>
                      <a:r>
                        <a:rPr lang="en-US" sz="2400" b="0" dirty="0">
                          <a:solidFill>
                            <a:schemeClr val="tx1">
                              <a:lumMod val="75000"/>
                              <a:lumOff val="25000"/>
                            </a:schemeClr>
                          </a:solidFill>
                        </a:rPr>
                        <a:t>Concentration: </a:t>
                      </a:r>
                      <a:r>
                        <a:rPr lang="en-US" sz="2400" b="0" dirty="0">
                          <a:solidFill>
                            <a:schemeClr val="tx1">
                              <a:lumMod val="75000"/>
                              <a:lumOff val="25000"/>
                            </a:schemeClr>
                          </a:solidFill>
                          <a:latin typeface="Freestyle Script" panose="030804020302050B0404" pitchFamily="66" charset="0"/>
                        </a:rPr>
                        <a:t>0.3 mg/ml</a:t>
                      </a:r>
                    </a:p>
                  </a:txBody>
                  <a:tcPr/>
                </a:tc>
                <a:tc hMerge="1">
                  <a:txBody>
                    <a:bodyPr/>
                    <a:lstStyle/>
                    <a:p>
                      <a:endParaRPr lang="en-US" dirty="0"/>
                    </a:p>
                  </a:txBody>
                  <a:tcPr/>
                </a:tc>
                <a:extLst>
                  <a:ext uri="{0D108BD9-81ED-4DB2-BD59-A6C34878D82A}">
                    <a16:rowId xmlns:a16="http://schemas.microsoft.com/office/drawing/2014/main" val="2189643625"/>
                  </a:ext>
                </a:extLst>
              </a:tr>
              <a:tr h="370840">
                <a:tc>
                  <a:txBody>
                    <a:bodyPr/>
                    <a:lstStyle/>
                    <a:p>
                      <a:r>
                        <a:rPr lang="en-US" dirty="0"/>
                        <a:t>Date:</a:t>
                      </a:r>
                    </a:p>
                  </a:txBody>
                  <a:tcPr/>
                </a:tc>
                <a:tc>
                  <a:txBody>
                    <a:bodyPr/>
                    <a:lstStyle/>
                    <a:p>
                      <a:r>
                        <a:rPr lang="en-US" dirty="0"/>
                        <a:t>Purpose:</a:t>
                      </a:r>
                    </a:p>
                  </a:txBody>
                  <a:tcPr/>
                </a:tc>
                <a:tc>
                  <a:txBody>
                    <a:bodyPr/>
                    <a:lstStyle/>
                    <a:p>
                      <a:r>
                        <a:rPr lang="en-US" dirty="0"/>
                        <a:t>Used:</a:t>
                      </a:r>
                    </a:p>
                  </a:txBody>
                  <a:tcPr/>
                </a:tc>
                <a:tc>
                  <a:txBody>
                    <a:bodyPr/>
                    <a:lstStyle/>
                    <a:p>
                      <a:r>
                        <a:rPr lang="en-US" dirty="0"/>
                        <a:t>Balance:</a:t>
                      </a:r>
                    </a:p>
                  </a:txBody>
                  <a:tcPr/>
                </a:tc>
                <a:tc>
                  <a:txBody>
                    <a:bodyPr/>
                    <a:lstStyle/>
                    <a:p>
                      <a:r>
                        <a:rPr lang="en-US" dirty="0"/>
                        <a:t>Initials:</a:t>
                      </a:r>
                    </a:p>
                  </a:txBody>
                  <a:tcPr/>
                </a:tc>
                <a:extLst>
                  <a:ext uri="{0D108BD9-81ED-4DB2-BD59-A6C34878D82A}">
                    <a16:rowId xmlns:a16="http://schemas.microsoft.com/office/drawing/2014/main" val="3494580341"/>
                  </a:ext>
                </a:extLst>
              </a:tr>
              <a:tr h="370840">
                <a:tc>
                  <a:txBody>
                    <a:bodyPr/>
                    <a:lstStyle/>
                    <a:p>
                      <a:r>
                        <a:rPr lang="en-US" sz="2400" dirty="0">
                          <a:latin typeface="Freestyle Script" panose="030804020302050B0404" pitchFamily="66" charset="0"/>
                        </a:rPr>
                        <a:t>1/1/2024</a:t>
                      </a:r>
                    </a:p>
                  </a:txBody>
                  <a:tcPr/>
                </a:tc>
                <a:tc>
                  <a:txBody>
                    <a:bodyPr/>
                    <a:lstStyle/>
                    <a:p>
                      <a:r>
                        <a:rPr lang="en-US" sz="2400" dirty="0">
                          <a:latin typeface="Freestyle Script" panose="030804020302050B0404" pitchFamily="66" charset="0"/>
                        </a:rPr>
                        <a:t>Add</a:t>
                      </a:r>
                    </a:p>
                  </a:txBody>
                  <a:tcPr/>
                </a:tc>
                <a:tc>
                  <a:txBody>
                    <a:bodyPr/>
                    <a:lstStyle/>
                    <a:p>
                      <a:r>
                        <a:rPr lang="en-US" sz="2400" dirty="0">
                          <a:latin typeface="Freestyle Script" panose="030804020302050B0404" pitchFamily="66" charset="0"/>
                        </a:rPr>
                        <a:t>1.00 ml</a:t>
                      </a:r>
                    </a:p>
                  </a:txBody>
                  <a:tcPr/>
                </a:tc>
                <a:tc>
                  <a:txBody>
                    <a:bodyPr/>
                    <a:lstStyle/>
                    <a:p>
                      <a:r>
                        <a:rPr lang="en-US" sz="2400" dirty="0">
                          <a:latin typeface="Freestyle Script" panose="030804020302050B0404" pitchFamily="66" charset="0"/>
                        </a:rPr>
                        <a:t>1.00 ml</a:t>
                      </a:r>
                    </a:p>
                  </a:txBody>
                  <a:tcPr/>
                </a:tc>
                <a:tc>
                  <a:txBody>
                    <a:bodyPr/>
                    <a:lstStyle/>
                    <a:p>
                      <a:r>
                        <a:rPr lang="en-US" sz="2400" dirty="0">
                          <a:latin typeface="Freestyle Script" panose="030804020302050B0404" pitchFamily="66" charset="0"/>
                        </a:rPr>
                        <a:t>JD</a:t>
                      </a:r>
                    </a:p>
                  </a:txBody>
                  <a:tcPr/>
                </a:tc>
                <a:extLst>
                  <a:ext uri="{0D108BD9-81ED-4DB2-BD59-A6C34878D82A}">
                    <a16:rowId xmlns:a16="http://schemas.microsoft.com/office/drawing/2014/main" val="1904836236"/>
                  </a:ext>
                </a:extLst>
              </a:tr>
              <a:tr h="370840">
                <a:tc>
                  <a:txBody>
                    <a:bodyPr/>
                    <a:lstStyle/>
                    <a:p>
                      <a:r>
                        <a:rPr lang="en-US" sz="2400" dirty="0">
                          <a:latin typeface="Freestyle Script" panose="030804020302050B0404" pitchFamily="66" charset="0"/>
                        </a:rPr>
                        <a:t>7/1/2024</a:t>
                      </a:r>
                    </a:p>
                  </a:txBody>
                  <a:tcPr/>
                </a:tc>
                <a:tc>
                  <a:txBody>
                    <a:bodyPr/>
                    <a:lstStyle/>
                    <a:p>
                      <a:r>
                        <a:rPr lang="en-US" sz="2400" dirty="0">
                          <a:latin typeface="Freestyle Script" panose="030804020302050B0404" pitchFamily="66" charset="0"/>
                        </a:rPr>
                        <a:t>Mouse Surgery</a:t>
                      </a:r>
                    </a:p>
                  </a:txBody>
                  <a:tcPr/>
                </a:tc>
                <a:tc>
                  <a:txBody>
                    <a:bodyPr/>
                    <a:lstStyle/>
                    <a:p>
                      <a:r>
                        <a:rPr lang="en-US" sz="2400" dirty="0">
                          <a:latin typeface="Freestyle Script" panose="030804020302050B0404" pitchFamily="66" charset="0"/>
                        </a:rPr>
                        <a:t>0.01 ml</a:t>
                      </a:r>
                    </a:p>
                  </a:txBody>
                  <a:tcPr/>
                </a:tc>
                <a:tc>
                  <a:txBody>
                    <a:bodyPr/>
                    <a:lstStyle/>
                    <a:p>
                      <a:r>
                        <a:rPr lang="en-US" sz="2400" dirty="0">
                          <a:latin typeface="Freestyle Script" panose="030804020302050B0404" pitchFamily="66" charset="0"/>
                        </a:rPr>
                        <a:t>0.99 ml</a:t>
                      </a:r>
                    </a:p>
                  </a:txBody>
                  <a:tcPr/>
                </a:tc>
                <a:tc>
                  <a:txBody>
                    <a:bodyPr/>
                    <a:lstStyle/>
                    <a:p>
                      <a:r>
                        <a:rPr lang="en-US" sz="2400" dirty="0">
                          <a:latin typeface="Freestyle Script" panose="030804020302050B0404" pitchFamily="66" charset="0"/>
                        </a:rPr>
                        <a:t>RB</a:t>
                      </a:r>
                    </a:p>
                  </a:txBody>
                  <a:tcPr/>
                </a:tc>
                <a:extLst>
                  <a:ext uri="{0D108BD9-81ED-4DB2-BD59-A6C34878D82A}">
                    <a16:rowId xmlns:a16="http://schemas.microsoft.com/office/drawing/2014/main" val="1644819283"/>
                  </a:ext>
                </a:extLst>
              </a:tr>
            </a:tbl>
          </a:graphicData>
        </a:graphic>
      </p:graphicFrame>
    </p:spTree>
    <p:extLst>
      <p:ext uri="{BB962C8B-B14F-4D97-AF65-F5344CB8AC3E}">
        <p14:creationId xmlns:p14="http://schemas.microsoft.com/office/powerpoint/2010/main" val="3617364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900332" y="873958"/>
            <a:ext cx="7231240" cy="363311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en-US" sz="36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Controlled Substances Act (CSA)</a:t>
            </a:r>
          </a:p>
          <a:p>
            <a:pPr marL="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alt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Title II of the Comprehensive Drug Abuse Prevention and Control Act of 1970 is the United States drug policy by which the manufacture, possession, use and distribution of certain narcotics, stimulants, depressants, hallucinogens, anabolic steroids and other chemicals is regulated</a:t>
            </a:r>
            <a:endParaRPr kumimoji="0" lang="en-US" altLang="en-US" sz="20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srgbClr val="828383"/>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2</a:t>
            </a:fld>
            <a:endParaRPr lang="en-US" dirty="0"/>
          </a:p>
        </p:txBody>
      </p:sp>
    </p:spTree>
    <p:extLst>
      <p:ext uri="{BB962C8B-B14F-4D97-AF65-F5344CB8AC3E}">
        <p14:creationId xmlns:p14="http://schemas.microsoft.com/office/powerpoint/2010/main" val="29681823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803436" y="810311"/>
            <a:ext cx="7411649" cy="50552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en-US" sz="42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Disposal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1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useo Slab 300" charset="0"/>
              </a:rPr>
              <a:t>Out-of-date, damaged, or otherwise unusable or unwanted controlled substances can be disposed of in the following way:</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31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useo Slab 300" charset="0"/>
              </a:rPr>
              <a:t>Administering the drug to an animal carcass and documenting the administration on the usage log </a:t>
            </a:r>
            <a:r>
              <a:rPr kumimoji="0" lang="en-US" sz="3100" b="0" i="0" u="none" strike="noStrike" kern="1200" cap="none" spc="0" normalizeH="0" baseline="0" noProof="0" dirty="0">
                <a:ln>
                  <a:noFill/>
                </a:ln>
                <a:solidFill>
                  <a:srgbClr val="C00000"/>
                </a:solidFill>
                <a:effectLst/>
                <a:uLnTx/>
                <a:uFillTx/>
                <a:latin typeface="Museo Slab 300"/>
                <a:ea typeface="ＭＳ Ｐゴシック" panose="020B0600070205080204" pitchFamily="34" charset="-128"/>
                <a:cs typeface="Museo Slab 300" charset="0"/>
              </a:rPr>
              <a:t>NOTE: </a:t>
            </a:r>
            <a:r>
              <a:rPr kumimoji="0" lang="en-US" sz="31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useo Slab 300" charset="0"/>
              </a:rPr>
              <a:t>a second authorized user must be present to witness and sign the usage log</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31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useo Slab 300" charset="0"/>
              </a:rPr>
              <a:t>Reverse Distribution – Contact the ORC for guidance (requires DEA Form 41)</a:t>
            </a:r>
          </a:p>
          <a:p>
            <a:pPr marL="457200" marR="0" lvl="0" indent="-457200" algn="l" defTabSz="914400" rtl="0" eaLnBrk="1" fontAlgn="auto" latinLnBrk="0" hangingPunct="1">
              <a:lnSpc>
                <a:spcPct val="100000"/>
              </a:lnSpc>
              <a:spcBef>
                <a:spcPts val="0"/>
              </a:spcBef>
              <a:spcAft>
                <a:spcPts val="0"/>
              </a:spcAft>
              <a:buClrTx/>
              <a:buSzTx/>
              <a:buFontTx/>
              <a:buChar char="-"/>
              <a:tabLst/>
              <a:defRPr/>
            </a:pPr>
            <a:endParaRPr kumimoji="0" lang="en-US" sz="31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100" b="0" i="0" u="none" strike="noStrike" kern="1200" cap="none" spc="0" normalizeH="0" baseline="0" noProof="0" dirty="0">
                <a:ln>
                  <a:noFill/>
                </a:ln>
                <a:solidFill>
                  <a:srgbClr val="C00000"/>
                </a:solidFill>
                <a:effectLst/>
                <a:uLnTx/>
                <a:uFillTx/>
                <a:latin typeface="Museo Slab 300"/>
                <a:ea typeface="ＭＳ Ｐゴシック" panose="020B0600070205080204" pitchFamily="34" charset="-128"/>
                <a:cs typeface="Museo Slab 300" charset="0"/>
              </a:rPr>
              <a:t>NOTE: No drugs are to be thrown out or dumped into the sink.</a:t>
            </a:r>
          </a:p>
          <a:p>
            <a:pPr marL="457200" marR="0" lvl="0" indent="-457200" algn="l" defTabSz="914400" rtl="0" eaLnBrk="1" fontAlgn="auto" latinLnBrk="0" hangingPunct="1">
              <a:lnSpc>
                <a:spcPct val="100000"/>
              </a:lnSpc>
              <a:spcBef>
                <a:spcPts val="0"/>
              </a:spcBef>
              <a:spcAft>
                <a:spcPts val="0"/>
              </a:spcAft>
              <a:buClrTx/>
              <a:buSzTx/>
              <a:buFontTx/>
              <a:buChar char="-"/>
              <a:tabLst/>
              <a:defRPr/>
            </a:pPr>
            <a:endParaRPr kumimoji="0" 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FFFFFF"/>
                </a:solidFill>
                <a:effectLst/>
                <a:uLnTx/>
                <a:uFillTx/>
                <a:latin typeface="CenturyGothic"/>
                <a:ea typeface="Museo Slab 300" charset="0"/>
                <a:cs typeface="Museo Slab 300" charset="0"/>
              </a:rPr>
              <a:t>store controlled substances at the location specified in the registration, in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FFFFFF"/>
                </a:solidFill>
                <a:effectLst/>
                <a:uLnTx/>
                <a:uFillTx/>
                <a:latin typeface="CenturyGothic"/>
                <a:ea typeface="Museo Slab 300" charset="0"/>
                <a:cs typeface="Museo Slab 300" charset="0"/>
              </a:rPr>
              <a:t>a </a:t>
            </a:r>
            <a:r>
              <a:rPr kumimoji="0" lang="en-US" sz="1800" b="1" i="0" u="none" strike="noStrike" kern="1200" cap="none" spc="0" normalizeH="0" baseline="0" noProof="0" dirty="0">
                <a:ln>
                  <a:noFill/>
                </a:ln>
                <a:solidFill>
                  <a:srgbClr val="FFFFFF"/>
                </a:solidFill>
                <a:effectLst/>
                <a:uLnTx/>
                <a:uFillTx/>
                <a:latin typeface="CenturyGothic-Bold"/>
                <a:ea typeface="Museo Slab 300" charset="0"/>
                <a:cs typeface="Museo Slab 300" charset="0"/>
              </a:rPr>
              <a:t>double-locked, substantially constructed cabinet that is fixed in place</a:t>
            </a:r>
            <a:endParaRPr kumimoji="0" lang="en-US" sz="26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useo Slab 300" charset="0"/>
            </a:endParaRPr>
          </a:p>
          <a:p>
            <a:pPr marL="234950" marR="0" lvl="2" indent="-234950" algn="l" defTabSz="914400" rtl="0" eaLnBrk="1" fontAlgn="auto" latinLnBrk="0" hangingPunct="1">
              <a:lnSpc>
                <a:spcPct val="90000"/>
              </a:lnSpc>
              <a:spcBef>
                <a:spcPts val="500"/>
              </a:spcBef>
              <a:spcAft>
                <a:spcPts val="0"/>
              </a:spcAft>
              <a:buClrTx/>
              <a:buSzTx/>
              <a:buFontTx/>
              <a:buChar char="-"/>
              <a:tabLst/>
              <a:defRPr/>
            </a:pPr>
            <a:endParaRPr kumimoji="0" lang="en-US" sz="26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n-cs"/>
            </a:endParaRPr>
          </a:p>
          <a:p>
            <a:pPr marL="508000" marR="0" lvl="1" indent="-508000" algn="l" defTabSz="914400" rtl="0" eaLnBrk="1" fontAlgn="auto" latinLnBrk="0" hangingPunct="1">
              <a:lnSpc>
                <a:spcPct val="90000"/>
              </a:lnSpc>
              <a:spcBef>
                <a:spcPts val="500"/>
              </a:spcBef>
              <a:spcAft>
                <a:spcPts val="0"/>
              </a:spcAft>
              <a:buClrTx/>
              <a:buSzTx/>
              <a:buFontTx/>
              <a:buChar char="-"/>
              <a:tabLst/>
              <a:defRPr/>
            </a:pPr>
            <a:endParaRPr kumimoji="0" lang="en-US" sz="20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20</a:t>
            </a:fld>
            <a:endParaRPr lang="en-US" dirty="0"/>
          </a:p>
        </p:txBody>
      </p:sp>
      <p:pic>
        <p:nvPicPr>
          <p:cNvPr id="5" name="Picture 4" descr="do not throw in trash image">
            <a:extLst>
              <a:ext uri="{FF2B5EF4-FFF2-40B4-BE49-F238E27FC236}">
                <a16:creationId xmlns:a16="http://schemas.microsoft.com/office/drawing/2014/main" id="{B8B75030-C737-40B0-A67F-83ADCF9A62C6}"/>
              </a:ext>
            </a:extLst>
          </p:cNvPr>
          <p:cNvPicPr>
            <a:picLocks noChangeAspect="1"/>
          </p:cNvPicPr>
          <p:nvPr/>
        </p:nvPicPr>
        <p:blipFill>
          <a:blip r:embed="rId2"/>
          <a:stretch>
            <a:fillRect/>
          </a:stretch>
        </p:blipFill>
        <p:spPr>
          <a:xfrm>
            <a:off x="6958360" y="4911335"/>
            <a:ext cx="1544320" cy="1513840"/>
          </a:xfrm>
          <a:prstGeom prst="rect">
            <a:avLst/>
          </a:prstGeom>
        </p:spPr>
      </p:pic>
    </p:spTree>
    <p:extLst>
      <p:ext uri="{BB962C8B-B14F-4D97-AF65-F5344CB8AC3E}">
        <p14:creationId xmlns:p14="http://schemas.microsoft.com/office/powerpoint/2010/main" val="17420576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803436" y="810311"/>
            <a:ext cx="7411649" cy="50552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en-US" sz="36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Inspections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useo Slab 300" charset="0"/>
              </a:rPr>
              <a:t>The DEA makes periodic unannounced inspections of registered controlled substance storage locations. Additionally, reporting a loss or theft may result in a DEA inspection or visit. The DEA is a law enforcement agency, with the ability to assess civil and criminal penalties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useo Slab 300" charset="0"/>
              </a:rPr>
              <a:t>During the IACUC semi-annual inspections, representatives will review storage areas, use/logs, and security controls.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FFFFFF"/>
                </a:solidFill>
                <a:effectLst/>
                <a:uLnTx/>
                <a:uFillTx/>
                <a:latin typeface="CenturyGothic"/>
                <a:ea typeface="Museo Slab 300" charset="0"/>
                <a:cs typeface="Museo Slab 300" charset="0"/>
              </a:rPr>
              <a:t>store controlled substances at the location specified in the registration, in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FFFFFF"/>
                </a:solidFill>
                <a:effectLst/>
                <a:uLnTx/>
                <a:uFillTx/>
                <a:latin typeface="CenturyGothic"/>
                <a:ea typeface="Museo Slab 300" charset="0"/>
                <a:cs typeface="Museo Slab 300" charset="0"/>
              </a:rPr>
              <a:t>a </a:t>
            </a:r>
            <a:r>
              <a:rPr kumimoji="0" lang="en-US" sz="1800" b="1" i="0" u="none" strike="noStrike" kern="1200" cap="none" spc="0" normalizeH="0" baseline="0" noProof="0" dirty="0">
                <a:ln>
                  <a:noFill/>
                </a:ln>
                <a:solidFill>
                  <a:srgbClr val="FFFFFF"/>
                </a:solidFill>
                <a:effectLst/>
                <a:uLnTx/>
                <a:uFillTx/>
                <a:latin typeface="CenturyGothic-Bold"/>
                <a:ea typeface="Museo Slab 300" charset="0"/>
                <a:cs typeface="Museo Slab 300" charset="0"/>
              </a:rPr>
              <a:t>double-locked, substantially constructed cabinet that is fixed in place</a:t>
            </a:r>
            <a:endParaRPr kumimoji="0" lang="en-US" sz="26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useo Slab 300" charset="0"/>
            </a:endParaRPr>
          </a:p>
          <a:p>
            <a:pPr marL="234950" marR="0" lvl="2" indent="-234950" algn="l" defTabSz="914400" rtl="0" eaLnBrk="1" fontAlgn="auto" latinLnBrk="0" hangingPunct="1">
              <a:lnSpc>
                <a:spcPct val="90000"/>
              </a:lnSpc>
              <a:spcBef>
                <a:spcPts val="500"/>
              </a:spcBef>
              <a:spcAft>
                <a:spcPts val="0"/>
              </a:spcAft>
              <a:buClrTx/>
              <a:buSzTx/>
              <a:buFontTx/>
              <a:buChar char="-"/>
              <a:tabLst/>
              <a:defRPr/>
            </a:pPr>
            <a:endParaRPr kumimoji="0" lang="en-US" sz="26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n-cs"/>
            </a:endParaRPr>
          </a:p>
          <a:p>
            <a:pPr marL="508000" marR="0" lvl="1" indent="-508000" algn="l" defTabSz="914400" rtl="0" eaLnBrk="1" fontAlgn="auto" latinLnBrk="0" hangingPunct="1">
              <a:lnSpc>
                <a:spcPct val="90000"/>
              </a:lnSpc>
              <a:spcBef>
                <a:spcPts val="500"/>
              </a:spcBef>
              <a:spcAft>
                <a:spcPts val="0"/>
              </a:spcAft>
              <a:buClrTx/>
              <a:buSzTx/>
              <a:buFontTx/>
              <a:buChar char="-"/>
              <a:tabLst/>
              <a:defRPr/>
            </a:pPr>
            <a:endParaRPr kumimoji="0" lang="en-US" sz="20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21</a:t>
            </a:fld>
            <a:endParaRPr lang="en-US" dirty="0"/>
          </a:p>
        </p:txBody>
      </p:sp>
      <p:pic>
        <p:nvPicPr>
          <p:cNvPr id="5" name="Picture 4" descr="checklist image">
            <a:extLst>
              <a:ext uri="{FF2B5EF4-FFF2-40B4-BE49-F238E27FC236}">
                <a16:creationId xmlns:a16="http://schemas.microsoft.com/office/drawing/2014/main" id="{55E8E286-82BF-8245-E2A7-2E486540A9EA}"/>
              </a:ext>
            </a:extLst>
          </p:cNvPr>
          <p:cNvPicPr>
            <a:picLocks noChangeAspect="1"/>
          </p:cNvPicPr>
          <p:nvPr/>
        </p:nvPicPr>
        <p:blipFill>
          <a:blip r:embed="rId2"/>
          <a:stretch>
            <a:fillRect/>
          </a:stretch>
        </p:blipFill>
        <p:spPr>
          <a:xfrm>
            <a:off x="6467565" y="4901175"/>
            <a:ext cx="1747520" cy="1524000"/>
          </a:xfrm>
          <a:prstGeom prst="rect">
            <a:avLst/>
          </a:prstGeom>
        </p:spPr>
      </p:pic>
    </p:spTree>
    <p:extLst>
      <p:ext uri="{BB962C8B-B14F-4D97-AF65-F5344CB8AC3E}">
        <p14:creationId xmlns:p14="http://schemas.microsoft.com/office/powerpoint/2010/main" val="34101883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803436" y="810311"/>
            <a:ext cx="7411649" cy="50552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en-US" sz="39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Non-Compliance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useo Slab 300" charset="0"/>
              </a:rPr>
              <a:t>- The Office of Research Compliance will respond to observations of non-compliance, and recommend corrective actions to appropriate personnel including the Department Chair, Dean, Vice President for Research, SBU police, and/or U.S. DEA</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useo Slab 300" charset="0"/>
              </a:rPr>
              <a:t>- Consequences of non-compliance may include loss of authorization to use controlled substances at SBU, revocation of the DEA registration, termination of employment, or referral to law enforcement agencies.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FFFFFF"/>
                </a:solidFill>
                <a:effectLst/>
                <a:uLnTx/>
                <a:uFillTx/>
                <a:latin typeface="CenturyGothic"/>
                <a:ea typeface="Museo Slab 300" charset="0"/>
                <a:cs typeface="Museo Slab 300" charset="0"/>
              </a:rPr>
              <a:t>store controlled substances at the location specified in the registration, in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FFFFFF"/>
                </a:solidFill>
                <a:effectLst/>
                <a:uLnTx/>
                <a:uFillTx/>
                <a:latin typeface="CenturyGothic"/>
                <a:ea typeface="Museo Slab 300" charset="0"/>
                <a:cs typeface="Museo Slab 300" charset="0"/>
              </a:rPr>
              <a:t>a </a:t>
            </a:r>
            <a:r>
              <a:rPr kumimoji="0" lang="en-US" sz="1800" b="1" i="0" u="none" strike="noStrike" kern="1200" cap="none" spc="0" normalizeH="0" baseline="0" noProof="0" dirty="0">
                <a:ln>
                  <a:noFill/>
                </a:ln>
                <a:solidFill>
                  <a:srgbClr val="FFFFFF"/>
                </a:solidFill>
                <a:effectLst/>
                <a:uLnTx/>
                <a:uFillTx/>
                <a:latin typeface="CenturyGothic-Bold"/>
                <a:ea typeface="Museo Slab 300" charset="0"/>
                <a:cs typeface="Museo Slab 300" charset="0"/>
              </a:rPr>
              <a:t>double-locked, substantially constructed cabinet that is fixed in place</a:t>
            </a:r>
            <a:endParaRPr kumimoji="0" lang="en-US" sz="26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useo Slab 300" charset="0"/>
            </a:endParaRPr>
          </a:p>
          <a:p>
            <a:pPr marL="234950" marR="0" lvl="2" indent="-234950" algn="l" defTabSz="914400" rtl="0" eaLnBrk="1" fontAlgn="auto" latinLnBrk="0" hangingPunct="1">
              <a:lnSpc>
                <a:spcPct val="90000"/>
              </a:lnSpc>
              <a:spcBef>
                <a:spcPts val="500"/>
              </a:spcBef>
              <a:spcAft>
                <a:spcPts val="0"/>
              </a:spcAft>
              <a:buClrTx/>
              <a:buSzTx/>
              <a:buFontTx/>
              <a:buChar char="-"/>
              <a:tabLst/>
              <a:defRPr/>
            </a:pPr>
            <a:endParaRPr kumimoji="0" lang="en-US" sz="26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mn-cs"/>
            </a:endParaRPr>
          </a:p>
          <a:p>
            <a:pPr marL="508000" marR="0" lvl="1" indent="-508000" algn="l" defTabSz="914400" rtl="0" eaLnBrk="1" fontAlgn="auto" latinLnBrk="0" hangingPunct="1">
              <a:lnSpc>
                <a:spcPct val="90000"/>
              </a:lnSpc>
              <a:spcBef>
                <a:spcPts val="500"/>
              </a:spcBef>
              <a:spcAft>
                <a:spcPts val="0"/>
              </a:spcAft>
              <a:buClrTx/>
              <a:buSzTx/>
              <a:buFontTx/>
              <a:buChar char="-"/>
              <a:tabLst/>
              <a:defRPr/>
            </a:pPr>
            <a:endParaRPr kumimoji="0" lang="en-US" sz="20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22</a:t>
            </a:fld>
            <a:endParaRPr lang="en-US" dirty="0"/>
          </a:p>
        </p:txBody>
      </p:sp>
    </p:spTree>
    <p:extLst>
      <p:ext uri="{BB962C8B-B14F-4D97-AF65-F5344CB8AC3E}">
        <p14:creationId xmlns:p14="http://schemas.microsoft.com/office/powerpoint/2010/main" val="31282000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900332" y="896261"/>
            <a:ext cx="7231240" cy="363311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en-US" sz="36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Controlled Substances</a:t>
            </a:r>
          </a:p>
          <a:p>
            <a:pPr marL="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alt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A controlled substance is a drug or chemical whose manufacture, possession, storage, use or disposal is regulated by the Drug Enforcement Administration (DEA)</a:t>
            </a:r>
          </a:p>
          <a:p>
            <a:pPr marL="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alt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endParaRPr>
          </a:p>
          <a:p>
            <a:pPr marL="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alt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Included are all chemical substances in Schedules I-V of the Controlled Substances Act and any listed in the state laws of New York</a:t>
            </a:r>
            <a:endParaRPr kumimoji="0" lang="en-US" altLang="en-US" sz="20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srgbClr val="828383"/>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3</a:t>
            </a:fld>
            <a:endParaRPr lang="en-US" dirty="0"/>
          </a:p>
        </p:txBody>
      </p:sp>
    </p:spTree>
    <p:extLst>
      <p:ext uri="{BB962C8B-B14F-4D97-AF65-F5344CB8AC3E}">
        <p14:creationId xmlns:p14="http://schemas.microsoft.com/office/powerpoint/2010/main" val="11286581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900332" y="907412"/>
            <a:ext cx="7231240" cy="50361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en-US" sz="39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Controlled Substances</a:t>
            </a:r>
          </a:p>
          <a:p>
            <a:pPr marL="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altLang="en-US" sz="30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Placement of a controlled substance into one of the five Schedules is based on the following:</a:t>
            </a:r>
          </a:p>
          <a:p>
            <a:pPr marL="623888" marR="0" lvl="1" indent="-623888"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altLang="en-US" sz="30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Arial" panose="020B0604020202020204" pitchFamily="34" charset="0"/>
              </a:rPr>
              <a:t>-     Medical use</a:t>
            </a:r>
          </a:p>
          <a:p>
            <a:pPr marL="623888" marR="0" lvl="1" indent="-623888"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altLang="en-US" sz="30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Arial" panose="020B0604020202020204" pitchFamily="34" charset="0"/>
              </a:rPr>
              <a:t>-     Potential for abuse </a:t>
            </a:r>
          </a:p>
          <a:p>
            <a:pPr marL="623888" marR="0" lvl="1" indent="-623888" algn="l" defTabSz="914400" rtl="0" eaLnBrk="1" fontAlgn="auto" latinLnBrk="0" hangingPunct="1">
              <a:lnSpc>
                <a:spcPct val="90000"/>
              </a:lnSpc>
              <a:spcBef>
                <a:spcPts val="500"/>
              </a:spcBef>
              <a:spcAft>
                <a:spcPts val="0"/>
              </a:spcAft>
              <a:buClrTx/>
              <a:buSzTx/>
              <a:buFontTx/>
              <a:buChar char="-"/>
              <a:tabLst/>
              <a:defRPr/>
            </a:pPr>
            <a:r>
              <a:rPr kumimoji="0" lang="en-US" altLang="en-US" sz="30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Arial" panose="020B0604020202020204" pitchFamily="34" charset="0"/>
              </a:rPr>
              <a:t>Psychological or physiological dependence</a:t>
            </a:r>
            <a:endParaRPr kumimoji="0" lang="en-US" altLang="en-US" sz="30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Arial" panose="020B0604020202020204" pitchFamily="34" charset="0"/>
            </a:endParaRPr>
          </a:p>
          <a:p>
            <a:pPr marL="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altLang="en-US" sz="30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Arial" panose="020B0604020202020204" pitchFamily="34" charset="0"/>
              </a:rPr>
              <a:t>Since 1970, many substances have been added, removed, or transferred from one schedule to another. An updated list of the schedules is published annually in Title 21 Code of Federal Regulations (CFR) 1308.11-1308.15</a:t>
            </a:r>
            <a:endParaRPr kumimoji="0" lang="en-US" altLang="en-US" sz="30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4</a:t>
            </a:fld>
            <a:endParaRPr lang="en-US" dirty="0"/>
          </a:p>
        </p:txBody>
      </p:sp>
    </p:spTree>
    <p:extLst>
      <p:ext uri="{BB962C8B-B14F-4D97-AF65-F5344CB8AC3E}">
        <p14:creationId xmlns:p14="http://schemas.microsoft.com/office/powerpoint/2010/main" val="2351530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900332" y="896259"/>
            <a:ext cx="7231240" cy="505849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en-US" sz="39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Controlled Substances</a:t>
            </a:r>
          </a:p>
          <a:p>
            <a:pPr marL="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altLang="en-US" sz="30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Before ordering controlled substances, each Principal Investigator must have a license/registration from:</a:t>
            </a:r>
          </a:p>
          <a:p>
            <a:pPr marL="457200" marR="0" lvl="1" indent="-45720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altLang="en-US" sz="30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Arial" panose="020B0604020202020204" pitchFamily="34" charset="0"/>
              </a:rPr>
              <a:t>-    Bureau of Narcotic Enforcement (BNE)</a:t>
            </a:r>
          </a:p>
          <a:p>
            <a:pPr marL="457200" marR="0" lvl="1" indent="-457200" algn="l" defTabSz="914400" rtl="0" eaLnBrk="1" fontAlgn="auto" latinLnBrk="0" hangingPunct="1">
              <a:lnSpc>
                <a:spcPct val="90000"/>
              </a:lnSpc>
              <a:spcBef>
                <a:spcPts val="500"/>
              </a:spcBef>
              <a:spcAft>
                <a:spcPts val="0"/>
              </a:spcAft>
              <a:buClrTx/>
              <a:buSzTx/>
              <a:buFontTx/>
              <a:buChar char="-"/>
              <a:tabLst/>
              <a:defRPr/>
            </a:pPr>
            <a:r>
              <a:rPr kumimoji="0" lang="en-US" altLang="en-US" sz="30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Arial" panose="020B0604020202020204" pitchFamily="34" charset="0"/>
              </a:rPr>
              <a:t>Drug Enforcement Administration (DEA)</a:t>
            </a:r>
          </a:p>
          <a:p>
            <a:pPr marL="457200" marR="0" lvl="1" indent="-457200" algn="l" defTabSz="914400" rtl="0" eaLnBrk="1" fontAlgn="auto" latinLnBrk="0" hangingPunct="1">
              <a:lnSpc>
                <a:spcPct val="90000"/>
              </a:lnSpc>
              <a:spcBef>
                <a:spcPts val="500"/>
              </a:spcBef>
              <a:spcAft>
                <a:spcPts val="0"/>
              </a:spcAft>
              <a:buClrTx/>
              <a:buSzTx/>
              <a:buFontTx/>
              <a:buChar char="-"/>
              <a:tabLst/>
              <a:defRPr/>
            </a:pPr>
            <a:endParaRPr kumimoji="0" lang="en-US" altLang="en-US" sz="30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Arial" panose="020B0604020202020204" pitchFamily="34" charset="0"/>
            </a:endParaRPr>
          </a:p>
          <a:p>
            <a:pPr marL="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altLang="en-US" sz="3000" b="0" i="0" u="none" strike="noStrike" kern="1200" cap="none" spc="0" normalizeH="0" baseline="0" noProof="0" dirty="0">
                <a:ln>
                  <a:noFill/>
                </a:ln>
                <a:solidFill>
                  <a:srgbClr val="C00000"/>
                </a:solidFill>
                <a:effectLst/>
                <a:uLnTx/>
                <a:uFillTx/>
                <a:latin typeface="Museo Slab 300"/>
                <a:ea typeface="ＭＳ Ｐゴシック" panose="020B0600070205080204" pitchFamily="34" charset="-128"/>
                <a:cs typeface="Arial" panose="020B0604020202020204" pitchFamily="34" charset="0"/>
              </a:rPr>
              <a:t>NOTE:</a:t>
            </a:r>
            <a:r>
              <a:rPr kumimoji="0" lang="en-US" altLang="en-US" sz="30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Arial" panose="020B0604020202020204" pitchFamily="34" charset="0"/>
              </a:rPr>
              <a:t> </a:t>
            </a:r>
            <a:r>
              <a:rPr kumimoji="0" lang="en-US" altLang="en-US" sz="30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The Drug Enforcement Administration is a law enforcement agency and can prosecute violators of the Controlled Substances Act</a:t>
            </a:r>
          </a:p>
          <a:p>
            <a:pPr marL="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altLang="en-US" sz="28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5</a:t>
            </a:fld>
            <a:endParaRPr lang="en-US" dirty="0"/>
          </a:p>
        </p:txBody>
      </p:sp>
    </p:spTree>
    <p:extLst>
      <p:ext uri="{BB962C8B-B14F-4D97-AF65-F5344CB8AC3E}">
        <p14:creationId xmlns:p14="http://schemas.microsoft.com/office/powerpoint/2010/main" val="40288091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900332" y="918563"/>
            <a:ext cx="7231240" cy="363311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en-US" sz="36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Controlled Substances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srgbClr val="828383"/>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6</a:t>
            </a:fld>
            <a:endParaRPr lang="en-US" dirty="0"/>
          </a:p>
        </p:txBody>
      </p:sp>
      <p:pic>
        <p:nvPicPr>
          <p:cNvPr id="2" name="Picture 7" descr="Buprenex Injectable box">
            <a:extLst>
              <a:ext uri="{FF2B5EF4-FFF2-40B4-BE49-F238E27FC236}">
                <a16:creationId xmlns:a16="http://schemas.microsoft.com/office/drawing/2014/main" id="{EBC910DA-98C2-D61B-E952-B08A4C375C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42156" y="1110636"/>
            <a:ext cx="3047528" cy="363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A5611D30-45B2-FF19-DC7C-E3A99E6CE334}"/>
              </a:ext>
            </a:extLst>
          </p:cNvPr>
          <p:cNvSpPr txBox="1"/>
          <p:nvPr/>
        </p:nvSpPr>
        <p:spPr>
          <a:xfrm>
            <a:off x="900332" y="1489236"/>
            <a:ext cx="4538547" cy="3108543"/>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You can check whether the substance is a controlled substance by looking on the box. Often there is a capital “C” and roman numerals on the original packaging.</a:t>
            </a:r>
          </a:p>
        </p:txBody>
      </p:sp>
    </p:spTree>
    <p:extLst>
      <p:ext uri="{BB962C8B-B14F-4D97-AF65-F5344CB8AC3E}">
        <p14:creationId xmlns:p14="http://schemas.microsoft.com/office/powerpoint/2010/main" val="34735594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900332" y="717841"/>
            <a:ext cx="7231240" cy="363311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en-US" sz="36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Schedule I Controlled Substances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srgbClr val="828383"/>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7</a:t>
            </a:fld>
            <a:endParaRPr lang="en-US" dirty="0"/>
          </a:p>
        </p:txBody>
      </p:sp>
      <p:sp>
        <p:nvSpPr>
          <p:cNvPr id="5" name="TextBox 4">
            <a:extLst>
              <a:ext uri="{FF2B5EF4-FFF2-40B4-BE49-F238E27FC236}">
                <a16:creationId xmlns:a16="http://schemas.microsoft.com/office/drawing/2014/main" id="{A5611D30-45B2-FF19-DC7C-E3A99E6CE334}"/>
              </a:ext>
            </a:extLst>
          </p:cNvPr>
          <p:cNvSpPr txBox="1"/>
          <p:nvPr/>
        </p:nvSpPr>
        <p:spPr>
          <a:xfrm>
            <a:off x="900332" y="1266701"/>
            <a:ext cx="7343336" cy="5262979"/>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No currently accepted medical use in the United States, a lack of accepted safety for use under medical supervision, and a high potential for abuse</a:t>
            </a:r>
          </a:p>
          <a:p>
            <a:r>
              <a:rPr lang="en-US" sz="2800" dirty="0">
                <a:latin typeface="Arial" panose="020B0604020202020204" pitchFamily="34" charset="0"/>
                <a:cs typeface="Arial" panose="020B0604020202020204" pitchFamily="34" charset="0"/>
              </a:rPr>
              <a:t>Examples include:</a:t>
            </a:r>
          </a:p>
          <a:p>
            <a:r>
              <a:rPr lang="en-US" sz="2800" dirty="0">
                <a:latin typeface="Arial" panose="020B0604020202020204" pitchFamily="34" charset="0"/>
                <a:cs typeface="Arial" panose="020B0604020202020204" pitchFamily="34" charset="0"/>
              </a:rPr>
              <a:t>Heroin</a:t>
            </a:r>
          </a:p>
          <a:p>
            <a:r>
              <a:rPr lang="en-US" sz="2800" dirty="0">
                <a:latin typeface="Arial" panose="020B0604020202020204" pitchFamily="34" charset="0"/>
                <a:cs typeface="Arial" panose="020B0604020202020204" pitchFamily="34" charset="0"/>
              </a:rPr>
              <a:t>Lysergic acid diethylamide (LSD)</a:t>
            </a:r>
          </a:p>
          <a:p>
            <a:r>
              <a:rPr lang="en-US" sz="2800" dirty="0">
                <a:latin typeface="Arial" panose="020B0604020202020204" pitchFamily="34" charset="0"/>
                <a:cs typeface="Arial" panose="020B0604020202020204" pitchFamily="34" charset="0"/>
              </a:rPr>
              <a:t>Marijuana (cannabis)</a:t>
            </a:r>
          </a:p>
          <a:p>
            <a:r>
              <a:rPr lang="en-US" sz="2800" dirty="0">
                <a:latin typeface="Arial" panose="020B0604020202020204" pitchFamily="34" charset="0"/>
                <a:cs typeface="Arial" panose="020B0604020202020204" pitchFamily="34" charset="0"/>
              </a:rPr>
              <a:t>Peyote</a:t>
            </a:r>
          </a:p>
          <a:p>
            <a:r>
              <a:rPr lang="en-US" sz="2800" dirty="0">
                <a:latin typeface="Arial" panose="020B0604020202020204" pitchFamily="34" charset="0"/>
                <a:cs typeface="Arial" panose="020B0604020202020204" pitchFamily="34" charset="0"/>
              </a:rPr>
              <a:t>Methaqualone</a:t>
            </a:r>
          </a:p>
          <a:p>
            <a:r>
              <a:rPr lang="en-US" sz="2800" dirty="0">
                <a:latin typeface="Arial" panose="020B0604020202020204" pitchFamily="34" charset="0"/>
                <a:cs typeface="Arial" panose="020B0604020202020204" pitchFamily="34" charset="0"/>
              </a:rPr>
              <a:t>3,4-methylenedioxymethamphetamine (“Ecstasy”)</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590667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900332" y="918563"/>
            <a:ext cx="7231240" cy="363311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en-US" sz="36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Schedule II/IIN Controlled Substances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srgbClr val="828383"/>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8</a:t>
            </a:fld>
            <a:endParaRPr lang="en-US" dirty="0"/>
          </a:p>
        </p:txBody>
      </p:sp>
      <p:sp>
        <p:nvSpPr>
          <p:cNvPr id="5" name="TextBox 4">
            <a:extLst>
              <a:ext uri="{FF2B5EF4-FFF2-40B4-BE49-F238E27FC236}">
                <a16:creationId xmlns:a16="http://schemas.microsoft.com/office/drawing/2014/main" id="{A5611D30-45B2-FF19-DC7C-E3A99E6CE334}"/>
              </a:ext>
            </a:extLst>
          </p:cNvPr>
          <p:cNvSpPr txBox="1"/>
          <p:nvPr/>
        </p:nvSpPr>
        <p:spPr>
          <a:xfrm>
            <a:off x="900332" y="1489236"/>
            <a:ext cx="7343336" cy="4832092"/>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High potential for abuse which may lead to severe psychological or physical dependence. Examples include:</a:t>
            </a:r>
          </a:p>
          <a:p>
            <a:r>
              <a:rPr lang="en-US" sz="2800" dirty="0">
                <a:latin typeface="Arial" panose="020B0604020202020204" pitchFamily="34" charset="0"/>
                <a:cs typeface="Arial" panose="020B0604020202020204" pitchFamily="34" charset="0"/>
              </a:rPr>
              <a:t>Methadone</a:t>
            </a:r>
          </a:p>
          <a:p>
            <a:r>
              <a:rPr lang="en-US" sz="2800" dirty="0">
                <a:latin typeface="Arial" panose="020B0604020202020204" pitchFamily="34" charset="0"/>
                <a:cs typeface="Arial" panose="020B0604020202020204" pitchFamily="34" charset="0"/>
              </a:rPr>
              <a:t>Oxycodone</a:t>
            </a:r>
          </a:p>
          <a:p>
            <a:r>
              <a:rPr lang="en-US" sz="2800" dirty="0">
                <a:latin typeface="Arial" panose="020B0604020202020204" pitchFamily="34" charset="0"/>
                <a:cs typeface="Arial" panose="020B0604020202020204" pitchFamily="34" charset="0"/>
              </a:rPr>
              <a:t>Fentanyl</a:t>
            </a:r>
          </a:p>
          <a:p>
            <a:r>
              <a:rPr lang="en-US" sz="2800" dirty="0">
                <a:latin typeface="Arial" panose="020B0604020202020204" pitchFamily="34" charset="0"/>
                <a:cs typeface="Arial" panose="020B0604020202020204" pitchFamily="34" charset="0"/>
              </a:rPr>
              <a:t>Morphine</a:t>
            </a:r>
          </a:p>
          <a:p>
            <a:r>
              <a:rPr lang="en-US" sz="2800" dirty="0">
                <a:latin typeface="Arial" panose="020B0604020202020204" pitchFamily="34" charset="0"/>
                <a:cs typeface="Arial" panose="020B0604020202020204" pitchFamily="34" charset="0"/>
              </a:rPr>
              <a:t>Opium</a:t>
            </a:r>
          </a:p>
          <a:p>
            <a:r>
              <a:rPr lang="en-US" sz="2800" dirty="0">
                <a:latin typeface="Arial" panose="020B0604020202020204" pitchFamily="34" charset="0"/>
                <a:cs typeface="Arial" panose="020B0604020202020204" pitchFamily="34" charset="0"/>
              </a:rPr>
              <a:t>Codeine</a:t>
            </a:r>
          </a:p>
          <a:p>
            <a:r>
              <a:rPr lang="en-US" sz="2800" dirty="0">
                <a:latin typeface="Arial" panose="020B0604020202020204" pitchFamily="34" charset="0"/>
                <a:cs typeface="Arial" panose="020B0604020202020204" pitchFamily="34" charset="0"/>
              </a:rPr>
              <a:t>Cocaine</a:t>
            </a:r>
          </a:p>
          <a:p>
            <a:r>
              <a:rPr lang="en-US" sz="2800" dirty="0">
                <a:latin typeface="Arial" panose="020B0604020202020204" pitchFamily="34" charset="0"/>
                <a:cs typeface="Arial" panose="020B0604020202020204" pitchFamily="34" charset="0"/>
              </a:rPr>
              <a:t>Methamphetamine</a:t>
            </a:r>
          </a:p>
        </p:txBody>
      </p:sp>
    </p:spTree>
    <p:extLst>
      <p:ext uri="{BB962C8B-B14F-4D97-AF65-F5344CB8AC3E}">
        <p14:creationId xmlns:p14="http://schemas.microsoft.com/office/powerpoint/2010/main" val="9643513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88820" y="1030075"/>
            <a:ext cx="7552292" cy="3633116"/>
          </a:xfrm>
        </p:spPr>
        <p:txBody>
          <a:bodyPr>
            <a:normAutofit fontScale="85000" lnSpcReduction="20000"/>
          </a:bodyPr>
          <a:lstStyle/>
          <a:p>
            <a:r>
              <a:rPr lang="en-US" altLang="en-US" sz="4200" dirty="0">
                <a:solidFill>
                  <a:schemeClr val="tx1"/>
                </a:solidFill>
                <a:latin typeface="Museo Slab 300"/>
                <a:ea typeface="ＭＳ Ｐゴシック" panose="020B0600070205080204" pitchFamily="34" charset="-128"/>
                <a:cs typeface="Trebuchet MS" panose="020B0603020202020204" pitchFamily="34" charset="0"/>
              </a:rPr>
              <a:t>Schedule III/IIIN Controlled Substances</a:t>
            </a:r>
          </a:p>
          <a:p>
            <a:r>
              <a:rPr lang="en-US" altLang="en-US" sz="3300" dirty="0">
                <a:solidFill>
                  <a:schemeClr val="tx1"/>
                </a:solidFill>
                <a:latin typeface="Museo Slab 300"/>
                <a:ea typeface="ＭＳ Ｐゴシック" panose="020B0600070205080204" pitchFamily="34" charset="-128"/>
                <a:cs typeface="Trebuchet MS" panose="020B0603020202020204" pitchFamily="34" charset="0"/>
              </a:rPr>
              <a:t>Potential for abuse is less then substances in Schedules I or II and abuse may lead to moderate or low physical or high psychological dependence. Examples include:</a:t>
            </a:r>
          </a:p>
          <a:p>
            <a:r>
              <a:rPr lang="en-US" altLang="en-US" sz="3300" dirty="0" err="1">
                <a:solidFill>
                  <a:schemeClr val="tx1"/>
                </a:solidFill>
                <a:latin typeface="Museo Slab 300"/>
                <a:ea typeface="ＭＳ Ｐゴシック" panose="020B0600070205080204" pitchFamily="34" charset="-128"/>
                <a:cs typeface="Trebuchet MS" panose="020B0603020202020204" pitchFamily="34" charset="0"/>
              </a:rPr>
              <a:t>Benzphetamine</a:t>
            </a:r>
            <a:endParaRPr lang="en-US" altLang="en-US" sz="3300" dirty="0">
              <a:solidFill>
                <a:schemeClr val="tx1"/>
              </a:solidFill>
              <a:latin typeface="Museo Slab 300"/>
              <a:ea typeface="ＭＳ Ｐゴシック" panose="020B0600070205080204" pitchFamily="34" charset="-128"/>
              <a:cs typeface="Trebuchet MS" panose="020B0603020202020204" pitchFamily="34" charset="0"/>
            </a:endParaRPr>
          </a:p>
          <a:p>
            <a:r>
              <a:rPr lang="en-US" altLang="en-US" sz="3300" dirty="0">
                <a:solidFill>
                  <a:schemeClr val="tx1"/>
                </a:solidFill>
                <a:latin typeface="Museo Slab 300"/>
                <a:ea typeface="ＭＳ Ｐゴシック" panose="020B0600070205080204" pitchFamily="34" charset="-128"/>
                <a:cs typeface="Trebuchet MS" panose="020B0603020202020204" pitchFamily="34" charset="0"/>
              </a:rPr>
              <a:t>Phendimetrazine</a:t>
            </a:r>
          </a:p>
          <a:p>
            <a:r>
              <a:rPr lang="en-US" altLang="en-US" sz="3300" dirty="0">
                <a:solidFill>
                  <a:schemeClr val="tx1"/>
                </a:solidFill>
                <a:latin typeface="Museo Slab 300"/>
                <a:ea typeface="ＭＳ Ｐゴシック" panose="020B0600070205080204" pitchFamily="34" charset="-128"/>
                <a:cs typeface="Trebuchet MS" panose="020B0603020202020204" pitchFamily="34" charset="0"/>
              </a:rPr>
              <a:t>Ketamine</a:t>
            </a:r>
          </a:p>
          <a:p>
            <a:r>
              <a:rPr lang="en-US" altLang="en-US" sz="3300" dirty="0">
                <a:solidFill>
                  <a:schemeClr val="tx1"/>
                </a:solidFill>
                <a:latin typeface="Museo Slab 300"/>
                <a:ea typeface="ＭＳ Ｐゴシック" panose="020B0600070205080204" pitchFamily="34" charset="-128"/>
                <a:cs typeface="Trebuchet MS" panose="020B0603020202020204" pitchFamily="34" charset="0"/>
              </a:rPr>
              <a:t>Anabolic steroids</a:t>
            </a:r>
          </a:p>
          <a:p>
            <a:endParaRPr lang="en-US" dirty="0"/>
          </a:p>
        </p:txBody>
      </p:sp>
      <p:sp>
        <p:nvSpPr>
          <p:cNvPr id="4" name="Slide Number Placeholder 3"/>
          <p:cNvSpPr>
            <a:spLocks noGrp="1"/>
          </p:cNvSpPr>
          <p:nvPr>
            <p:ph type="title" idx="4294967295"/>
          </p:nvPr>
        </p:nvSpPr>
        <p:spPr>
          <a:xfrm>
            <a:off x="6532284" y="6425175"/>
            <a:ext cx="2057400" cy="365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F4044-894B-B74C-BA70-A76DFBF02618}" type="slidenum">
              <a:rPr kumimoji="0" lang="en-US" sz="1000" b="1" i="0" u="none" strike="noStrike" kern="1200" cap="none" spc="0" normalizeH="0" baseline="0" noProof="0" smtClean="0">
                <a:ln>
                  <a:noFill/>
                </a:ln>
                <a:solidFill>
                  <a:srgbClr val="828383"/>
                </a:solidFill>
                <a:effectLst/>
                <a:uLnTx/>
                <a:uFillTx/>
                <a:latin typeface="Museo Slab 900" charset="0"/>
                <a:ea typeface="Museo Slab 900" charset="0"/>
                <a:cs typeface="Museo Slab 900" charset="0"/>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000" b="1" i="0" u="none" strike="noStrike" kern="1200" cap="none" spc="0" normalizeH="0" baseline="0" noProof="0" dirty="0">
              <a:ln>
                <a:noFill/>
              </a:ln>
              <a:solidFill>
                <a:srgbClr val="828383"/>
              </a:solidFill>
              <a:effectLst/>
              <a:uLnTx/>
              <a:uFillTx/>
              <a:latin typeface="Museo Slab 900" charset="0"/>
              <a:ea typeface="Museo Slab 900" charset="0"/>
              <a:cs typeface="Museo Slab 900" charset="0"/>
            </a:endParaRPr>
          </a:p>
        </p:txBody>
      </p:sp>
    </p:spTree>
    <p:extLst>
      <p:ext uri="{BB962C8B-B14F-4D97-AF65-F5344CB8AC3E}">
        <p14:creationId xmlns:p14="http://schemas.microsoft.com/office/powerpoint/2010/main" val="4117244876"/>
      </p:ext>
    </p:extLst>
  </p:cSld>
  <p:clrMapOvr>
    <a:masterClrMapping/>
  </p:clrMapOvr>
</p:sld>
</file>

<file path=ppt/theme/theme1.xml><?xml version="1.0" encoding="utf-8"?>
<a:theme xmlns:a="http://schemas.openxmlformats.org/drawingml/2006/main" name="Stony Brook University">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122142</TotalTime>
  <Words>1476</Words>
  <Application>Microsoft Office PowerPoint</Application>
  <PresentationFormat>On-screen Show (4:3)</PresentationFormat>
  <Paragraphs>180</Paragraphs>
  <Slides>22</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22</vt:i4>
      </vt:variant>
    </vt:vector>
  </HeadingPairs>
  <TitlesOfParts>
    <vt:vector size="34" baseType="lpstr">
      <vt:lpstr>Arial</vt:lpstr>
      <vt:lpstr>Calibri</vt:lpstr>
      <vt:lpstr>CenturyGothic</vt:lpstr>
      <vt:lpstr>CenturyGothic-Bold</vt:lpstr>
      <vt:lpstr>Effra Heavy</vt:lpstr>
      <vt:lpstr>Freestyle Script</vt:lpstr>
      <vt:lpstr>Museo Slab 100</vt:lpstr>
      <vt:lpstr>Museo Slab 300</vt:lpstr>
      <vt:lpstr>Museo Slab 500</vt:lpstr>
      <vt:lpstr>Museo Slab 700</vt:lpstr>
      <vt:lpstr>Museo Slab 900</vt:lpstr>
      <vt:lpstr>Stony Brook University</vt:lpstr>
      <vt:lpstr>Office of Research Compliance The Office of Research Compliance has adapted the Vermont University controlled substances training with  permission (2024)</vt:lpstr>
      <vt:lpstr>Controlled Substances Act (CSA) Title II of the Comprehensive Drug Abuse Prevention and Control Act of 1970 is the United States drug policy by which the manufacture, possession, use and distribution of certain narcotics, stimulants, depressants, hallucinogens, anabolic steroids and other chemicals is regulated </vt:lpstr>
      <vt:lpstr>Controlled Substances A controlled substance is a drug or chemical whose manufacture, possession, storage, use or disposal is regulated by the Drug Enforcement Administration (DEA)  Included are all chemical substances in Schedules I-V of the Controlled Substances Act and any listed in the state laws of New York </vt:lpstr>
      <vt:lpstr>Controlled Substances Placement of a controlled substance into one of the five Schedules is based on the following: -     Medical use -     Potential for abuse  Psychological or physiological dependence Since 1970, many substances have been added, removed, or transferred from one schedule to another. An updated list of the schedules is published annually in Title 21 Code of Federal Regulations (CFR) 1308.11-1308.15</vt:lpstr>
      <vt:lpstr>Controlled Substances Before ordering controlled substances, each Principal Investigator must have a license/registration from: -    Bureau of Narcotic Enforcement (BNE) Drug Enforcement Administration (DEA)  NOTE: The Drug Enforcement Administration is a law enforcement agency and can prosecute violators of the Controlled Substances Act </vt:lpstr>
      <vt:lpstr>Controlled Substances </vt:lpstr>
      <vt:lpstr>Schedule I Controlled Substances </vt:lpstr>
      <vt:lpstr>Schedule II/IIN Controlled Substances </vt:lpstr>
      <vt:lpstr>9</vt:lpstr>
      <vt:lpstr>Schedule IV Controlled Substances Low potential for abuse relative to substances in Schedule III. Examples include: Alprazolam Carisoprodol Clonazepam Clorazepate Diazepam Lorazepam Midazolam Temazepam  </vt:lpstr>
      <vt:lpstr>Schedule V Controlled Substances Low potential for abuse relative to substances in Schedule IV and contain preparations containing limited quantities of certain narcotics. Examples include: Ezogavine Lomotil Motofen Lyrica Parepectolin Cough preparatons (Robitussin AC, Phenerganwith Codeine)  </vt:lpstr>
      <vt:lpstr>Investigator Responsibilities Each person who orders, handles, or stores controlled substances must be registered with the DEA and a license with the BNE to perform these functions: Designate Authorized Users (an authorized user is a member of the research team who has completed training and is approved to handle controlled substances in the laboratory) Ensure that controlled substances are stored in a manner that prevents their theft or misuse Ensure the appropriate disposal of controlled substances </vt:lpstr>
      <vt:lpstr>Investigator Responsibilities The DEA registrant is the person who is responsible for keeping controlled substance records. Not the office manager Not the lab assistant Not the vendor Nor the employer/university </vt:lpstr>
      <vt:lpstr>Security Requirements Ensure that controlled substances are stored in a manner that prevents their theft or misuse Store controlled substances at the location specified in the registration, in a double-locked, substantially constructed cabinet that is fixed permanently in place Ensure that only authorized users have access to controlled substances Keep the storage unit locked when not in use Do not use bicycle locks, clasp locks or any other locking device that can be cut off the cabinet used for storing controlled substances  store controlled substances at the location specified in the registration, in a double-locked, substantially constructed cabinet that is fixed in place  </vt:lpstr>
      <vt:lpstr>Storage Requirements When you receive shipment of controlled substances: You must sign for the package, open it immediately and secure the contents in the lock box or safe. Note the date received on the packing slip and keep this record Add the controlled substance received to your usage log for that drug  NOTE: Controlled substances cannot be  shipped to Central Receiving store controlled substances at the location specified in the registration, in a double-locked, substantially constructed cabinet that is fixed in place  </vt:lpstr>
      <vt:lpstr>Theft or Loss All employees or students are required to report diversion of controlled substances. Any suspected theft, loss, or diversion must be immediately reported to: Division of Laboratory Animal Resources at 631-444-2194 AREA DEA Field Division Office must be notified in writing within one business day of discovery of loss or theft. Complete and submit DEA Form 106 “Report of Theft or Loss of Controlled Substances” Registrants are encouraged to immediately report theft and loss to local law enforcement and the state regulatory agency. store controlled substances at the location specified in the registration, in a double-locked, substantially constructed cabinet that is fixed in place  </vt:lpstr>
      <vt:lpstr>Spills - Breakage, spills or other witnessed controlled substance loss do not need to be reported as lost This type of loss must be documented by the registrant and witness on the inventory record Controlled substances that can be recovered after a spill, but cannot be used because of contamination (such as tablets), must be disposed of in accordance with disposal procedures store controlled substances at the location specified in the registration, in a double-locked, substantially constructed cabinet that is fixed in place  </vt:lpstr>
      <vt:lpstr>Record Keeping Records for schedule I and schedule II substances should be kept separately from records for schedule III-V Inventory for all locations must be updated every 2 years. The inventory will consist of: Hands-on counting of inventory Complete within a single business day Complete by at lease two authorized personnel Inventory must be maintained at the Registered Location (The inventory can be written, typewritten, or printed.) Label the inventory “Biennial Inventory” (If nothing to record – indicate “0”) </vt:lpstr>
      <vt:lpstr>Record Keeping cont. Usage logs must be maintained for controlled substances at each physical location where they are stored The use of controlled drugs are always documented by the date, purpose, amount used, balance remaining and the initials of the person administering the drug. Example: </vt:lpstr>
      <vt:lpstr>Disposal Out-of-date, damaged, or otherwise unusable or unwanted controlled substances can be disposed of in the following way: Administering the drug to an animal carcass and documenting the administration on the usage log NOTE: a second authorized user must be present to witness and sign the usage log Reverse Distribution – Contact the ORC for guidance (requires DEA Form 41)  NOTE: No drugs are to be thrown out or dumped into the sink.  store controlled substances at the location specified in the registration, in a double-locked, substantially constructed cabinet that is fixed in place  </vt:lpstr>
      <vt:lpstr>Inspections The DEA makes periodic unannounced inspections of registered controlled substance storage locations. Additionally, reporting a loss or theft may result in a DEA inspection or visit. The DEA is a law enforcement agency, with the ability to assess civil and criminal penalties  During the IACUC semi-annual inspections, representatives will review storage areas, use/logs, and security controls.  store controlled substances at the location specified in the registration, in a double-locked, substantially constructed cabinet that is fixed in place  </vt:lpstr>
      <vt:lpstr>Non-Compliance - The Office of Research Compliance will respond to observations of non-compliance, and recommend corrective actions to appropriate personnel including the Department Chair, Dean, Vice President for Research, SBU police, and/or U.S. DEA  - Consequences of non-compliance may include loss of authorization to use controlled substances at SBU, revocation of the DEA registration, termination of employment, or referral to law enforcement agencies.  store controlled substances at the location specified in the registration, in a double-locked, substantially constructed cabinet that is fixed in place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Anna Li</cp:lastModifiedBy>
  <cp:revision>252</cp:revision>
  <cp:lastPrinted>2019-02-11T20:43:42Z</cp:lastPrinted>
  <dcterms:created xsi:type="dcterms:W3CDTF">2015-10-09T21:49:46Z</dcterms:created>
  <dcterms:modified xsi:type="dcterms:W3CDTF">2026-08-28T20:08:45Z</dcterms:modified>
</cp:coreProperties>
</file>