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4" autoAdjust="0"/>
    <p:restoredTop sz="86406" autoAdjust="0"/>
  </p:normalViewPr>
  <p:slideViewPr>
    <p:cSldViewPr>
      <p:cViewPr varScale="1">
        <p:scale>
          <a:sx n="38" d="100"/>
          <a:sy n="38" d="100"/>
        </p:scale>
        <p:origin x="281" y="31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4049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6364">
              <a:lnSpc>
                <a:spcPts val="162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6364">
              <a:lnSpc>
                <a:spcPts val="162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146302" y="1963928"/>
            <a:ext cx="3590290" cy="42075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32502" y="1629461"/>
            <a:ext cx="3796665" cy="432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6364">
              <a:lnSpc>
                <a:spcPts val="162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6364">
              <a:lnSpc>
                <a:spcPts val="162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6364">
              <a:lnSpc>
                <a:spcPts val="162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57200" y="45720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6858000"/>
                </a:move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73200" y="1101344"/>
            <a:ext cx="6960234" cy="1123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22502" y="2403602"/>
            <a:ext cx="5731509" cy="40424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07552" y="6752618"/>
            <a:ext cx="267334" cy="222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126364">
              <a:lnSpc>
                <a:spcPts val="1625"/>
              </a:lnSpc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3400" marR="5080" indent="-1791335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The</a:t>
            </a:r>
            <a:r>
              <a:rPr sz="3600" spc="-40" dirty="0"/>
              <a:t> </a:t>
            </a:r>
            <a:r>
              <a:rPr sz="3600" dirty="0"/>
              <a:t>Study</a:t>
            </a:r>
            <a:r>
              <a:rPr sz="3600" spc="-20" dirty="0"/>
              <a:t> </a:t>
            </a:r>
            <a:r>
              <a:rPr sz="3600" dirty="0"/>
              <a:t>of</a:t>
            </a:r>
            <a:r>
              <a:rPr sz="3600" spc="-20" dirty="0"/>
              <a:t> </a:t>
            </a:r>
            <a:r>
              <a:rPr sz="3600" dirty="0"/>
              <a:t>Radioactive</a:t>
            </a:r>
            <a:r>
              <a:rPr sz="3600" spc="-25" dirty="0"/>
              <a:t> </a:t>
            </a:r>
            <a:r>
              <a:rPr sz="3600" dirty="0"/>
              <a:t>Drugs</a:t>
            </a:r>
            <a:r>
              <a:rPr sz="3600" spc="-20" dirty="0"/>
              <a:t> </a:t>
            </a:r>
            <a:r>
              <a:rPr sz="3600" spc="-25" dirty="0"/>
              <a:t>in </a:t>
            </a:r>
            <a:r>
              <a:rPr sz="3600" dirty="0"/>
              <a:t>Human</a:t>
            </a:r>
            <a:r>
              <a:rPr sz="3600" spc="-20" dirty="0"/>
              <a:t> </a:t>
            </a:r>
            <a:r>
              <a:rPr sz="3600" spc="-10" dirty="0"/>
              <a:t>Subjects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1172951" y="2403602"/>
            <a:ext cx="7787640" cy="3804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4210" marR="654685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Radioactive</a:t>
            </a:r>
            <a:r>
              <a:rPr sz="24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Drug</a:t>
            </a:r>
            <a:r>
              <a:rPr sz="24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24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Committee</a:t>
            </a:r>
            <a:r>
              <a:rPr sz="24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400" spc="-10" dirty="0">
                <a:solidFill>
                  <a:srgbClr val="FFFF00"/>
                </a:solidFill>
                <a:latin typeface="Arial"/>
                <a:cs typeface="Arial"/>
              </a:rPr>
              <a:t>RDRC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) versus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ts val="2870"/>
              </a:lnSpc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Investigational</a:t>
            </a:r>
            <a:r>
              <a:rPr sz="24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New</a:t>
            </a:r>
            <a:r>
              <a:rPr sz="24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Drug</a:t>
            </a:r>
            <a:r>
              <a:rPr sz="24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400" spc="-10" dirty="0">
                <a:solidFill>
                  <a:srgbClr val="FFFF00"/>
                </a:solidFill>
                <a:latin typeface="Arial"/>
                <a:cs typeface="Arial"/>
              </a:rPr>
              <a:t>IND)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2400">
              <a:latin typeface="Arial"/>
              <a:cs typeface="Arial"/>
            </a:endParaRPr>
          </a:p>
          <a:p>
            <a:pPr marL="2313940" marR="2306320" indent="82423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Renee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Tyson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Regulatory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Project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Manager</a:t>
            </a:r>
            <a:endParaRPr sz="200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Office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Oncology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Drug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Products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000" spc="-10" dirty="0">
                <a:solidFill>
                  <a:srgbClr val="FFFF00"/>
                </a:solidFill>
                <a:latin typeface="Arial"/>
                <a:cs typeface="Arial"/>
              </a:rPr>
              <a:t>OODP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),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ts val="24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Division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Medical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Imaging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Hematology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Drug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Products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000" spc="-10" dirty="0">
                <a:solidFill>
                  <a:srgbClr val="FFFF00"/>
                </a:solidFill>
                <a:latin typeface="Arial"/>
                <a:cs typeface="Arial"/>
              </a:rPr>
              <a:t>DMIHP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(Slide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Contributors:</a:t>
            </a:r>
            <a:r>
              <a:rPr sz="1600" b="1" spc="3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Lynn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Panholzer,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Richard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Fejka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Orhan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Suleiman)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600">
              <a:latin typeface="Arial"/>
              <a:cs typeface="Arial"/>
            </a:endParaRPr>
          </a:p>
          <a:p>
            <a:pPr marL="1000760" marR="991869" algn="ctr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Society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Nuclear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SNM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Medicine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Annual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Meeting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San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Diego,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CA,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June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5,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2006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 descr="FDA logo"/>
          <p:cNvSpPr/>
          <p:nvPr/>
        </p:nvSpPr>
        <p:spPr>
          <a:xfrm>
            <a:off x="693318" y="6179108"/>
            <a:ext cx="1134110" cy="445770"/>
          </a:xfrm>
          <a:custGeom>
            <a:avLst/>
            <a:gdLst/>
            <a:ahLst/>
            <a:cxnLst/>
            <a:rect l="l" t="t" r="r" b="b"/>
            <a:pathLst>
              <a:path w="1134110" h="445770">
                <a:moveTo>
                  <a:pt x="278231" y="254647"/>
                </a:moveTo>
                <a:lnTo>
                  <a:pt x="132181" y="254647"/>
                </a:lnTo>
                <a:lnTo>
                  <a:pt x="75031" y="254647"/>
                </a:lnTo>
                <a:lnTo>
                  <a:pt x="75031" y="445643"/>
                </a:lnTo>
                <a:lnTo>
                  <a:pt x="132181" y="445643"/>
                </a:lnTo>
                <a:lnTo>
                  <a:pt x="132181" y="305003"/>
                </a:lnTo>
                <a:lnTo>
                  <a:pt x="278231" y="305003"/>
                </a:lnTo>
                <a:lnTo>
                  <a:pt x="278231" y="254647"/>
                </a:lnTo>
                <a:close/>
              </a:path>
              <a:path w="1134110" h="445770">
                <a:moveTo>
                  <a:pt x="619594" y="221348"/>
                </a:moveTo>
                <a:lnTo>
                  <a:pt x="606399" y="158076"/>
                </a:lnTo>
                <a:lnTo>
                  <a:pt x="569493" y="105625"/>
                </a:lnTo>
                <a:lnTo>
                  <a:pt x="509422" y="74396"/>
                </a:lnTo>
                <a:lnTo>
                  <a:pt x="470890" y="70002"/>
                </a:lnTo>
                <a:lnTo>
                  <a:pt x="75653" y="70002"/>
                </a:lnTo>
                <a:lnTo>
                  <a:pt x="75653" y="233984"/>
                </a:lnTo>
                <a:lnTo>
                  <a:pt x="277825" y="233984"/>
                </a:lnTo>
                <a:lnTo>
                  <a:pt x="277825" y="178536"/>
                </a:lnTo>
                <a:lnTo>
                  <a:pt x="131737" y="178422"/>
                </a:lnTo>
                <a:lnTo>
                  <a:pt x="131737" y="129057"/>
                </a:lnTo>
                <a:lnTo>
                  <a:pt x="489127" y="129400"/>
                </a:lnTo>
                <a:lnTo>
                  <a:pt x="549706" y="164350"/>
                </a:lnTo>
                <a:lnTo>
                  <a:pt x="562089" y="237477"/>
                </a:lnTo>
                <a:lnTo>
                  <a:pt x="550037" y="273583"/>
                </a:lnTo>
                <a:lnTo>
                  <a:pt x="525729" y="301510"/>
                </a:lnTo>
                <a:lnTo>
                  <a:pt x="489127" y="315341"/>
                </a:lnTo>
                <a:lnTo>
                  <a:pt x="427837" y="315341"/>
                </a:lnTo>
                <a:lnTo>
                  <a:pt x="427837" y="182321"/>
                </a:lnTo>
                <a:lnTo>
                  <a:pt x="376948" y="182321"/>
                </a:lnTo>
                <a:lnTo>
                  <a:pt x="376948" y="377317"/>
                </a:lnTo>
                <a:lnTo>
                  <a:pt x="470890" y="377317"/>
                </a:lnTo>
                <a:lnTo>
                  <a:pt x="511251" y="371690"/>
                </a:lnTo>
                <a:lnTo>
                  <a:pt x="572592" y="338582"/>
                </a:lnTo>
                <a:lnTo>
                  <a:pt x="608520" y="284988"/>
                </a:lnTo>
                <a:lnTo>
                  <a:pt x="617131" y="253771"/>
                </a:lnTo>
                <a:lnTo>
                  <a:pt x="619594" y="221348"/>
                </a:lnTo>
                <a:close/>
              </a:path>
              <a:path w="1134110" h="445770">
                <a:moveTo>
                  <a:pt x="1064653" y="372922"/>
                </a:moveTo>
                <a:lnTo>
                  <a:pt x="871486" y="46405"/>
                </a:lnTo>
                <a:lnTo>
                  <a:pt x="632333" y="445643"/>
                </a:lnTo>
                <a:lnTo>
                  <a:pt x="694093" y="445643"/>
                </a:lnTo>
                <a:lnTo>
                  <a:pt x="874115" y="154368"/>
                </a:lnTo>
                <a:lnTo>
                  <a:pt x="972693" y="324777"/>
                </a:lnTo>
                <a:lnTo>
                  <a:pt x="790016" y="325513"/>
                </a:lnTo>
                <a:lnTo>
                  <a:pt x="790016" y="373659"/>
                </a:lnTo>
                <a:lnTo>
                  <a:pt x="1064653" y="372922"/>
                </a:lnTo>
                <a:close/>
              </a:path>
              <a:path w="1134110" h="445770">
                <a:moveTo>
                  <a:pt x="1134046" y="352780"/>
                </a:moveTo>
                <a:lnTo>
                  <a:pt x="927366" y="0"/>
                </a:lnTo>
                <a:lnTo>
                  <a:pt x="807377" y="0"/>
                </a:lnTo>
                <a:lnTo>
                  <a:pt x="693902" y="177177"/>
                </a:lnTo>
                <a:lnTo>
                  <a:pt x="680453" y="142481"/>
                </a:lnTo>
                <a:lnTo>
                  <a:pt x="661035" y="103886"/>
                </a:lnTo>
                <a:lnTo>
                  <a:pt x="633793" y="65951"/>
                </a:lnTo>
                <a:lnTo>
                  <a:pt x="596874" y="33185"/>
                </a:lnTo>
                <a:lnTo>
                  <a:pt x="548398" y="10121"/>
                </a:lnTo>
                <a:lnTo>
                  <a:pt x="486524" y="1308"/>
                </a:lnTo>
                <a:lnTo>
                  <a:pt x="0" y="0"/>
                </a:lnTo>
                <a:lnTo>
                  <a:pt x="0" y="445643"/>
                </a:lnTo>
                <a:lnTo>
                  <a:pt x="54775" y="445643"/>
                </a:lnTo>
                <a:lnTo>
                  <a:pt x="54775" y="54508"/>
                </a:lnTo>
                <a:lnTo>
                  <a:pt x="487730" y="54508"/>
                </a:lnTo>
                <a:lnTo>
                  <a:pt x="551116" y="69583"/>
                </a:lnTo>
                <a:lnTo>
                  <a:pt x="598309" y="109232"/>
                </a:lnTo>
                <a:lnTo>
                  <a:pt x="627672" y="165163"/>
                </a:lnTo>
                <a:lnTo>
                  <a:pt x="637578" y="229057"/>
                </a:lnTo>
                <a:lnTo>
                  <a:pt x="634720" y="261378"/>
                </a:lnTo>
                <a:lnTo>
                  <a:pt x="612381" y="321602"/>
                </a:lnTo>
                <a:lnTo>
                  <a:pt x="566496" y="368998"/>
                </a:lnTo>
                <a:lnTo>
                  <a:pt x="495452" y="395236"/>
                </a:lnTo>
                <a:lnTo>
                  <a:pt x="449986" y="397827"/>
                </a:lnTo>
                <a:lnTo>
                  <a:pt x="352171" y="398030"/>
                </a:lnTo>
                <a:lnTo>
                  <a:pt x="352171" y="182333"/>
                </a:lnTo>
                <a:lnTo>
                  <a:pt x="302602" y="182333"/>
                </a:lnTo>
                <a:lnTo>
                  <a:pt x="302602" y="445643"/>
                </a:lnTo>
                <a:lnTo>
                  <a:pt x="463042" y="445643"/>
                </a:lnTo>
                <a:lnTo>
                  <a:pt x="509041" y="441985"/>
                </a:lnTo>
                <a:lnTo>
                  <a:pt x="551853" y="432917"/>
                </a:lnTo>
                <a:lnTo>
                  <a:pt x="591096" y="416788"/>
                </a:lnTo>
                <a:lnTo>
                  <a:pt x="626402" y="391934"/>
                </a:lnTo>
                <a:lnTo>
                  <a:pt x="657390" y="356654"/>
                </a:lnTo>
                <a:lnTo>
                  <a:pt x="873912" y="6464"/>
                </a:lnTo>
                <a:lnTo>
                  <a:pt x="1096949" y="392785"/>
                </a:lnTo>
                <a:lnTo>
                  <a:pt x="790105" y="392785"/>
                </a:lnTo>
                <a:lnTo>
                  <a:pt x="790105" y="445643"/>
                </a:lnTo>
                <a:lnTo>
                  <a:pt x="1067460" y="445643"/>
                </a:lnTo>
                <a:lnTo>
                  <a:pt x="1134046" y="352780"/>
                </a:lnTo>
                <a:close/>
              </a:path>
            </a:pathLst>
          </a:custGeom>
          <a:solidFill>
            <a:srgbClr val="FFCB0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 descr="Department of Health and Human Services logo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11980" y="5873970"/>
            <a:ext cx="971246" cy="82569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632952" y="6733285"/>
            <a:ext cx="20383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25" dirty="0">
                <a:solidFill>
                  <a:srgbClr val="FFFFFF"/>
                </a:solidFill>
                <a:latin typeface="Times New Roman"/>
                <a:cs typeface="Times New Roman"/>
              </a:rPr>
              <a:t>10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377188" y="869695"/>
            <a:ext cx="7153275" cy="756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875"/>
              </a:lnSpc>
              <a:spcBef>
                <a:spcPts val="100"/>
              </a:spcBef>
            </a:pPr>
            <a:r>
              <a:rPr sz="2400" spc="-10" dirty="0"/>
              <a:t>COMPARISON</a:t>
            </a:r>
            <a:endParaRPr sz="2400" dirty="0"/>
          </a:p>
          <a:p>
            <a:pPr algn="ctr">
              <a:lnSpc>
                <a:spcPts val="2875"/>
              </a:lnSpc>
            </a:pPr>
            <a:r>
              <a:rPr sz="2400" dirty="0"/>
              <a:t>REPORTING,</a:t>
            </a:r>
            <a:r>
              <a:rPr sz="2400" spc="-30" dirty="0"/>
              <a:t> </a:t>
            </a:r>
            <a:r>
              <a:rPr sz="2400" dirty="0"/>
              <a:t>MONITORING</a:t>
            </a:r>
            <a:r>
              <a:rPr sz="2400" spc="-25" dirty="0"/>
              <a:t> </a:t>
            </a:r>
            <a:r>
              <a:rPr sz="2400" dirty="0"/>
              <a:t>AND</a:t>
            </a:r>
            <a:r>
              <a:rPr sz="2400" spc="-25" dirty="0"/>
              <a:t> </a:t>
            </a:r>
            <a:r>
              <a:rPr sz="2400" spc="-10" dirty="0"/>
              <a:t>ENFORCEMENT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1070102" y="2623819"/>
            <a:ext cx="159448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Reporting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FDA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70102" y="4931924"/>
            <a:ext cx="1707514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Monitoring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FDA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70102" y="5900426"/>
            <a:ext cx="161861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FDA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enforcement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51301" y="2005076"/>
            <a:ext cx="2598420" cy="25952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RDRC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55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Annual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report</a:t>
            </a:r>
            <a:endParaRPr sz="16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•Study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Summary</a:t>
            </a:r>
            <a:endParaRPr sz="1600">
              <a:latin typeface="Arial"/>
              <a:cs typeface="Arial"/>
            </a:endParaRPr>
          </a:p>
          <a:p>
            <a:pPr marL="12700" marR="5080" indent="457200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•Membership</a:t>
            </a:r>
            <a:r>
              <a:rPr sz="16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Summary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Special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Summary</a:t>
            </a:r>
            <a:endParaRPr sz="1600">
              <a:latin typeface="Arial"/>
              <a:cs typeface="Arial"/>
            </a:endParaRPr>
          </a:p>
          <a:p>
            <a:pPr marL="12700" marR="1179195">
              <a:lnSpc>
                <a:spcPct val="100000"/>
              </a:lnSpc>
              <a:spcBef>
                <a:spcPts val="1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Adverse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events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If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requested:</a:t>
            </a:r>
            <a:endParaRPr sz="16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•Minutes</a:t>
            </a:r>
            <a:endParaRPr sz="16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•Full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protocols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51301" y="4941756"/>
            <a:ext cx="2442845" cy="514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FDA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monitors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activities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approved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RDRCs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51301" y="5920146"/>
            <a:ext cx="296037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9436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On-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site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inspections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Notification</a:t>
            </a:r>
            <a:r>
              <a:rPr sz="16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deficiencies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Withdrawal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approval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RDRC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80302" y="2005076"/>
            <a:ext cx="2172970" cy="2106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IND</a:t>
            </a:r>
            <a:endParaRPr sz="2400">
              <a:latin typeface="Arial"/>
              <a:cs typeface="Arial"/>
            </a:endParaRPr>
          </a:p>
          <a:p>
            <a:pPr marL="12700" marR="549910">
              <a:lnSpc>
                <a:spcPct val="100000"/>
              </a:lnSpc>
              <a:spcBef>
                <a:spcPts val="1955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Annual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report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New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protocols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Protocol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changes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New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investigators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25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Information</a:t>
            </a:r>
            <a:r>
              <a:rPr sz="16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amendment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Adverse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events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80302" y="4941777"/>
            <a:ext cx="2522220" cy="514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FDA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monitors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Sponsors Research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80302" y="5920166"/>
            <a:ext cx="236029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On-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site</a:t>
            </a:r>
            <a:r>
              <a:rPr sz="1600" spc="4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inspections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Full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partial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clinical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hold,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Termination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IND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80302" y="6653191"/>
            <a:ext cx="101536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Application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632952" y="6733285"/>
            <a:ext cx="20383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25" dirty="0">
                <a:solidFill>
                  <a:srgbClr val="FFFFFF"/>
                </a:solidFill>
                <a:latin typeface="Times New Roman"/>
                <a:cs typeface="Times New Roman"/>
              </a:rPr>
              <a:t>11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801871" y="884174"/>
            <a:ext cx="245364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5780" marR="5080" indent="-513715">
              <a:lnSpc>
                <a:spcPct val="100000"/>
              </a:lnSpc>
              <a:spcBef>
                <a:spcPts val="100"/>
              </a:spcBef>
            </a:pPr>
            <a:r>
              <a:rPr sz="2800" spc="-10" dirty="0"/>
              <a:t>COMPARISON DOSING</a:t>
            </a:r>
            <a:endParaRPr sz="2800" dirty="0"/>
          </a:p>
        </p:txBody>
      </p:sp>
      <p:sp>
        <p:nvSpPr>
          <p:cNvPr id="4" name="object 4"/>
          <p:cNvSpPr txBox="1"/>
          <p:nvPr/>
        </p:nvSpPr>
        <p:spPr>
          <a:xfrm>
            <a:off x="841502" y="2680969"/>
            <a:ext cx="202120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Pharmacological</a:t>
            </a:r>
            <a:r>
              <a:rPr sz="16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dose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84692" y="2011163"/>
            <a:ext cx="113157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RDRC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14"/>
              </a:spcBef>
            </a:pP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Stated</a:t>
            </a:r>
            <a:r>
              <a:rPr sz="1600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00"/>
                </a:solidFill>
                <a:latin typeface="Arial"/>
                <a:cs typeface="Arial"/>
              </a:rPr>
              <a:t>limits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84692" y="3170174"/>
            <a:ext cx="2726055" cy="144081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5080">
              <a:lnSpc>
                <a:spcPct val="80100"/>
              </a:lnSpc>
              <a:spcBef>
                <a:spcPts val="484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Amount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active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ingredient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must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known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not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cause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any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clinically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detectable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pharmacological</a:t>
            </a:r>
            <a:r>
              <a:rPr sz="16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effect</a:t>
            </a:r>
            <a:r>
              <a:rPr sz="16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humans,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based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published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literature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other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valid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human studies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1502" y="4830563"/>
            <a:ext cx="137795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Radiation</a:t>
            </a:r>
            <a:r>
              <a:rPr sz="16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dose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84692" y="4830563"/>
            <a:ext cx="113157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Stated</a:t>
            </a:r>
            <a:r>
              <a:rPr sz="1600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00"/>
                </a:solidFill>
                <a:latin typeface="Arial"/>
                <a:cs typeface="Arial"/>
              </a:rPr>
              <a:t>limits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84692" y="5319768"/>
            <a:ext cx="2654300" cy="105092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5080">
              <a:lnSpc>
                <a:spcPct val="80100"/>
              </a:lnSpc>
              <a:spcBef>
                <a:spcPts val="484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Smallest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dose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which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it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practical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perform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study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without</a:t>
            </a:r>
            <a:r>
              <a:rPr sz="16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jeopardizing</a:t>
            </a:r>
            <a:r>
              <a:rPr sz="16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benefits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obtained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from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study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84692" y="6589260"/>
            <a:ext cx="2585720" cy="46482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484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Single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dose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annual/total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dose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limits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08902" y="2011172"/>
            <a:ext cx="141414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IND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14"/>
              </a:spcBef>
            </a:pP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No</a:t>
            </a:r>
            <a:r>
              <a:rPr sz="1600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stated</a:t>
            </a:r>
            <a:r>
              <a:rPr sz="1600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00"/>
                </a:solidFill>
                <a:latin typeface="Arial"/>
                <a:cs typeface="Arial"/>
              </a:rPr>
              <a:t>limits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08902" y="3170174"/>
            <a:ext cx="2275840" cy="46482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484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Evaluated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safety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case-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by-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case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basis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08902" y="3822448"/>
            <a:ext cx="2225040" cy="65976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484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Initial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dose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can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be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chosen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based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animal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and/or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human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08902" y="4824479"/>
            <a:ext cx="141414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No</a:t>
            </a:r>
            <a:r>
              <a:rPr sz="1600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stated</a:t>
            </a:r>
            <a:r>
              <a:rPr sz="1600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00"/>
                </a:solidFill>
                <a:latin typeface="Arial"/>
                <a:cs typeface="Arial"/>
              </a:rPr>
              <a:t>limits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08902" y="5312932"/>
            <a:ext cx="2275205" cy="46482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484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Evaluated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safety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case-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by-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case</a:t>
            </a:r>
            <a:r>
              <a:rPr sz="16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basis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632952" y="6733285"/>
            <a:ext cx="20383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25" dirty="0">
                <a:solidFill>
                  <a:srgbClr val="FFFFFF"/>
                </a:solidFill>
                <a:latin typeface="Times New Roman"/>
                <a:cs typeface="Times New Roman"/>
              </a:rPr>
              <a:t>12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208272" y="807974"/>
            <a:ext cx="318389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64490">
              <a:lnSpc>
                <a:spcPct val="100000"/>
              </a:lnSpc>
              <a:spcBef>
                <a:spcPts val="100"/>
              </a:spcBef>
            </a:pPr>
            <a:r>
              <a:rPr sz="2800" spc="-10" dirty="0"/>
              <a:t>COMPARISON </a:t>
            </a:r>
            <a:r>
              <a:rPr sz="2800" dirty="0"/>
              <a:t>STUDY</a:t>
            </a:r>
            <a:r>
              <a:rPr sz="2800" spc="-30" dirty="0"/>
              <a:t> </a:t>
            </a:r>
            <a:r>
              <a:rPr sz="2800" spc="-10" dirty="0"/>
              <a:t>SUBJECTS</a:t>
            </a:r>
            <a:endParaRPr sz="2800" dirty="0"/>
          </a:p>
        </p:txBody>
      </p:sp>
      <p:sp>
        <p:nvSpPr>
          <p:cNvPr id="6" name="object 6"/>
          <p:cNvSpPr txBox="1"/>
          <p:nvPr/>
        </p:nvSpPr>
        <p:spPr>
          <a:xfrm>
            <a:off x="841506" y="6519905"/>
            <a:ext cx="2160270" cy="514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Women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child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bearing potential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04102" y="5451568"/>
            <a:ext cx="2207260" cy="514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Permitted,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if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accepted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IND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protocol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567179" y="5451568"/>
            <a:ext cx="2226945" cy="514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Permitted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only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00"/>
                </a:solidFill>
                <a:latin typeface="Arial"/>
                <a:cs typeface="Arial"/>
              </a:rPr>
              <a:t>special situations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41506" y="5451568"/>
            <a:ext cx="243967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Subjects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&lt;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18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years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age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04102" y="2916389"/>
            <a:ext cx="70167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No</a:t>
            </a:r>
            <a:r>
              <a:rPr sz="1600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00"/>
                </a:solidFill>
                <a:latin typeface="Arial"/>
                <a:cs typeface="Arial"/>
              </a:rPr>
              <a:t>limit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67179" y="2916389"/>
            <a:ext cx="2640330" cy="75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Sufficient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but no greater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than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necessary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purpose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of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study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(usually</a:t>
            </a:r>
            <a:r>
              <a:rPr sz="1600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FFFF00"/>
                </a:solidFill>
                <a:latin typeface="Arial"/>
                <a:cs typeface="Arial"/>
              </a:rPr>
              <a:t>&lt;30)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67179" y="4138619"/>
            <a:ext cx="2548890" cy="75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Should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reflect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study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intended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obtain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spc="-10" dirty="0">
                <a:solidFill>
                  <a:srgbClr val="FFFF00"/>
                </a:solidFill>
                <a:latin typeface="Arial"/>
                <a:cs typeface="Arial"/>
              </a:rPr>
              <a:t>basic </a:t>
            </a:r>
            <a:r>
              <a:rPr sz="1600" i="1" dirty="0">
                <a:solidFill>
                  <a:srgbClr val="FFFF00"/>
                </a:solidFill>
                <a:latin typeface="Arial"/>
                <a:cs typeface="Arial"/>
              </a:rPr>
              <a:t>research</a:t>
            </a:r>
            <a:r>
              <a:rPr sz="1600" i="1" spc="-4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information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41502" y="2916427"/>
            <a:ext cx="1777364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Number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subjects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04102" y="1889252"/>
            <a:ext cx="847725" cy="807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FFFFFF"/>
                </a:solidFill>
                <a:latin typeface="Arial"/>
                <a:cs typeface="Arial"/>
              </a:rPr>
              <a:t>IND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5"/>
              </a:spcBef>
            </a:pPr>
            <a:r>
              <a:rPr sz="1600" spc="-10" dirty="0">
                <a:solidFill>
                  <a:srgbClr val="FFFF00"/>
                </a:solidFill>
                <a:latin typeface="Arial"/>
                <a:cs typeface="Arial"/>
              </a:rPr>
              <a:t>Required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41506" y="1889252"/>
            <a:ext cx="3634104" cy="807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RDRC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55"/>
              </a:spcBef>
              <a:tabLst>
                <a:tab pos="2738120" algn="l"/>
              </a:tabLst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Informed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Consent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(21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CFR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50)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600" spc="-10" dirty="0">
                <a:solidFill>
                  <a:srgbClr val="FFFF00"/>
                </a:solidFill>
                <a:latin typeface="Arial"/>
                <a:cs typeface="Arial"/>
              </a:rPr>
              <a:t>Required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67179" y="6519926"/>
            <a:ext cx="2604770" cy="75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Must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state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writing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she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not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pregnant,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be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confirmed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not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pregnant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04102" y="6519926"/>
            <a:ext cx="2207260" cy="514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Permitted,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if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accepted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in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IND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protocol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940316" y="807974"/>
            <a:ext cx="602678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84985">
              <a:lnSpc>
                <a:spcPct val="100000"/>
              </a:lnSpc>
              <a:spcBef>
                <a:spcPts val="100"/>
              </a:spcBef>
            </a:pPr>
            <a:r>
              <a:rPr sz="2800" spc="-10" dirty="0"/>
              <a:t>COMPARISON</a:t>
            </a:r>
            <a:r>
              <a:rPr sz="2800" spc="700" dirty="0"/>
              <a:t> </a:t>
            </a:r>
            <a:r>
              <a:rPr sz="2800" dirty="0"/>
              <a:t>ADVERSE</a:t>
            </a:r>
            <a:r>
              <a:rPr sz="2800" spc="-30" dirty="0"/>
              <a:t> </a:t>
            </a:r>
            <a:r>
              <a:rPr sz="2800" dirty="0"/>
              <a:t>EVENT</a:t>
            </a:r>
            <a:r>
              <a:rPr sz="2800" spc="-25" dirty="0"/>
              <a:t> </a:t>
            </a:r>
            <a:r>
              <a:rPr sz="2800" dirty="0"/>
              <a:t>(AE)</a:t>
            </a:r>
            <a:r>
              <a:rPr sz="2800" spc="-25" dirty="0"/>
              <a:t> </a:t>
            </a:r>
            <a:r>
              <a:rPr sz="2800" spc="-10" dirty="0"/>
              <a:t>REPORTING</a:t>
            </a:r>
            <a:endParaRPr sz="2800" dirty="0"/>
          </a:p>
        </p:txBody>
      </p:sp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25"/>
              </a:lnSpc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35" algn="ctr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RDRC</a:t>
            </a:r>
          </a:p>
          <a:p>
            <a:pPr marL="355600" marR="111760" indent="-342900">
              <a:lnSpc>
                <a:spcPct val="80100"/>
              </a:lnSpc>
              <a:spcBef>
                <a:spcPts val="384"/>
              </a:spcBef>
              <a:buFont typeface="Arial"/>
              <a:buChar char="•"/>
              <a:tabLst>
                <a:tab pos="355600" algn="l"/>
              </a:tabLst>
            </a:pPr>
            <a:r>
              <a:rPr sz="1600" dirty="0"/>
              <a:t>Investigator</a:t>
            </a:r>
            <a:r>
              <a:rPr sz="1600" spc="-40" dirty="0"/>
              <a:t> </a:t>
            </a:r>
            <a:r>
              <a:rPr sz="1600" b="0" dirty="0">
                <a:latin typeface="Arial"/>
                <a:cs typeface="Arial"/>
              </a:rPr>
              <a:t>must</a:t>
            </a:r>
            <a:r>
              <a:rPr sz="1600" b="0" spc="-40" dirty="0">
                <a:latin typeface="Arial"/>
                <a:cs typeface="Arial"/>
              </a:rPr>
              <a:t> </a:t>
            </a:r>
            <a:r>
              <a:rPr sz="1600" b="0" spc="-10" dirty="0">
                <a:latin typeface="Arial"/>
                <a:cs typeface="Arial"/>
              </a:rPr>
              <a:t>immediately </a:t>
            </a:r>
            <a:r>
              <a:rPr sz="1600" b="0" dirty="0">
                <a:latin typeface="Arial"/>
                <a:cs typeface="Arial"/>
              </a:rPr>
              <a:t>report</a:t>
            </a:r>
            <a:r>
              <a:rPr sz="1600" b="0" spc="-15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to</a:t>
            </a:r>
            <a:r>
              <a:rPr sz="1600" b="0" spc="-20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RDRC</a:t>
            </a:r>
            <a:r>
              <a:rPr sz="1600" b="0" spc="-20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all</a:t>
            </a:r>
            <a:r>
              <a:rPr sz="1600" b="0" spc="-20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AEs</a:t>
            </a:r>
            <a:r>
              <a:rPr sz="1600" b="0" spc="-15" dirty="0">
                <a:latin typeface="Arial"/>
                <a:cs typeface="Arial"/>
              </a:rPr>
              <a:t> </a:t>
            </a:r>
            <a:r>
              <a:rPr sz="1600" b="0" spc="-10" dirty="0">
                <a:latin typeface="Arial"/>
                <a:cs typeface="Arial"/>
              </a:rPr>
              <a:t>associated </a:t>
            </a:r>
            <a:r>
              <a:rPr sz="1600" b="0" dirty="0">
                <a:latin typeface="Arial"/>
                <a:cs typeface="Arial"/>
              </a:rPr>
              <a:t>with</a:t>
            </a:r>
            <a:r>
              <a:rPr sz="1600" b="0" spc="-25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use</a:t>
            </a:r>
            <a:r>
              <a:rPr sz="1600" b="0" spc="-25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of</a:t>
            </a:r>
            <a:r>
              <a:rPr sz="1600" b="0" spc="-20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the</a:t>
            </a:r>
            <a:r>
              <a:rPr sz="1600" b="0" spc="-25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radioactive</a:t>
            </a:r>
            <a:r>
              <a:rPr sz="1600" b="0" spc="-20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drug</a:t>
            </a:r>
            <a:r>
              <a:rPr sz="1600" b="0" spc="-25" dirty="0">
                <a:latin typeface="Arial"/>
                <a:cs typeface="Arial"/>
              </a:rPr>
              <a:t> in </a:t>
            </a:r>
            <a:r>
              <a:rPr sz="1600" b="0" dirty="0">
                <a:latin typeface="Arial"/>
                <a:cs typeface="Arial"/>
              </a:rPr>
              <a:t>the</a:t>
            </a:r>
            <a:r>
              <a:rPr sz="1600" b="0" spc="-30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research</a:t>
            </a:r>
            <a:r>
              <a:rPr sz="1600" b="0" spc="-25" dirty="0">
                <a:latin typeface="Arial"/>
                <a:cs typeface="Arial"/>
              </a:rPr>
              <a:t> </a:t>
            </a:r>
            <a:r>
              <a:rPr sz="1600" b="0" spc="-10" dirty="0">
                <a:latin typeface="Arial"/>
                <a:cs typeface="Arial"/>
              </a:rPr>
              <a:t>study</a:t>
            </a:r>
            <a:endParaRPr sz="1600">
              <a:latin typeface="Arial"/>
              <a:cs typeface="Arial"/>
            </a:endParaRPr>
          </a:p>
          <a:p>
            <a:pPr marL="755650" marR="206375" lvl="1" indent="-285750">
              <a:lnSpc>
                <a:spcPts val="1540"/>
              </a:lnSpc>
              <a:spcBef>
                <a:spcPts val="365"/>
              </a:spcBef>
              <a:buChar char="–"/>
              <a:tabLst>
                <a:tab pos="755650" algn="l"/>
              </a:tabLst>
            </a:pP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Serious-</a:t>
            </a:r>
            <a:r>
              <a:rPr sz="1600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FDA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recommends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Arial"/>
                <a:cs typeface="Arial"/>
              </a:rPr>
              <a:t>2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business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days</a:t>
            </a:r>
            <a:endParaRPr sz="1600">
              <a:latin typeface="Arial"/>
              <a:cs typeface="Arial"/>
            </a:endParaRPr>
          </a:p>
          <a:p>
            <a:pPr marL="755650" marR="47625" lvl="1" indent="-285750">
              <a:lnSpc>
                <a:spcPts val="1540"/>
              </a:lnSpc>
              <a:spcBef>
                <a:spcPts val="380"/>
              </a:spcBef>
              <a:buChar char="–"/>
              <a:tabLst>
                <a:tab pos="755650" algn="l"/>
              </a:tabLst>
            </a:pP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All</a:t>
            </a:r>
            <a:r>
              <a:rPr sz="1600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others-</a:t>
            </a:r>
            <a:r>
              <a:rPr sz="1600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FDA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recommends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Arial"/>
                <a:cs typeface="Arial"/>
              </a:rPr>
              <a:t>5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business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days</a:t>
            </a:r>
            <a:endParaRPr sz="1600">
              <a:latin typeface="Arial"/>
              <a:cs typeface="Arial"/>
            </a:endParaRPr>
          </a:p>
          <a:p>
            <a:pPr marL="355600" marR="5080" indent="-342900">
              <a:lnSpc>
                <a:spcPct val="80000"/>
              </a:lnSpc>
              <a:spcBef>
                <a:spcPts val="405"/>
              </a:spcBef>
              <a:buChar char="•"/>
              <a:tabLst>
                <a:tab pos="355600" algn="l"/>
              </a:tabLst>
            </a:pPr>
            <a:r>
              <a:rPr sz="1600" b="0" dirty="0">
                <a:latin typeface="Arial"/>
                <a:cs typeface="Arial"/>
              </a:rPr>
              <a:t>RDRC</a:t>
            </a:r>
            <a:r>
              <a:rPr sz="1600" b="0" spc="-40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must</a:t>
            </a:r>
            <a:r>
              <a:rPr sz="1600" b="0" spc="-25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immediately</a:t>
            </a:r>
            <a:r>
              <a:rPr sz="1600" b="0" spc="395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report</a:t>
            </a:r>
            <a:r>
              <a:rPr sz="1600" b="0" spc="-15" dirty="0">
                <a:latin typeface="Arial"/>
                <a:cs typeface="Arial"/>
              </a:rPr>
              <a:t> </a:t>
            </a:r>
            <a:r>
              <a:rPr sz="1600" b="0" spc="-25" dirty="0">
                <a:latin typeface="Arial"/>
                <a:cs typeface="Arial"/>
              </a:rPr>
              <a:t>to </a:t>
            </a:r>
            <a:r>
              <a:rPr sz="1600" b="0" dirty="0">
                <a:latin typeface="Arial"/>
                <a:cs typeface="Arial"/>
              </a:rPr>
              <a:t>FDA</a:t>
            </a:r>
            <a:r>
              <a:rPr sz="1600" b="0" spc="-25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all</a:t>
            </a:r>
            <a:r>
              <a:rPr sz="1600" b="0" spc="-25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adverse</a:t>
            </a:r>
            <a:r>
              <a:rPr sz="1600" b="0" spc="-25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events</a:t>
            </a:r>
            <a:r>
              <a:rPr sz="1600" b="0" spc="-20" dirty="0">
                <a:latin typeface="Arial"/>
                <a:cs typeface="Arial"/>
              </a:rPr>
              <a:t> </a:t>
            </a:r>
            <a:r>
              <a:rPr sz="1600" b="0" spc="-10" dirty="0">
                <a:latin typeface="Arial"/>
                <a:cs typeface="Arial"/>
              </a:rPr>
              <a:t>probably </a:t>
            </a:r>
            <a:r>
              <a:rPr sz="1600" b="0" dirty="0">
                <a:latin typeface="Arial"/>
                <a:cs typeface="Arial"/>
              </a:rPr>
              <a:t>attributable</a:t>
            </a:r>
            <a:r>
              <a:rPr sz="1600" b="0" spc="-25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to</a:t>
            </a:r>
            <a:r>
              <a:rPr sz="1600" b="0" spc="-20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use</a:t>
            </a:r>
            <a:r>
              <a:rPr sz="1600" b="0" spc="-25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of</a:t>
            </a:r>
            <a:r>
              <a:rPr sz="1600" b="0" spc="-20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the</a:t>
            </a:r>
            <a:r>
              <a:rPr sz="1600" b="0" spc="-25" dirty="0">
                <a:latin typeface="Arial"/>
                <a:cs typeface="Arial"/>
              </a:rPr>
              <a:t> </a:t>
            </a:r>
            <a:r>
              <a:rPr sz="1600" b="0" spc="-10" dirty="0">
                <a:latin typeface="Arial"/>
                <a:cs typeface="Arial"/>
              </a:rPr>
              <a:t>radioactive </a:t>
            </a:r>
            <a:r>
              <a:rPr sz="1600" b="0" dirty="0">
                <a:latin typeface="Arial"/>
                <a:cs typeface="Arial"/>
              </a:rPr>
              <a:t>drug</a:t>
            </a:r>
            <a:r>
              <a:rPr sz="1600" b="0" spc="-20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in</a:t>
            </a:r>
            <a:r>
              <a:rPr sz="1600" b="0" spc="-15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the</a:t>
            </a:r>
            <a:r>
              <a:rPr sz="1600" b="0" spc="-15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research</a:t>
            </a:r>
            <a:r>
              <a:rPr sz="1600" b="0" spc="-15" dirty="0">
                <a:latin typeface="Arial"/>
                <a:cs typeface="Arial"/>
              </a:rPr>
              <a:t> </a:t>
            </a:r>
            <a:r>
              <a:rPr sz="1600" b="0" spc="-10" dirty="0">
                <a:latin typeface="Arial"/>
                <a:cs typeface="Arial"/>
              </a:rPr>
              <a:t>study</a:t>
            </a:r>
            <a:endParaRPr sz="16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5"/>
              </a:spcBef>
              <a:buChar char="–"/>
              <a:tabLst>
                <a:tab pos="755015" algn="l"/>
              </a:tabLst>
            </a:pPr>
            <a:r>
              <a:rPr sz="1600" spc="-10" dirty="0">
                <a:solidFill>
                  <a:srgbClr val="FFFF00"/>
                </a:solidFill>
                <a:latin typeface="Arial"/>
                <a:cs typeface="Arial"/>
              </a:rPr>
              <a:t>Serious</a:t>
            </a:r>
            <a:endParaRPr sz="1600">
              <a:latin typeface="Arial"/>
              <a:cs typeface="Arial"/>
            </a:endParaRPr>
          </a:p>
          <a:p>
            <a:pPr marL="755650" marR="35560" lvl="2" indent="125095">
              <a:lnSpc>
                <a:spcPct val="80000"/>
              </a:lnSpc>
              <a:spcBef>
                <a:spcPts val="390"/>
              </a:spcBef>
              <a:buChar char="-"/>
              <a:tabLst>
                <a:tab pos="880744" algn="l"/>
              </a:tabLst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FDA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recommends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business 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days</a:t>
            </a:r>
            <a:endParaRPr sz="16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spcBef>
                <a:spcPts val="10"/>
              </a:spcBef>
              <a:buChar char="–"/>
              <a:tabLst>
                <a:tab pos="755015" algn="l"/>
              </a:tabLst>
            </a:pP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All</a:t>
            </a:r>
            <a:r>
              <a:rPr sz="1600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00"/>
                </a:solidFill>
                <a:latin typeface="Arial"/>
                <a:cs typeface="Arial"/>
              </a:rPr>
              <a:t>others</a:t>
            </a:r>
            <a:endParaRPr sz="1600">
              <a:latin typeface="Arial"/>
              <a:cs typeface="Arial"/>
            </a:endParaRPr>
          </a:p>
          <a:p>
            <a:pPr marL="755650" marR="723900" lvl="2" indent="125095">
              <a:lnSpc>
                <a:spcPct val="80000"/>
              </a:lnSpc>
              <a:spcBef>
                <a:spcPts val="390"/>
              </a:spcBef>
              <a:buChar char="-"/>
              <a:tabLst>
                <a:tab pos="880744" algn="l"/>
              </a:tabLst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FDA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recommends</a:t>
            </a:r>
            <a:r>
              <a:rPr sz="1600" spc="40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15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business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days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80110" y="1969953"/>
            <a:ext cx="3930650" cy="4422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" algn="ctr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FFFFFF"/>
                </a:solidFill>
                <a:latin typeface="Arial"/>
                <a:cs typeface="Arial"/>
              </a:rPr>
              <a:t>IND</a:t>
            </a:r>
            <a:endParaRPr sz="1600">
              <a:latin typeface="Arial"/>
              <a:cs typeface="Arial"/>
            </a:endParaRPr>
          </a:p>
          <a:p>
            <a:pPr marL="355600" marR="345440" indent="-342900">
              <a:lnSpc>
                <a:spcPct val="80000"/>
              </a:lnSpc>
              <a:spcBef>
                <a:spcPts val="390"/>
              </a:spcBef>
              <a:buFont typeface="Arial"/>
              <a:buChar char="•"/>
              <a:tabLst>
                <a:tab pos="355600" algn="l"/>
              </a:tabLst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Sponsor</a:t>
            </a:r>
            <a:r>
              <a:rPr sz="16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must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notify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FDA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all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investigators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any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AEs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written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Safety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Reports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FFFFFF"/>
              </a:buClr>
              <a:buFont typeface="Arial"/>
              <a:buChar char="•"/>
            </a:pPr>
            <a:endParaRPr sz="1600">
              <a:latin typeface="Arial"/>
              <a:cs typeface="Arial"/>
            </a:endParaRPr>
          </a:p>
          <a:p>
            <a:pPr marL="755015" marR="814705" lvl="1" indent="-285115">
              <a:lnSpc>
                <a:spcPct val="100000"/>
              </a:lnSpc>
              <a:spcBef>
                <a:spcPts val="5"/>
              </a:spcBef>
              <a:buChar char="–"/>
              <a:tabLst>
                <a:tab pos="927100" algn="l"/>
              </a:tabLst>
            </a:pPr>
            <a:r>
              <a:rPr sz="1600" spc="-10" dirty="0">
                <a:solidFill>
                  <a:srgbClr val="FFFF00"/>
                </a:solidFill>
                <a:latin typeface="Arial"/>
                <a:cs typeface="Arial"/>
              </a:rPr>
              <a:t>Serious/unexpected</a:t>
            </a:r>
            <a:r>
              <a:rPr sz="1600" spc="500" dirty="0">
                <a:solidFill>
                  <a:srgbClr val="FFFF00"/>
                </a:solidFill>
                <a:latin typeface="Arial"/>
                <a:cs typeface="Arial"/>
              </a:rPr>
              <a:t> 	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within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15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days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receipt</a:t>
            </a:r>
            <a:endParaRPr sz="1600">
              <a:latin typeface="Arial"/>
              <a:cs typeface="Arial"/>
            </a:endParaRPr>
          </a:p>
          <a:p>
            <a:pPr marL="755015" marR="5080" lvl="1" indent="-285115">
              <a:lnSpc>
                <a:spcPct val="100000"/>
              </a:lnSpc>
              <a:spcBef>
                <a:spcPts val="5"/>
              </a:spcBef>
              <a:buChar char="–"/>
              <a:tabLst>
                <a:tab pos="927100" algn="l"/>
              </a:tabLst>
            </a:pP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Unexpected</a:t>
            </a:r>
            <a:r>
              <a:rPr sz="1600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fatal</a:t>
            </a:r>
            <a:r>
              <a:rPr sz="1600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or</a:t>
            </a:r>
            <a:r>
              <a:rPr sz="1600" spc="-10" dirty="0">
                <a:solidFill>
                  <a:srgbClr val="FFFF00"/>
                </a:solidFill>
                <a:latin typeface="Arial"/>
                <a:cs typeface="Arial"/>
              </a:rPr>
              <a:t> life-threatening 	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within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days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receipt</a:t>
            </a:r>
            <a:endParaRPr sz="16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10"/>
              </a:spcBef>
              <a:buChar char="•"/>
              <a:tabLst>
                <a:tab pos="354965" algn="l"/>
              </a:tabLst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Included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Annual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reports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75"/>
              </a:spcBef>
              <a:buClr>
                <a:srgbClr val="FFFFFF"/>
              </a:buClr>
              <a:buFont typeface="Arial"/>
              <a:buChar char="•"/>
            </a:pPr>
            <a:endParaRPr sz="1600">
              <a:latin typeface="Arial"/>
              <a:cs typeface="Arial"/>
            </a:endParaRPr>
          </a:p>
          <a:p>
            <a:pPr marL="355600" marR="17145" indent="-342900">
              <a:lnSpc>
                <a:spcPct val="80100"/>
              </a:lnSpc>
              <a:buFont typeface="Arial"/>
              <a:buChar char="•"/>
              <a:tabLst>
                <a:tab pos="355600" algn="l"/>
              </a:tabLst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Sponsor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must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promptly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review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report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FDA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information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relevant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to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safety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drug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from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any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source,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foreign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domestic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including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information</a:t>
            </a:r>
            <a:r>
              <a:rPr sz="16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derived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from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clinical</a:t>
            </a:r>
            <a:r>
              <a:rPr sz="16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trials,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literature,</a:t>
            </a:r>
            <a:r>
              <a:rPr sz="16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animal</a:t>
            </a:r>
            <a:r>
              <a:rPr sz="16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studies,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commercial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marketing,</a:t>
            </a:r>
            <a:r>
              <a:rPr sz="16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unpublished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papers,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reports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from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foreign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regulatory authorities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102100" y="1370330"/>
            <a:ext cx="18548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/>
              <a:t>CLOSING</a:t>
            </a:r>
            <a:endParaRPr sz="3200" dirty="0"/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25"/>
              </a:lnSpc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222502" y="2111756"/>
            <a:ext cx="7179309" cy="4098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RDRC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40"/>
              </a:spcBef>
            </a:pPr>
            <a:endParaRPr sz="2000">
              <a:latin typeface="Arial"/>
              <a:cs typeface="Arial"/>
            </a:endParaRPr>
          </a:p>
          <a:p>
            <a:pPr marL="354965" marR="8890" indent="-342900">
              <a:lnSpc>
                <a:spcPct val="79700"/>
              </a:lnSpc>
              <a:buChar char="•"/>
              <a:tabLst>
                <a:tab pos="354965" algn="l"/>
              </a:tabLst>
            </a:pPr>
            <a:r>
              <a:rPr sz="1800" dirty="0">
                <a:solidFill>
                  <a:srgbClr val="FFFFCC"/>
                </a:solidFill>
                <a:latin typeface="Arial"/>
                <a:cs typeface="Arial"/>
              </a:rPr>
              <a:t>Pathway</a:t>
            </a:r>
            <a:r>
              <a:rPr sz="18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CC"/>
                </a:solidFill>
                <a:latin typeface="Arial"/>
                <a:cs typeface="Arial"/>
              </a:rPr>
              <a:t>available</a:t>
            </a:r>
            <a:r>
              <a:rPr sz="1800" spc="-3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CC"/>
                </a:solidFill>
                <a:latin typeface="Arial"/>
                <a:cs typeface="Arial"/>
              </a:rPr>
              <a:t>to</a:t>
            </a:r>
            <a:r>
              <a:rPr sz="1800" spc="-20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conduct</a:t>
            </a:r>
            <a:r>
              <a:rPr sz="18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basic</a:t>
            </a:r>
            <a:r>
              <a:rPr sz="1800" i="1" u="sng" spc="-25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 </a:t>
            </a:r>
            <a:r>
              <a:rPr sz="1800" i="1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research</a:t>
            </a:r>
            <a:r>
              <a:rPr sz="1800" i="1" u="sng" spc="-2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800" u="none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radioactive</a:t>
            </a:r>
            <a:r>
              <a:rPr sz="1800" u="none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drugs</a:t>
            </a:r>
            <a:r>
              <a:rPr sz="1800" u="none" spc="-25" dirty="0">
                <a:solidFill>
                  <a:srgbClr val="FFFFFF"/>
                </a:solidFill>
                <a:latin typeface="Arial"/>
                <a:cs typeface="Arial"/>
              </a:rPr>
              <a:t> in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human</a:t>
            </a:r>
            <a:r>
              <a:rPr sz="1800" u="none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spc="-10" dirty="0">
                <a:solidFill>
                  <a:srgbClr val="FFFFFF"/>
                </a:solidFill>
                <a:latin typeface="Arial"/>
                <a:cs typeface="Arial"/>
              </a:rPr>
              <a:t>subjects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5"/>
              </a:spcBef>
              <a:buFont typeface="Arial"/>
              <a:buChar char="•"/>
            </a:pP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u="sng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IND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24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buChar char="•"/>
              <a:tabLst>
                <a:tab pos="354965" algn="l"/>
              </a:tabLst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Pathway</a:t>
            </a:r>
            <a:r>
              <a:rPr sz="18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available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conduct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involving: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Font typeface="Arial"/>
              <a:buChar char="•"/>
            </a:pPr>
            <a:endParaRPr sz="18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buChar char="–"/>
              <a:tabLst>
                <a:tab pos="755015" algn="l"/>
              </a:tabLst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Therapeutic,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diagnostic,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preventive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benefits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human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subjects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85"/>
              </a:spcBef>
              <a:buFont typeface="Arial"/>
              <a:buChar char="–"/>
            </a:pPr>
            <a:endParaRPr sz="16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buChar char="–"/>
              <a:tabLst>
                <a:tab pos="755015" algn="l"/>
              </a:tabLst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Safety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efficacy</a:t>
            </a:r>
            <a:r>
              <a:rPr sz="1600" spc="4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(i.e.,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clinical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trials)</a:t>
            </a:r>
            <a:endParaRPr sz="16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90"/>
              </a:spcBef>
              <a:buFont typeface="Arial"/>
              <a:buChar char="–"/>
            </a:pPr>
            <a:endParaRPr sz="1600">
              <a:latin typeface="Arial"/>
              <a:cs typeface="Arial"/>
            </a:endParaRPr>
          </a:p>
          <a:p>
            <a:pPr marL="755650" marR="5080" lvl="1" indent="-286385">
              <a:lnSpc>
                <a:spcPct val="79400"/>
              </a:lnSpc>
              <a:buChar char="–"/>
              <a:tabLst>
                <a:tab pos="755650" algn="l"/>
              </a:tabLst>
            </a:pP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Basic</a:t>
            </a:r>
            <a:r>
              <a:rPr sz="1600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research</a:t>
            </a:r>
            <a:r>
              <a:rPr sz="1600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FFFF00"/>
                </a:solidFill>
                <a:latin typeface="Arial"/>
                <a:cs typeface="Arial"/>
              </a:rPr>
              <a:t>does</a:t>
            </a:r>
            <a:r>
              <a:rPr sz="1600" i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FFFF00"/>
                </a:solidFill>
                <a:latin typeface="Arial"/>
                <a:cs typeface="Arial"/>
              </a:rPr>
              <a:t>not</a:t>
            </a:r>
            <a:r>
              <a:rPr sz="1600" i="1" spc="-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meet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requirements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361.1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00"/>
                </a:solidFill>
                <a:latin typeface="Arial"/>
                <a:cs typeface="Arial"/>
              </a:rPr>
              <a:t>Basic </a:t>
            </a: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research</a:t>
            </a:r>
            <a:r>
              <a:rPr sz="1600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FFFF00"/>
                </a:solidFill>
                <a:latin typeface="Arial"/>
                <a:cs typeface="Arial"/>
              </a:rPr>
              <a:t>does</a:t>
            </a:r>
            <a:r>
              <a:rPr sz="1600" i="1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meet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requirements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361.1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045461" y="1537208"/>
            <a:ext cx="5967730" cy="259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5400" b="1" dirty="0">
                <a:solidFill>
                  <a:srgbClr val="FFFFFF"/>
                </a:solidFill>
                <a:latin typeface="Arial"/>
                <a:cs typeface="Arial"/>
              </a:rPr>
              <a:t>WHEN</a:t>
            </a:r>
            <a:r>
              <a:rPr sz="54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4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54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400" b="1" spc="-10" dirty="0">
                <a:solidFill>
                  <a:srgbClr val="FFFFFF"/>
                </a:solidFill>
                <a:latin typeface="Arial"/>
                <a:cs typeface="Arial"/>
              </a:rPr>
              <a:t>DOUBT</a:t>
            </a:r>
            <a:r>
              <a:rPr sz="4400" b="1" spc="-10" dirty="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sz="4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80"/>
              </a:spcBef>
            </a:pPr>
            <a:endParaRPr sz="54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5400" b="1" dirty="0">
                <a:latin typeface="Arial"/>
                <a:cs typeface="Arial"/>
              </a:rPr>
              <a:t>SUBMIT</a:t>
            </a:r>
            <a:r>
              <a:rPr sz="5400" b="1" spc="-160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AN</a:t>
            </a:r>
            <a:r>
              <a:rPr sz="5400" b="1" spc="-140" dirty="0">
                <a:latin typeface="Arial"/>
                <a:cs typeface="Arial"/>
              </a:rPr>
              <a:t> </a:t>
            </a:r>
            <a:r>
              <a:rPr sz="5400" b="1" spc="-20" dirty="0">
                <a:latin typeface="Arial"/>
                <a:cs typeface="Arial"/>
              </a:rPr>
              <a:t>IND!</a:t>
            </a:r>
            <a:endParaRPr sz="5400" dirty="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25"/>
              </a:lnSpc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7677" rIns="0" bIns="0" rtlCol="0">
            <a:spAutoFit/>
          </a:bodyPr>
          <a:lstStyle/>
          <a:p>
            <a:pPr marL="1582420">
              <a:lnSpc>
                <a:spcPct val="100000"/>
              </a:lnSpc>
              <a:spcBef>
                <a:spcPts val="100"/>
              </a:spcBef>
            </a:pPr>
            <a:r>
              <a:rPr dirty="0"/>
              <a:t>FDA</a:t>
            </a:r>
            <a:r>
              <a:rPr spc="-20" dirty="0"/>
              <a:t> </a:t>
            </a:r>
            <a:r>
              <a:rPr spc="-10" dirty="0"/>
              <a:t>CONTACTS</a:t>
            </a:r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25"/>
              </a:lnSpc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RDRC</a:t>
            </a:r>
            <a:r>
              <a:rPr spc="-60" dirty="0"/>
              <a:t> </a:t>
            </a:r>
            <a:r>
              <a:rPr dirty="0"/>
              <a:t>FDA</a:t>
            </a:r>
            <a:r>
              <a:rPr spc="-60" dirty="0"/>
              <a:t> </a:t>
            </a:r>
            <a:r>
              <a:rPr spc="-10" dirty="0"/>
              <a:t>Contact:</a:t>
            </a: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pc="-10" dirty="0"/>
          </a:p>
          <a:p>
            <a:pPr marL="2663190" marR="5080" indent="-770890">
              <a:lnSpc>
                <a:spcPct val="100000"/>
              </a:lnSpc>
            </a:pPr>
            <a:r>
              <a:rPr dirty="0"/>
              <a:t>Richard</a:t>
            </a:r>
            <a:r>
              <a:rPr spc="-60" dirty="0"/>
              <a:t> </a:t>
            </a:r>
            <a:r>
              <a:rPr dirty="0"/>
              <a:t>Fejka,</a:t>
            </a:r>
            <a:r>
              <a:rPr spc="-60" dirty="0"/>
              <a:t> </a:t>
            </a:r>
            <a:r>
              <a:rPr dirty="0"/>
              <a:t>M.S.,</a:t>
            </a:r>
            <a:r>
              <a:rPr spc="-60" dirty="0"/>
              <a:t> </a:t>
            </a:r>
            <a:r>
              <a:rPr spc="-20" dirty="0"/>
              <a:t>BCNP </a:t>
            </a:r>
            <a:r>
              <a:rPr dirty="0"/>
              <a:t>Senior</a:t>
            </a:r>
            <a:r>
              <a:rPr spc="-30" dirty="0"/>
              <a:t> </a:t>
            </a:r>
            <a:r>
              <a:rPr spc="-10" dirty="0"/>
              <a:t>Manager</a:t>
            </a:r>
          </a:p>
          <a:p>
            <a:pPr marL="2762250">
              <a:lnSpc>
                <a:spcPts val="2870"/>
              </a:lnSpc>
            </a:pPr>
            <a:r>
              <a:rPr dirty="0"/>
              <a:t>(301)</a:t>
            </a:r>
            <a:r>
              <a:rPr spc="-25" dirty="0"/>
              <a:t> </a:t>
            </a:r>
            <a:r>
              <a:rPr spc="-20" dirty="0"/>
              <a:t>796-2050</a:t>
            </a: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pc="-20" dirty="0"/>
          </a:p>
          <a:p>
            <a:pPr marL="12700">
              <a:lnSpc>
                <a:spcPct val="100000"/>
              </a:lnSpc>
            </a:pPr>
            <a:r>
              <a:rPr dirty="0"/>
              <a:t>IND</a:t>
            </a:r>
            <a:r>
              <a:rPr spc="-50" dirty="0"/>
              <a:t> </a:t>
            </a:r>
            <a:r>
              <a:rPr dirty="0"/>
              <a:t>FDA</a:t>
            </a:r>
            <a:r>
              <a:rPr spc="-45" dirty="0"/>
              <a:t> </a:t>
            </a:r>
            <a:r>
              <a:rPr spc="-10" dirty="0"/>
              <a:t>CONTACT:</a:t>
            </a: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pc="-10" dirty="0"/>
          </a:p>
          <a:p>
            <a:pPr marL="2197100" marR="309245" indent="67310">
              <a:lnSpc>
                <a:spcPct val="100000"/>
              </a:lnSpc>
            </a:pPr>
            <a:r>
              <a:rPr dirty="0"/>
              <a:t>Kaye</a:t>
            </a:r>
            <a:r>
              <a:rPr spc="-35" dirty="0"/>
              <a:t> </a:t>
            </a:r>
            <a:r>
              <a:rPr dirty="0"/>
              <a:t>Kang,</a:t>
            </a:r>
            <a:r>
              <a:rPr spc="-35" dirty="0"/>
              <a:t> </a:t>
            </a:r>
            <a:r>
              <a:rPr spc="-10" dirty="0"/>
              <a:t>Pharm.D. </a:t>
            </a:r>
            <a:r>
              <a:rPr dirty="0"/>
              <a:t>Chief</a:t>
            </a:r>
            <a:r>
              <a:rPr spc="-75" dirty="0"/>
              <a:t> </a:t>
            </a:r>
            <a:r>
              <a:rPr dirty="0"/>
              <a:t>Project</a:t>
            </a:r>
            <a:r>
              <a:rPr spc="-70" dirty="0"/>
              <a:t> </a:t>
            </a:r>
            <a:r>
              <a:rPr spc="-10" dirty="0"/>
              <a:t>Manager</a:t>
            </a:r>
          </a:p>
          <a:p>
            <a:pPr marL="2762250">
              <a:lnSpc>
                <a:spcPts val="2870"/>
              </a:lnSpc>
            </a:pPr>
            <a:r>
              <a:rPr dirty="0"/>
              <a:t>(301)</a:t>
            </a:r>
            <a:r>
              <a:rPr spc="-25" dirty="0"/>
              <a:t> </a:t>
            </a:r>
            <a:r>
              <a:rPr spc="-20" dirty="0"/>
              <a:t>796-2050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210" rIns="0" bIns="0" rtlCol="0">
            <a:spAutoFit/>
          </a:bodyPr>
          <a:lstStyle/>
          <a:p>
            <a:pPr marL="1392555">
              <a:lnSpc>
                <a:spcPct val="100000"/>
              </a:lnSpc>
              <a:spcBef>
                <a:spcPts val="100"/>
              </a:spcBef>
            </a:pPr>
            <a:r>
              <a:rPr sz="2800" dirty="0"/>
              <a:t>PRESENTATION</a:t>
            </a:r>
            <a:r>
              <a:rPr sz="2800" spc="-65" dirty="0"/>
              <a:t> </a:t>
            </a:r>
            <a:r>
              <a:rPr sz="2800" spc="-10" dirty="0"/>
              <a:t>OUTLINE</a:t>
            </a:r>
            <a:endParaRPr sz="2800" dirty="0"/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364">
              <a:lnSpc>
                <a:spcPts val="1625"/>
              </a:lnSpc>
            </a:pPr>
            <a:fld id="{81D60167-4931-47E6-BA6A-407CBD079E47}" type="slidenum">
              <a:rPr spc="-50" dirty="0"/>
              <a:t>2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1222516" y="2376465"/>
            <a:ext cx="7357745" cy="3529329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775"/>
              </a:spcBef>
              <a:buChar char="•"/>
              <a:tabLst>
                <a:tab pos="354965" algn="l"/>
              </a:tabLst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State</a:t>
            </a:r>
            <a:r>
              <a:rPr sz="28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8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Objective</a:t>
            </a:r>
            <a:r>
              <a:rPr sz="28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8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Overview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80"/>
              </a:spcBef>
              <a:buChar char="•"/>
              <a:tabLst>
                <a:tab pos="354965" algn="l"/>
              </a:tabLst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Discuss</a:t>
            </a:r>
            <a:r>
              <a:rPr sz="28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8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28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Pathways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</a:tabLst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Identify</a:t>
            </a:r>
            <a:r>
              <a:rPr sz="28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21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CFR</a:t>
            </a:r>
            <a:r>
              <a:rPr sz="28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Regulations</a:t>
            </a:r>
            <a:endParaRPr sz="28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680"/>
              </a:spcBef>
              <a:buChar char="•"/>
              <a:tabLst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Compare</a:t>
            </a:r>
            <a:r>
              <a:rPr sz="28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8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Requirements</a:t>
            </a:r>
            <a:r>
              <a:rPr sz="28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8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8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Research Pathways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80"/>
              </a:spcBef>
              <a:buChar char="•"/>
              <a:tabLst>
                <a:tab pos="354965" algn="l"/>
              </a:tabLst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Provide</a:t>
            </a:r>
            <a:r>
              <a:rPr sz="28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Closing</a:t>
            </a:r>
            <a:r>
              <a:rPr sz="28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Remarks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</a:tabLst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List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FDA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Program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Contacts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22502" y="1401572"/>
            <a:ext cx="7509509" cy="24644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95"/>
              </a:spcBef>
            </a:pPr>
            <a:endParaRPr sz="2800" dirty="0">
              <a:latin typeface="Arial"/>
              <a:cs typeface="Arial"/>
            </a:endParaRPr>
          </a:p>
          <a:p>
            <a:pPr marL="12700" marR="5080">
              <a:lnSpc>
                <a:spcPct val="120200"/>
              </a:lnSpc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Provide</a:t>
            </a:r>
            <a:r>
              <a:rPr sz="2800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28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overview</a:t>
            </a:r>
            <a:r>
              <a:rPr sz="28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8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8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regulatory</a:t>
            </a:r>
            <a:r>
              <a:rPr sz="28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pathways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available</a:t>
            </a:r>
            <a:r>
              <a:rPr sz="28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8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U.S.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study</a:t>
            </a:r>
            <a:r>
              <a:rPr sz="28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radioactive</a:t>
            </a:r>
            <a:r>
              <a:rPr sz="28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drugs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8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human</a:t>
            </a:r>
            <a:r>
              <a:rPr sz="28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subjects</a:t>
            </a:r>
            <a:r>
              <a:rPr sz="28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8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compare</a:t>
            </a:r>
            <a:r>
              <a:rPr sz="28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8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regulatory requirements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9BF3CF3-6744-2B58-4FFA-986A703900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786019"/>
            <a:ext cx="8077200" cy="1231106"/>
          </a:xfrm>
        </p:spPr>
        <p:txBody>
          <a:bodyPr/>
          <a:lstStyle/>
          <a:p>
            <a:pPr marL="102235">
              <a:lnSpc>
                <a:spcPct val="100000"/>
              </a:lnSpc>
              <a:spcBef>
                <a:spcPts val="100"/>
              </a:spcBef>
            </a:pPr>
            <a:r>
              <a:rPr lang="en-US" dirty="0"/>
              <a:t>OBJECTIVE</a:t>
            </a:r>
            <a:r>
              <a:rPr lang="en-US" spc="-35" dirty="0"/>
              <a:t> </a:t>
            </a:r>
            <a:r>
              <a:rPr lang="en-US" dirty="0"/>
              <a:t>OF</a:t>
            </a:r>
            <a:r>
              <a:rPr lang="en-US" spc="-30" dirty="0"/>
              <a:t> </a:t>
            </a:r>
            <a:r>
              <a:rPr lang="en-US" spc="-10" dirty="0"/>
              <a:t>PRESENTATION</a:t>
            </a:r>
            <a:endParaRPr lang="en-US" dirty="0"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364">
              <a:lnSpc>
                <a:spcPts val="1625"/>
              </a:lnSpc>
            </a:pPr>
            <a:fld id="{81D60167-4931-47E6-BA6A-407CBD079E47}" type="slidenum">
              <a:rPr spc="-50" dirty="0"/>
              <a:t>3</a:t>
            </a:fld>
            <a:endParaRPr spc="-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112261" y="1188974"/>
            <a:ext cx="3834129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0885" marR="5080" indent="-718820">
              <a:lnSpc>
                <a:spcPct val="100000"/>
              </a:lnSpc>
              <a:spcBef>
                <a:spcPts val="100"/>
              </a:spcBef>
            </a:pPr>
            <a:r>
              <a:rPr sz="2800" dirty="0"/>
              <a:t>RESEACH</a:t>
            </a:r>
            <a:r>
              <a:rPr sz="2800" spc="-35" dirty="0"/>
              <a:t> </a:t>
            </a:r>
            <a:r>
              <a:rPr sz="2800" spc="-10" dirty="0"/>
              <a:t>PATHWAYS </a:t>
            </a:r>
            <a:r>
              <a:rPr sz="2800" dirty="0"/>
              <a:t>RDRC</a:t>
            </a:r>
            <a:r>
              <a:rPr sz="2800" spc="-55" dirty="0"/>
              <a:t> </a:t>
            </a:r>
            <a:r>
              <a:rPr sz="2800" dirty="0"/>
              <a:t>OR</a:t>
            </a:r>
            <a:r>
              <a:rPr sz="2800" spc="-50" dirty="0"/>
              <a:t> </a:t>
            </a:r>
            <a:r>
              <a:rPr sz="2800" spc="-25" dirty="0"/>
              <a:t>IND</a:t>
            </a:r>
            <a:endParaRPr sz="2800" dirty="0"/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364">
              <a:lnSpc>
                <a:spcPts val="1625"/>
              </a:lnSpc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1222502" y="2671825"/>
            <a:ext cx="7521575" cy="3512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Radioactive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Drug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Committee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(RDRC)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Program</a:t>
            </a:r>
            <a:endParaRPr sz="1600">
              <a:latin typeface="Arial"/>
              <a:cs typeface="Arial"/>
            </a:endParaRPr>
          </a:p>
          <a:p>
            <a:pPr marL="355600" marR="258445" indent="-342900">
              <a:lnSpc>
                <a:spcPts val="1540"/>
              </a:lnSpc>
              <a:spcBef>
                <a:spcPts val="370"/>
              </a:spcBef>
              <a:buChar char="•"/>
              <a:tabLst>
                <a:tab pos="355600" algn="l"/>
              </a:tabLst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Established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July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25,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1975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FR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regulate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ALL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radioactive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drugs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under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FDA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FFFF00"/>
                </a:solidFill>
                <a:latin typeface="Arial"/>
                <a:cs typeface="Arial"/>
              </a:rPr>
              <a:t>Generally</a:t>
            </a:r>
            <a:r>
              <a:rPr sz="1600" b="1" i="1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FFFF00"/>
                </a:solidFill>
                <a:latin typeface="Arial"/>
                <a:cs typeface="Arial"/>
              </a:rPr>
              <a:t>Recognized</a:t>
            </a:r>
            <a:r>
              <a:rPr sz="1600" b="1" i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FFFF00"/>
                </a:solidFill>
                <a:latin typeface="Arial"/>
                <a:cs typeface="Arial"/>
              </a:rPr>
              <a:t>as</a:t>
            </a:r>
            <a:r>
              <a:rPr sz="1600" b="1" i="1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FFFF00"/>
                </a:solidFill>
                <a:latin typeface="Arial"/>
                <a:cs typeface="Arial"/>
              </a:rPr>
              <a:t>Safe</a:t>
            </a:r>
            <a:r>
              <a:rPr sz="1600" b="1" i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FFFF00"/>
                </a:solidFill>
                <a:latin typeface="Arial"/>
                <a:cs typeface="Arial"/>
              </a:rPr>
              <a:t>and</a:t>
            </a:r>
            <a:r>
              <a:rPr sz="1600" b="1" i="1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FFFF00"/>
                </a:solidFill>
                <a:latin typeface="Arial"/>
                <a:cs typeface="Arial"/>
              </a:rPr>
              <a:t>Effective</a:t>
            </a:r>
            <a:r>
              <a:rPr sz="1600" b="1" i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FFFF00"/>
                </a:solidFill>
                <a:latin typeface="Arial"/>
                <a:cs typeface="Arial"/>
              </a:rPr>
              <a:t>(GRAS/E)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65"/>
              </a:spcBef>
              <a:buClr>
                <a:srgbClr val="FFFFFF"/>
              </a:buClr>
              <a:buFont typeface="Arial"/>
              <a:buChar char="•"/>
            </a:pPr>
            <a:endParaRPr sz="1600">
              <a:latin typeface="Arial"/>
              <a:cs typeface="Arial"/>
            </a:endParaRPr>
          </a:p>
          <a:p>
            <a:pPr marL="355600" marR="289560" indent="-343535">
              <a:lnSpc>
                <a:spcPts val="1540"/>
              </a:lnSpc>
              <a:buChar char="•"/>
              <a:tabLst>
                <a:tab pos="355600" algn="l"/>
              </a:tabLst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Allows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FFFF00"/>
                </a:solidFill>
                <a:latin typeface="Arial"/>
                <a:cs typeface="Arial"/>
              </a:rPr>
              <a:t>basic</a:t>
            </a:r>
            <a:r>
              <a:rPr sz="1600" b="1" i="1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FFFF00"/>
                </a:solidFill>
                <a:latin typeface="Arial"/>
                <a:cs typeface="Arial"/>
              </a:rPr>
              <a:t>research</a:t>
            </a:r>
            <a:r>
              <a:rPr sz="1600" b="1" i="1" spc="-4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radioactive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drugs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human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subjects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without</a:t>
            </a:r>
            <a:r>
              <a:rPr sz="1600" spc="-25" dirty="0">
                <a:solidFill>
                  <a:srgbClr val="FFFF00"/>
                </a:solidFill>
                <a:latin typeface="Arial"/>
                <a:cs typeface="Arial"/>
              </a:rPr>
              <a:t> an </a:t>
            </a: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IND</a:t>
            </a:r>
            <a:r>
              <a:rPr sz="1600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if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certain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conditions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met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under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FDA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approved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RDRC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rgbClr val="FFFFFF"/>
              </a:buClr>
              <a:buFont typeface="Arial"/>
              <a:buChar char="•"/>
            </a:pP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Investigational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New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Drug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(IND)</a:t>
            </a:r>
            <a:r>
              <a:rPr sz="16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Program</a:t>
            </a:r>
            <a:endParaRPr sz="16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10"/>
              </a:spcBef>
              <a:buChar char="•"/>
              <a:tabLst>
                <a:tab pos="354965" algn="l"/>
              </a:tabLst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Established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under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FD&amp;C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Act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regulate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new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drug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75"/>
              </a:spcBef>
              <a:buClr>
                <a:srgbClr val="FFFFFF"/>
              </a:buClr>
              <a:buFont typeface="Arial"/>
              <a:buChar char="•"/>
            </a:pPr>
            <a:endParaRPr sz="1600">
              <a:latin typeface="Arial"/>
              <a:cs typeface="Arial"/>
            </a:endParaRPr>
          </a:p>
          <a:p>
            <a:pPr marL="355600" marR="297815" indent="-343535">
              <a:lnSpc>
                <a:spcPct val="80000"/>
              </a:lnSpc>
              <a:buChar char="•"/>
              <a:tabLst>
                <a:tab pos="355600" algn="l"/>
              </a:tabLst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Allows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FFFF00"/>
                </a:solidFill>
                <a:latin typeface="Arial"/>
                <a:cs typeface="Arial"/>
              </a:rPr>
              <a:t>clinical</a:t>
            </a:r>
            <a:r>
              <a:rPr sz="1600" b="1" i="1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FFFF00"/>
                </a:solidFill>
                <a:latin typeface="Arial"/>
                <a:cs typeface="Arial"/>
              </a:rPr>
              <a:t>investigation</a:t>
            </a:r>
            <a:r>
              <a:rPr sz="1600" b="1" i="1" spc="-4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radioactive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drugs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human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subjects,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under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IND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application</a:t>
            </a:r>
            <a:endParaRPr sz="1600">
              <a:latin typeface="Arial"/>
              <a:cs typeface="Arial"/>
            </a:endParaRPr>
          </a:p>
          <a:p>
            <a:pPr marL="12700" marR="5080" indent="-635">
              <a:lnSpc>
                <a:spcPct val="100000"/>
              </a:lnSpc>
              <a:spcBef>
                <a:spcPts val="1680"/>
              </a:spcBef>
            </a:pP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Currently-</a:t>
            </a: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ALL</a:t>
            </a:r>
            <a:r>
              <a:rPr sz="1600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radioactive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drug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now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subject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IND</a:t>
            </a:r>
            <a:r>
              <a:rPr sz="16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RDRC</a:t>
            </a:r>
            <a:r>
              <a:rPr sz="1600" b="1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regulations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established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Federal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Register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Notice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(Vol.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40,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No.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144;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July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25,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 1975)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2927" rIns="0" bIns="0" rtlCol="0">
            <a:spAutoFit/>
          </a:bodyPr>
          <a:lstStyle/>
          <a:p>
            <a:pPr marL="1769110">
              <a:lnSpc>
                <a:spcPct val="100000"/>
              </a:lnSpc>
              <a:spcBef>
                <a:spcPts val="100"/>
              </a:spcBef>
            </a:pPr>
            <a:r>
              <a:rPr sz="2800" dirty="0"/>
              <a:t>REGULATORY</a:t>
            </a:r>
            <a:r>
              <a:rPr sz="2800" spc="-45" dirty="0"/>
              <a:t> </a:t>
            </a:r>
            <a:r>
              <a:rPr sz="2800" spc="-20" dirty="0"/>
              <a:t>CODE</a:t>
            </a:r>
            <a:endParaRPr sz="2800" dirty="0"/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364">
              <a:lnSpc>
                <a:spcPts val="1625"/>
              </a:lnSpc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1222502" y="2465324"/>
            <a:ext cx="173736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21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CFR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312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15143" y="2465324"/>
            <a:ext cx="483806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Investigational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New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Drug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Application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(IND)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22527" y="3196087"/>
            <a:ext cx="7379334" cy="17316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  <a:tab pos="2005964" algn="l"/>
                <a:tab pos="668909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21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CFR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361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Prescription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Drugs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Human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Use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Generally Recognized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Safe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Effective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not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Misbranded: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Drugs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Used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75"/>
              </a:spcBef>
            </a:pPr>
            <a:endParaRPr sz="2000">
              <a:latin typeface="Arial"/>
              <a:cs typeface="Arial"/>
            </a:endParaRPr>
          </a:p>
          <a:p>
            <a:pPr marL="926465">
              <a:lnSpc>
                <a:spcPct val="100000"/>
              </a:lnSpc>
              <a:spcBef>
                <a:spcPts val="5"/>
              </a:spcBef>
            </a:pPr>
            <a:r>
              <a:rPr sz="1800" b="1" i="1" dirty="0">
                <a:solidFill>
                  <a:srgbClr val="FFFF00"/>
                </a:solidFill>
                <a:latin typeface="Arial"/>
                <a:cs typeface="Arial"/>
              </a:rPr>
              <a:t>361.1</a:t>
            </a:r>
            <a:r>
              <a:rPr sz="1800" b="1" i="1" spc="4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FFFF00"/>
                </a:solidFill>
                <a:latin typeface="Arial"/>
                <a:cs typeface="Arial"/>
              </a:rPr>
              <a:t>Radioactive</a:t>
            </a:r>
            <a:r>
              <a:rPr sz="1800" b="1" i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FFFF00"/>
                </a:solidFill>
                <a:latin typeface="Arial"/>
                <a:cs typeface="Arial"/>
              </a:rPr>
              <a:t>drugs</a:t>
            </a:r>
            <a:r>
              <a:rPr sz="1800" b="1" i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FFFF00"/>
                </a:solidFill>
                <a:latin typeface="Arial"/>
                <a:cs typeface="Arial"/>
              </a:rPr>
              <a:t>for</a:t>
            </a:r>
            <a:r>
              <a:rPr sz="1800" b="1" i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FFFF00"/>
                </a:solidFill>
                <a:latin typeface="Arial"/>
                <a:cs typeface="Arial"/>
              </a:rPr>
              <a:t>basic</a:t>
            </a:r>
            <a:r>
              <a:rPr sz="1800" b="1" i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i="1" spc="-10" dirty="0">
                <a:solidFill>
                  <a:srgbClr val="FFFF00"/>
                </a:solidFill>
                <a:latin typeface="Arial"/>
                <a:cs typeface="Arial"/>
              </a:rPr>
              <a:t>research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2927" rIns="0" bIns="0" rtlCol="0">
            <a:spAutoFit/>
          </a:bodyPr>
          <a:lstStyle/>
          <a:p>
            <a:pPr marL="1077595">
              <a:lnSpc>
                <a:spcPct val="100000"/>
              </a:lnSpc>
              <a:spcBef>
                <a:spcPts val="100"/>
              </a:spcBef>
            </a:pPr>
            <a:r>
              <a:rPr sz="2800" dirty="0"/>
              <a:t>RDRC</a:t>
            </a:r>
            <a:r>
              <a:rPr sz="2800" spc="-75" dirty="0"/>
              <a:t> </a:t>
            </a:r>
            <a:r>
              <a:rPr sz="2800" dirty="0"/>
              <a:t>RESEARCH</a:t>
            </a:r>
            <a:r>
              <a:rPr sz="2800" spc="-70" dirty="0"/>
              <a:t> </a:t>
            </a:r>
            <a:r>
              <a:rPr sz="2800" spc="-10" dirty="0"/>
              <a:t>PATHWAY</a:t>
            </a:r>
            <a:endParaRPr sz="2800" dirty="0"/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364">
              <a:lnSpc>
                <a:spcPts val="1625"/>
              </a:lnSpc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1222494" y="2421128"/>
            <a:ext cx="7545705" cy="3811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859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FFFF00"/>
                </a:solidFill>
                <a:latin typeface="Arial"/>
                <a:cs typeface="Arial"/>
              </a:rPr>
              <a:t>Basic</a:t>
            </a:r>
            <a:r>
              <a:rPr sz="1800" b="1" i="1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FFFF00"/>
                </a:solidFill>
                <a:latin typeface="Arial"/>
                <a:cs typeface="Arial"/>
              </a:rPr>
              <a:t>research</a:t>
            </a:r>
            <a:r>
              <a:rPr sz="1800" b="1" i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purpose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advancing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scientific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knowledge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1800">
              <a:latin typeface="Arial"/>
              <a:cs typeface="Arial"/>
            </a:endParaRPr>
          </a:p>
          <a:p>
            <a:pPr marL="755650" marR="49530" indent="-285750">
              <a:lnSpc>
                <a:spcPct val="79900"/>
              </a:lnSpc>
              <a:buChar char="–"/>
              <a:tabLst>
                <a:tab pos="755650" algn="l"/>
              </a:tabLst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1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intended</a:t>
            </a:r>
            <a:r>
              <a:rPr sz="1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obtain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FFFF00"/>
                </a:solidFill>
                <a:latin typeface="Arial"/>
                <a:cs typeface="Arial"/>
              </a:rPr>
              <a:t>basic</a:t>
            </a:r>
            <a:r>
              <a:rPr sz="1800" b="1" i="1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information</a:t>
            </a:r>
            <a:r>
              <a:rPr sz="18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regarding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00"/>
                </a:solidFill>
                <a:latin typeface="Arial"/>
                <a:cs typeface="Arial"/>
              </a:rPr>
              <a:t>the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metabolism</a:t>
            </a:r>
            <a:r>
              <a:rPr sz="1800" b="1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8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radioactive</a:t>
            </a:r>
            <a:r>
              <a:rPr sz="18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drugs</a:t>
            </a:r>
            <a:r>
              <a:rPr sz="18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including</a:t>
            </a:r>
            <a:r>
              <a:rPr sz="18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kinetics,</a:t>
            </a:r>
            <a:r>
              <a:rPr sz="18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distribution,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dosimetry,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localization</a:t>
            </a:r>
            <a:endParaRPr sz="1800">
              <a:latin typeface="Arial"/>
              <a:cs typeface="Arial"/>
            </a:endParaRPr>
          </a:p>
          <a:p>
            <a:pPr marL="755650">
              <a:lnSpc>
                <a:spcPct val="100000"/>
              </a:lnSpc>
            </a:pP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endParaRPr sz="1800">
              <a:latin typeface="Arial"/>
              <a:cs typeface="Arial"/>
            </a:endParaRPr>
          </a:p>
          <a:p>
            <a:pPr marL="755650" marR="876300" indent="-285750">
              <a:lnSpc>
                <a:spcPct val="79700"/>
              </a:lnSpc>
              <a:spcBef>
                <a:spcPts val="445"/>
              </a:spcBef>
              <a:buChar char="–"/>
              <a:tabLst>
                <a:tab pos="755650" algn="l"/>
              </a:tabLst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obtain</a:t>
            </a:r>
            <a:r>
              <a:rPr sz="18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FFFF00"/>
                </a:solidFill>
                <a:latin typeface="Arial"/>
                <a:cs typeface="Arial"/>
              </a:rPr>
              <a:t>basic</a:t>
            </a:r>
            <a:r>
              <a:rPr sz="1800" b="1" i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information</a:t>
            </a:r>
            <a:r>
              <a:rPr sz="1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regarding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human</a:t>
            </a:r>
            <a:r>
              <a:rPr sz="1800" b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00"/>
                </a:solidFill>
                <a:latin typeface="Arial"/>
                <a:cs typeface="Arial"/>
              </a:rPr>
              <a:t>physiology,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pathophysiology,</a:t>
            </a:r>
            <a:r>
              <a:rPr sz="1800" b="1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and</a:t>
            </a:r>
            <a:r>
              <a:rPr sz="18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biochemistry</a:t>
            </a:r>
            <a:r>
              <a:rPr sz="1800" b="1" spc="-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radioactive</a:t>
            </a:r>
            <a:r>
              <a:rPr sz="18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drugs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1800">
              <a:latin typeface="Arial"/>
              <a:cs typeface="Arial"/>
            </a:endParaRPr>
          </a:p>
          <a:p>
            <a:pPr marL="355600" marR="19685" indent="-342900">
              <a:lnSpc>
                <a:spcPct val="79900"/>
              </a:lnSpc>
              <a:buChar char="•"/>
              <a:tabLst>
                <a:tab pos="355600" algn="l"/>
              </a:tabLst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i="1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not</a:t>
            </a:r>
            <a:r>
              <a:rPr sz="1800" b="1" i="1" u="none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intended</a:t>
            </a:r>
            <a:r>
              <a:rPr sz="1800" u="none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800" u="none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determine</a:t>
            </a:r>
            <a:r>
              <a:rPr sz="1800" u="none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u="none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safety</a:t>
            </a:r>
            <a:r>
              <a:rPr sz="1800" u="none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800" u="none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spc="-10" dirty="0">
                <a:solidFill>
                  <a:srgbClr val="FFFFFF"/>
                </a:solidFill>
                <a:latin typeface="Arial"/>
                <a:cs typeface="Arial"/>
              </a:rPr>
              <a:t>effectiveness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800" u="none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u="none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radioactive</a:t>
            </a:r>
            <a:r>
              <a:rPr sz="1800" u="none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drug</a:t>
            </a:r>
            <a:r>
              <a:rPr sz="1800" u="none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800" u="none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human</a:t>
            </a:r>
            <a:r>
              <a:rPr sz="1800" u="none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subjects</a:t>
            </a:r>
            <a:r>
              <a:rPr sz="1800" u="none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as</a:t>
            </a:r>
            <a:r>
              <a:rPr sz="1800" u="none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u="none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therapy,</a:t>
            </a:r>
            <a:r>
              <a:rPr sz="1800" u="none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diagnostic,</a:t>
            </a:r>
            <a:r>
              <a:rPr sz="1800" u="none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spc="-25" dirty="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preventive</a:t>
            </a:r>
            <a:r>
              <a:rPr sz="1800" u="none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medical</a:t>
            </a:r>
            <a:r>
              <a:rPr sz="1800" u="none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spc="-10" dirty="0">
                <a:solidFill>
                  <a:srgbClr val="FFFFFF"/>
                </a:solidFill>
                <a:latin typeface="Arial"/>
                <a:cs typeface="Arial"/>
              </a:rPr>
              <a:t>product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30"/>
              </a:spcBef>
              <a:buClr>
                <a:srgbClr val="FFFFFF"/>
              </a:buClr>
              <a:buFont typeface="Arial"/>
              <a:buChar char="•"/>
            </a:pPr>
            <a:endParaRPr sz="1800">
              <a:latin typeface="Arial"/>
              <a:cs typeface="Arial"/>
            </a:endParaRPr>
          </a:p>
          <a:p>
            <a:pPr marL="355600" marR="5080" indent="-342900">
              <a:lnSpc>
                <a:spcPct val="79700"/>
              </a:lnSpc>
              <a:spcBef>
                <a:spcPts val="5"/>
              </a:spcBef>
              <a:buChar char="•"/>
              <a:tabLst>
                <a:tab pos="355600" algn="l"/>
              </a:tabLst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18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i="1" u="sng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Arial"/>
                <a:cs typeface="Arial"/>
              </a:rPr>
              <a:t>not</a:t>
            </a:r>
            <a:r>
              <a:rPr sz="1800" b="1" i="1" u="none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intended</a:t>
            </a:r>
            <a:r>
              <a:rPr sz="1800" u="none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1800" u="none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u="none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immediate</a:t>
            </a:r>
            <a:r>
              <a:rPr sz="1800" u="none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therapeutic,</a:t>
            </a:r>
            <a:r>
              <a:rPr sz="1800" u="none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spc="-10" dirty="0">
                <a:solidFill>
                  <a:srgbClr val="FFFFFF"/>
                </a:solidFill>
                <a:latin typeface="Arial"/>
                <a:cs typeface="Arial"/>
              </a:rPr>
              <a:t>diagnostic,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1800" u="none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preventive</a:t>
            </a:r>
            <a:r>
              <a:rPr sz="1800" u="none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benefit</a:t>
            </a:r>
            <a:r>
              <a:rPr sz="1800" u="none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800" u="none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u="none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human</a:t>
            </a:r>
            <a:r>
              <a:rPr sz="1800" u="none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dirty="0">
                <a:solidFill>
                  <a:srgbClr val="FFFFFF"/>
                </a:solidFill>
                <a:latin typeface="Arial"/>
                <a:cs typeface="Arial"/>
              </a:rPr>
              <a:t>study</a:t>
            </a:r>
            <a:r>
              <a:rPr sz="1800" u="none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u="none" spc="-10" dirty="0">
                <a:solidFill>
                  <a:srgbClr val="FFFFFF"/>
                </a:solidFill>
                <a:latin typeface="Arial"/>
                <a:cs typeface="Arial"/>
              </a:rPr>
              <a:t>subjects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746501" y="1325372"/>
            <a:ext cx="456628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/>
              <a:t>IND</a:t>
            </a:r>
            <a:r>
              <a:rPr sz="2800" spc="-30" dirty="0"/>
              <a:t> </a:t>
            </a:r>
            <a:r>
              <a:rPr sz="2800" dirty="0"/>
              <a:t>RESEARCH</a:t>
            </a:r>
            <a:r>
              <a:rPr sz="2800" spc="-25" dirty="0"/>
              <a:t> </a:t>
            </a:r>
            <a:r>
              <a:rPr sz="2800" spc="-10" dirty="0"/>
              <a:t>PATHWAY</a:t>
            </a:r>
            <a:endParaRPr sz="2800" dirty="0"/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364">
              <a:lnSpc>
                <a:spcPts val="1625"/>
              </a:lnSpc>
            </a:pPr>
            <a:fld id="{81D60167-4931-47E6-BA6A-407CBD079E47}" type="slidenum">
              <a:rPr spc="-50" dirty="0"/>
              <a:t>7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993902" y="2059177"/>
            <a:ext cx="7754620" cy="441579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55600" marR="301625" indent="-343535">
              <a:lnSpc>
                <a:spcPts val="2160"/>
              </a:lnSpc>
              <a:spcBef>
                <a:spcPts val="370"/>
              </a:spcBef>
              <a:buChar char="•"/>
              <a:tabLst>
                <a:tab pos="35560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FFFF00"/>
                </a:solidFill>
                <a:latin typeface="Arial"/>
                <a:cs typeface="Arial"/>
              </a:rPr>
              <a:t>not</a:t>
            </a:r>
            <a:r>
              <a:rPr sz="2000" b="1" i="1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FFFF00"/>
                </a:solidFill>
                <a:latin typeface="Arial"/>
                <a:cs typeface="Arial"/>
              </a:rPr>
              <a:t>restricted</a:t>
            </a:r>
            <a:r>
              <a:rPr sz="2000" b="1" i="1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basic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purpose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conducting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clinical</a:t>
            </a:r>
            <a:r>
              <a:rPr sz="2000" spc="-8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investigations</a:t>
            </a:r>
            <a:r>
              <a:rPr sz="2000" spc="-9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can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include: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5"/>
              </a:spcBef>
              <a:buClr>
                <a:srgbClr val="FFFFFF"/>
              </a:buClr>
              <a:buFont typeface="Arial"/>
              <a:buChar char="•"/>
            </a:pPr>
            <a:endParaRPr sz="2000">
              <a:latin typeface="Arial"/>
              <a:cs typeface="Arial"/>
            </a:endParaRPr>
          </a:p>
          <a:p>
            <a:pPr marL="755650" marR="626110" lvl="1" indent="-286385">
              <a:lnSpc>
                <a:spcPts val="2170"/>
              </a:lnSpc>
              <a:buChar char="–"/>
              <a:tabLst>
                <a:tab pos="75565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involving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therapeutic,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diagnostic,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preventive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benefits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human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subjects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35"/>
              </a:spcBef>
              <a:buFont typeface="Arial"/>
              <a:buChar char="–"/>
            </a:pPr>
            <a:endParaRPr sz="20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buChar char="–"/>
              <a:tabLst>
                <a:tab pos="755015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study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safety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efficacy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(i.e.,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clinical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trials)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75"/>
              </a:spcBef>
              <a:buFont typeface="Arial"/>
              <a:buChar char="–"/>
            </a:pPr>
            <a:endParaRPr sz="2000">
              <a:latin typeface="Arial"/>
              <a:cs typeface="Arial"/>
            </a:endParaRPr>
          </a:p>
          <a:p>
            <a:pPr marL="755015" lvl="1" indent="-285115">
              <a:lnSpc>
                <a:spcPct val="100000"/>
              </a:lnSpc>
              <a:buChar char="–"/>
              <a:tabLst>
                <a:tab pos="755015" algn="l"/>
              </a:tabLst>
            </a:pP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Basic</a:t>
            </a:r>
            <a:r>
              <a:rPr sz="2000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research</a:t>
            </a:r>
            <a:r>
              <a:rPr sz="2000" spc="-4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FF00"/>
                </a:solidFill>
                <a:latin typeface="Arial"/>
                <a:cs typeface="Arial"/>
              </a:rPr>
              <a:t>does</a:t>
            </a:r>
            <a:r>
              <a:rPr sz="2000" i="1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FF00"/>
                </a:solidFill>
                <a:latin typeface="Arial"/>
                <a:cs typeface="Arial"/>
              </a:rPr>
              <a:t>not</a:t>
            </a:r>
            <a:r>
              <a:rPr sz="2000" i="1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meet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requirements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361.1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835"/>
              </a:spcBef>
              <a:buFont typeface="Arial"/>
              <a:buChar char="–"/>
            </a:pPr>
            <a:endParaRPr sz="2000">
              <a:latin typeface="Arial"/>
              <a:cs typeface="Arial"/>
            </a:endParaRPr>
          </a:p>
          <a:p>
            <a:pPr marL="755015" marR="70485" lvl="1" indent="-285750">
              <a:lnSpc>
                <a:spcPts val="2170"/>
              </a:lnSpc>
              <a:spcBef>
                <a:spcPts val="5"/>
              </a:spcBef>
              <a:buChar char="–"/>
              <a:tabLst>
                <a:tab pos="755015" algn="l"/>
              </a:tabLst>
            </a:pP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Basic</a:t>
            </a:r>
            <a:r>
              <a:rPr sz="2000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research</a:t>
            </a:r>
            <a:r>
              <a:rPr sz="2000" spc="-5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meets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requirements</a:t>
            </a:r>
            <a:r>
              <a:rPr sz="20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0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361.1</a:t>
            </a:r>
            <a:r>
              <a:rPr sz="20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however</a:t>
            </a:r>
            <a:r>
              <a:rPr sz="2000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FFFF00"/>
                </a:solidFill>
                <a:latin typeface="Arial"/>
                <a:cs typeface="Arial"/>
              </a:rPr>
              <a:t>the </a:t>
            </a: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investigator</a:t>
            </a:r>
            <a:r>
              <a:rPr sz="2000" spc="-6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FF00"/>
                </a:solidFill>
                <a:latin typeface="Arial"/>
                <a:cs typeface="Arial"/>
              </a:rPr>
              <a:t>chooses</a:t>
            </a:r>
            <a:r>
              <a:rPr sz="2000" i="1" spc="-6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FF00"/>
                </a:solidFill>
                <a:latin typeface="Arial"/>
                <a:cs typeface="Arial"/>
              </a:rPr>
              <a:t>the</a:t>
            </a:r>
            <a:r>
              <a:rPr sz="2000" i="1" spc="-6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FF00"/>
                </a:solidFill>
                <a:latin typeface="Arial"/>
                <a:cs typeface="Arial"/>
              </a:rPr>
              <a:t>IND</a:t>
            </a:r>
            <a:r>
              <a:rPr sz="2000" i="1" spc="-6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FFFF00"/>
                </a:solidFill>
                <a:latin typeface="Arial"/>
                <a:cs typeface="Arial"/>
              </a:rPr>
              <a:t>Pathway</a:t>
            </a:r>
            <a:endParaRPr sz="2000">
              <a:latin typeface="Arial"/>
              <a:cs typeface="Arial"/>
            </a:endParaRPr>
          </a:p>
          <a:p>
            <a:pPr marL="755015" marR="5080">
              <a:lnSpc>
                <a:spcPts val="1989"/>
              </a:lnSpc>
              <a:spcBef>
                <a:spcPts val="600"/>
              </a:spcBef>
            </a:pPr>
            <a:r>
              <a:rPr sz="2000" i="1" dirty="0">
                <a:solidFill>
                  <a:srgbClr val="FFFF00"/>
                </a:solidFill>
                <a:latin typeface="Arial"/>
                <a:cs typeface="Arial"/>
              </a:rPr>
              <a:t>Note:</a:t>
            </a:r>
            <a:r>
              <a:rPr sz="2000" i="1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FFFF"/>
                </a:solidFill>
                <a:latin typeface="Arial"/>
                <a:cs typeface="Arial"/>
              </a:rPr>
              <a:t>If</a:t>
            </a:r>
            <a:r>
              <a:rPr sz="20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FFFFFF"/>
                </a:solidFill>
                <a:latin typeface="Arial"/>
                <a:cs typeface="Arial"/>
              </a:rPr>
              <a:t>investigator</a:t>
            </a:r>
            <a:r>
              <a:rPr sz="20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FFFF"/>
                </a:solidFill>
                <a:latin typeface="Arial"/>
                <a:cs typeface="Arial"/>
              </a:rPr>
              <a:t>chooses</a:t>
            </a:r>
            <a:r>
              <a:rPr sz="2000" i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0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FFFF"/>
                </a:solidFill>
                <a:latin typeface="Arial"/>
                <a:cs typeface="Arial"/>
              </a:rPr>
              <a:t>IND</a:t>
            </a:r>
            <a:r>
              <a:rPr sz="2000" i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FFFF"/>
                </a:solidFill>
                <a:latin typeface="Arial"/>
                <a:cs typeface="Arial"/>
              </a:rPr>
              <a:t>pathway</a:t>
            </a:r>
            <a:r>
              <a:rPr sz="2000" i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10" dirty="0">
                <a:solidFill>
                  <a:srgbClr val="FFFF00"/>
                </a:solidFill>
                <a:latin typeface="Arial"/>
                <a:cs typeface="Arial"/>
              </a:rPr>
              <a:t>simultaneous </a:t>
            </a:r>
            <a:r>
              <a:rPr sz="1800" i="1" dirty="0">
                <a:solidFill>
                  <a:srgbClr val="FFFF00"/>
                </a:solidFill>
                <a:latin typeface="Arial"/>
                <a:cs typeface="Arial"/>
              </a:rPr>
              <a:t>reporting</a:t>
            </a:r>
            <a:r>
              <a:rPr sz="1800" i="1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i="1" dirty="0">
                <a:solidFill>
                  <a:srgbClr val="FFFF00"/>
                </a:solidFill>
                <a:latin typeface="Arial"/>
                <a:cs typeface="Arial"/>
              </a:rPr>
              <a:t>to</a:t>
            </a:r>
            <a:r>
              <a:rPr sz="1800" i="1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i="1" dirty="0">
                <a:solidFill>
                  <a:srgbClr val="FFFF00"/>
                </a:solidFill>
                <a:latin typeface="Arial"/>
                <a:cs typeface="Arial"/>
              </a:rPr>
              <a:t>the</a:t>
            </a:r>
            <a:r>
              <a:rPr sz="1800" i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i="1" dirty="0">
                <a:solidFill>
                  <a:srgbClr val="FFFF00"/>
                </a:solidFill>
                <a:latin typeface="Arial"/>
                <a:cs typeface="Arial"/>
              </a:rPr>
              <a:t>RDRC</a:t>
            </a:r>
            <a:r>
              <a:rPr sz="1800" i="1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i="1" dirty="0">
                <a:solidFill>
                  <a:srgbClr val="FFFF00"/>
                </a:solidFill>
                <a:latin typeface="Arial"/>
                <a:cs typeface="Arial"/>
              </a:rPr>
              <a:t>is</a:t>
            </a:r>
            <a:r>
              <a:rPr sz="1800" i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i="1" dirty="0">
                <a:solidFill>
                  <a:srgbClr val="FFFF00"/>
                </a:solidFill>
                <a:latin typeface="Arial"/>
                <a:cs typeface="Arial"/>
              </a:rPr>
              <a:t>not</a:t>
            </a:r>
            <a:r>
              <a:rPr sz="1800" i="1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i="1" spc="-10" dirty="0">
                <a:solidFill>
                  <a:srgbClr val="FFFF00"/>
                </a:solidFill>
                <a:latin typeface="Arial"/>
                <a:cs typeface="Arial"/>
              </a:rPr>
              <a:t>required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632201" y="971804"/>
            <a:ext cx="46399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94385" marR="5080" indent="-782320">
              <a:lnSpc>
                <a:spcPct val="100000"/>
              </a:lnSpc>
              <a:spcBef>
                <a:spcPts val="95"/>
              </a:spcBef>
            </a:pPr>
            <a:r>
              <a:rPr sz="2000" spc="-10" dirty="0"/>
              <a:t>INSTITUTIONAL</a:t>
            </a:r>
            <a:r>
              <a:rPr sz="2000" spc="-60" dirty="0"/>
              <a:t> </a:t>
            </a:r>
            <a:r>
              <a:rPr sz="2000" dirty="0"/>
              <a:t>REVIEW</a:t>
            </a:r>
            <a:r>
              <a:rPr sz="2000" spc="-55" dirty="0"/>
              <a:t> </a:t>
            </a:r>
            <a:r>
              <a:rPr sz="2000" dirty="0"/>
              <a:t>BOARD</a:t>
            </a:r>
            <a:r>
              <a:rPr sz="2000" spc="-60" dirty="0"/>
              <a:t> </a:t>
            </a:r>
            <a:r>
              <a:rPr sz="2000" spc="-10" dirty="0"/>
              <a:t>(IRB) </a:t>
            </a:r>
            <a:r>
              <a:rPr sz="2000" dirty="0"/>
              <a:t>REVIEW</a:t>
            </a:r>
            <a:r>
              <a:rPr sz="2000" spc="-60" dirty="0"/>
              <a:t> </a:t>
            </a:r>
            <a:r>
              <a:rPr sz="2000" dirty="0"/>
              <a:t>AND</a:t>
            </a:r>
            <a:r>
              <a:rPr sz="2000" spc="-55" dirty="0"/>
              <a:t> </a:t>
            </a:r>
            <a:r>
              <a:rPr sz="2000" spc="-10" dirty="0"/>
              <a:t>APPROVAL</a:t>
            </a:r>
            <a:endParaRPr sz="2000" dirty="0"/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364">
              <a:lnSpc>
                <a:spcPts val="1625"/>
              </a:lnSpc>
            </a:pPr>
            <a:fld id="{81D60167-4931-47E6-BA6A-407CBD079E47}" type="slidenum">
              <a:rPr spc="-50" dirty="0"/>
              <a:t>8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841502" y="2122424"/>
            <a:ext cx="8113395" cy="4330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9554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Institutional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Review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Board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(IRB)-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primary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function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review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monitor</a:t>
            </a:r>
            <a:r>
              <a:rPr sz="16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biomedical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involving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human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subjects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assure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protection</a:t>
            </a:r>
            <a:r>
              <a:rPr sz="16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their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rights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welfare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600">
              <a:latin typeface="Arial"/>
              <a:cs typeface="Arial"/>
            </a:endParaRPr>
          </a:p>
          <a:p>
            <a:pPr marL="755015" indent="-285115">
              <a:lnSpc>
                <a:spcPct val="100000"/>
              </a:lnSpc>
              <a:buFont typeface="Arial"/>
              <a:buChar char="–"/>
              <a:tabLst>
                <a:tab pos="755015" algn="l"/>
              </a:tabLst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IRB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approves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FDA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regulated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must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comply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00"/>
                </a:solidFill>
                <a:latin typeface="Arial"/>
                <a:cs typeface="Arial"/>
              </a:rPr>
              <a:t>21</a:t>
            </a:r>
            <a:r>
              <a:rPr sz="1400" b="1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00"/>
                </a:solidFill>
                <a:latin typeface="Arial"/>
                <a:cs typeface="Arial"/>
              </a:rPr>
              <a:t>CFR</a:t>
            </a:r>
            <a:r>
              <a:rPr sz="1400" b="1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FFFF00"/>
                </a:solidFill>
                <a:latin typeface="Arial"/>
                <a:cs typeface="Arial"/>
              </a:rPr>
              <a:t>56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FFFFFF"/>
              </a:buClr>
              <a:buFont typeface="Arial"/>
              <a:buChar char="–"/>
            </a:pPr>
            <a:endParaRPr sz="1400">
              <a:latin typeface="Arial"/>
              <a:cs typeface="Arial"/>
            </a:endParaRPr>
          </a:p>
          <a:p>
            <a:pPr marL="755015" indent="-285750">
              <a:lnSpc>
                <a:spcPts val="1675"/>
              </a:lnSpc>
              <a:buFont typeface="Arial"/>
              <a:buChar char="–"/>
              <a:tabLst>
                <a:tab pos="755015" algn="l"/>
              </a:tabLst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IRB</a:t>
            </a:r>
            <a:r>
              <a:rPr sz="14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Responsibilities</a:t>
            </a:r>
            <a:r>
              <a:rPr sz="1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include:</a:t>
            </a:r>
            <a:endParaRPr sz="1400">
              <a:latin typeface="Arial"/>
              <a:cs typeface="Arial"/>
            </a:endParaRPr>
          </a:p>
          <a:p>
            <a:pPr marL="1155065" lvl="1" indent="-228600">
              <a:lnSpc>
                <a:spcPts val="1675"/>
              </a:lnSpc>
              <a:buChar char="•"/>
              <a:tabLst>
                <a:tab pos="115506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Review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initial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subsequent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changes</a:t>
            </a:r>
            <a:endParaRPr sz="1400">
              <a:latin typeface="Arial"/>
              <a:cs typeface="Arial"/>
            </a:endParaRPr>
          </a:p>
          <a:p>
            <a:pPr marL="1612265" lvl="2" indent="-227965">
              <a:lnSpc>
                <a:spcPts val="1675"/>
              </a:lnSpc>
              <a:buChar char="–"/>
              <a:tabLst>
                <a:tab pos="161226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Authority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approve,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require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modification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in,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disapprove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activities.</a:t>
            </a:r>
            <a:endParaRPr sz="1400">
              <a:latin typeface="Arial"/>
              <a:cs typeface="Arial"/>
            </a:endParaRPr>
          </a:p>
          <a:p>
            <a:pPr marL="1612265" lvl="2" indent="-227965">
              <a:lnSpc>
                <a:spcPts val="1675"/>
              </a:lnSpc>
              <a:buChar char="–"/>
              <a:tabLst>
                <a:tab pos="161226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Authority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suspend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terminate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approval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endParaRPr sz="1400">
              <a:latin typeface="Arial"/>
              <a:cs typeface="Arial"/>
            </a:endParaRPr>
          </a:p>
          <a:p>
            <a:pPr marL="1612265" lvl="2" indent="-227965">
              <a:lnSpc>
                <a:spcPts val="1675"/>
              </a:lnSpc>
              <a:buChar char="–"/>
              <a:tabLst>
                <a:tab pos="161226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Approval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must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obtained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prior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implementation</a:t>
            </a:r>
            <a:endParaRPr sz="1400">
              <a:latin typeface="Arial"/>
              <a:cs typeface="Arial"/>
            </a:endParaRPr>
          </a:p>
          <a:p>
            <a:pPr marL="1155065" lvl="1" indent="-227965">
              <a:lnSpc>
                <a:spcPts val="1675"/>
              </a:lnSpc>
              <a:buChar char="•"/>
              <a:tabLst>
                <a:tab pos="115506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Continuing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review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ongoing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Clr>
                <a:srgbClr val="FFFFFF"/>
              </a:buClr>
              <a:buFont typeface="Arial"/>
              <a:buChar char="•"/>
            </a:pPr>
            <a:endParaRPr sz="1400">
              <a:latin typeface="Arial"/>
              <a:cs typeface="Arial"/>
            </a:endParaRPr>
          </a:p>
          <a:p>
            <a:pPr marL="755015" indent="-285115">
              <a:lnSpc>
                <a:spcPts val="1675"/>
              </a:lnSpc>
              <a:buFont typeface="Arial"/>
              <a:buChar char="–"/>
              <a:tabLst>
                <a:tab pos="755015" algn="l"/>
              </a:tabLst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IRB</a:t>
            </a:r>
            <a:r>
              <a:rPr sz="1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Approves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Study</a:t>
            </a:r>
            <a:r>
              <a:rPr sz="14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Protocols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if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following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Criteria</a:t>
            </a:r>
            <a:r>
              <a:rPr sz="1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1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demonstrated:</a:t>
            </a:r>
            <a:endParaRPr sz="1400">
              <a:latin typeface="Arial"/>
              <a:cs typeface="Arial"/>
            </a:endParaRPr>
          </a:p>
          <a:p>
            <a:pPr marL="1155065" lvl="1" indent="-227965">
              <a:lnSpc>
                <a:spcPts val="1675"/>
              </a:lnSpc>
              <a:buChar char="•"/>
              <a:tabLst>
                <a:tab pos="115506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Minimization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risks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subjects;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risks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reasonable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relation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anticipated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benefits</a:t>
            </a:r>
            <a:endParaRPr sz="1400">
              <a:latin typeface="Arial"/>
              <a:cs typeface="Arial"/>
            </a:endParaRPr>
          </a:p>
          <a:p>
            <a:pPr marL="1155065" lvl="1" indent="-227965">
              <a:lnSpc>
                <a:spcPts val="1675"/>
              </a:lnSpc>
              <a:buChar char="•"/>
              <a:tabLst>
                <a:tab pos="115506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Equitable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selection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subjects</a:t>
            </a:r>
            <a:endParaRPr sz="1400">
              <a:latin typeface="Arial"/>
              <a:cs typeface="Arial"/>
            </a:endParaRPr>
          </a:p>
          <a:p>
            <a:pPr marL="1155700" marR="5080" lvl="1" indent="-229235">
              <a:lnSpc>
                <a:spcPct val="79300"/>
              </a:lnSpc>
              <a:spcBef>
                <a:spcPts val="350"/>
              </a:spcBef>
              <a:buChar char="•"/>
              <a:tabLst>
                <a:tab pos="1155700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Compliance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informed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consent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requirements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21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CFR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50,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including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subpart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if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some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subjects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children</a:t>
            </a:r>
            <a:endParaRPr sz="1400">
              <a:latin typeface="Arial"/>
              <a:cs typeface="Arial"/>
            </a:endParaRPr>
          </a:p>
          <a:p>
            <a:pPr marL="1155065" lvl="1" indent="-227965">
              <a:lnSpc>
                <a:spcPts val="1675"/>
              </a:lnSpc>
              <a:buChar char="•"/>
              <a:tabLst>
                <a:tab pos="115506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Adequate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provision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monitoring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ensure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safety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subjects</a:t>
            </a:r>
            <a:endParaRPr sz="1400">
              <a:latin typeface="Arial"/>
              <a:cs typeface="Arial"/>
            </a:endParaRPr>
          </a:p>
          <a:p>
            <a:pPr marL="1155065" lvl="1" indent="-227965">
              <a:lnSpc>
                <a:spcPts val="1675"/>
              </a:lnSpc>
              <a:buChar char="•"/>
              <a:tabLst>
                <a:tab pos="115506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Protection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rights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welfare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vulnerable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subjects</a:t>
            </a:r>
            <a:endParaRPr sz="1400">
              <a:latin typeface="Arial"/>
              <a:cs typeface="Arial"/>
            </a:endParaRPr>
          </a:p>
          <a:p>
            <a:pPr marL="1155065" lvl="1" indent="-227965">
              <a:lnSpc>
                <a:spcPts val="1675"/>
              </a:lnSpc>
              <a:buChar char="•"/>
              <a:tabLst>
                <a:tab pos="115506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Adequate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provisions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protect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privacy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confidentiality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943098" y="793495"/>
            <a:ext cx="4019550" cy="756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5040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COMPARISON </a:t>
            </a:r>
            <a:r>
              <a:rPr sz="2400" dirty="0"/>
              <a:t>REVIEW</a:t>
            </a:r>
            <a:r>
              <a:rPr sz="2400" spc="-50" dirty="0"/>
              <a:t> </a:t>
            </a:r>
            <a:r>
              <a:rPr sz="2400" dirty="0"/>
              <a:t>AND</a:t>
            </a:r>
            <a:r>
              <a:rPr sz="2400" spc="-50" dirty="0"/>
              <a:t> </a:t>
            </a:r>
            <a:r>
              <a:rPr sz="2400" spc="-10" dirty="0"/>
              <a:t>MONITORING</a:t>
            </a:r>
            <a:endParaRPr sz="2400" dirty="0"/>
          </a:p>
        </p:txBody>
      </p:sp>
      <p:sp>
        <p:nv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364">
              <a:lnSpc>
                <a:spcPts val="1625"/>
              </a:lnSpc>
            </a:pPr>
            <a:fld id="{81D60167-4931-47E6-BA6A-407CBD079E47}" type="slidenum">
              <a:rPr spc="-50" dirty="0"/>
              <a:t>9</a:t>
            </a:fld>
            <a:endParaRPr spc="-50" dirty="0"/>
          </a:p>
        </p:txBody>
      </p:sp>
      <p:sp>
        <p:nvSpPr>
          <p:cNvPr id="3" name="object 3"/>
          <p:cNvSpPr txBox="1"/>
          <p:nvPr/>
        </p:nvSpPr>
        <p:spPr>
          <a:xfrm>
            <a:off x="1070102" y="1629461"/>
            <a:ext cx="3622040" cy="424815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2384" algn="ctr">
              <a:lnSpc>
                <a:spcPct val="100000"/>
              </a:lnSpc>
              <a:spcBef>
                <a:spcPts val="420"/>
              </a:spcBef>
            </a:pP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RDRC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Radioactive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Drug</a:t>
            </a:r>
            <a:r>
              <a:rPr sz="1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16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Arial"/>
                <a:cs typeface="Arial"/>
              </a:rPr>
              <a:t>Committee</a:t>
            </a:r>
            <a:endParaRPr sz="1600">
              <a:latin typeface="Arial"/>
              <a:cs typeface="Arial"/>
            </a:endParaRPr>
          </a:p>
          <a:p>
            <a:pPr marL="755015" indent="-285115">
              <a:lnSpc>
                <a:spcPct val="100000"/>
              </a:lnSpc>
              <a:spcBef>
                <a:spcPts val="204"/>
              </a:spcBef>
              <a:buChar char="–"/>
              <a:tabLst>
                <a:tab pos="755015" algn="l"/>
              </a:tabLst>
            </a:pP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Monitors</a:t>
            </a:r>
            <a:r>
              <a:rPr sz="1600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the</a:t>
            </a:r>
            <a:r>
              <a:rPr sz="1600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00"/>
                </a:solidFill>
                <a:latin typeface="Arial"/>
                <a:cs typeface="Arial"/>
              </a:rPr>
              <a:t>basic</a:t>
            </a:r>
            <a:r>
              <a:rPr sz="1600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FFFF00"/>
                </a:solidFill>
                <a:latin typeface="Arial"/>
                <a:cs typeface="Arial"/>
              </a:rPr>
              <a:t>research</a:t>
            </a:r>
            <a:endParaRPr sz="1600">
              <a:latin typeface="Arial"/>
              <a:cs typeface="Arial"/>
            </a:endParaRPr>
          </a:p>
          <a:p>
            <a:pPr marL="755015" marR="255904" indent="-285750">
              <a:lnSpc>
                <a:spcPts val="1510"/>
              </a:lnSpc>
              <a:spcBef>
                <a:spcPts val="345"/>
              </a:spcBef>
              <a:buChar char="–"/>
              <a:tabLst>
                <a:tab pos="75501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Responsible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ensuring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requirements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361.1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met: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5"/>
              </a:spcBef>
              <a:buFont typeface="Arial"/>
              <a:buChar char="–"/>
            </a:pPr>
            <a:endParaRPr sz="1400">
              <a:latin typeface="Arial"/>
              <a:cs typeface="Arial"/>
            </a:endParaRPr>
          </a:p>
          <a:p>
            <a:pPr marL="1155065" lvl="1" indent="-228600">
              <a:lnSpc>
                <a:spcPct val="100000"/>
              </a:lnSpc>
              <a:buChar char="•"/>
              <a:tabLst>
                <a:tab pos="115506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Qualified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study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investigators</a:t>
            </a:r>
            <a:endParaRPr sz="1400">
              <a:latin typeface="Arial"/>
              <a:cs typeface="Arial"/>
            </a:endParaRPr>
          </a:p>
          <a:p>
            <a:pPr marL="1155700" marR="5080" lvl="1" indent="-229235">
              <a:lnSpc>
                <a:spcPts val="1510"/>
              </a:lnSpc>
              <a:spcBef>
                <a:spcPts val="365"/>
              </a:spcBef>
              <a:buChar char="•"/>
              <a:tabLst>
                <a:tab pos="1155700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Proper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licensure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radioactive materials</a:t>
            </a:r>
            <a:endParaRPr sz="1400">
              <a:latin typeface="Arial"/>
              <a:cs typeface="Arial"/>
            </a:endParaRPr>
          </a:p>
          <a:p>
            <a:pPr marL="1155700" marR="205104" lvl="1" indent="-229235">
              <a:lnSpc>
                <a:spcPts val="1510"/>
              </a:lnSpc>
              <a:spcBef>
                <a:spcPts val="340"/>
              </a:spcBef>
              <a:buChar char="•"/>
              <a:tabLst>
                <a:tab pos="1155700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Appropriate</a:t>
            </a:r>
            <a:r>
              <a:rPr sz="1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selection</a:t>
            </a:r>
            <a:r>
              <a:rPr sz="1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and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consent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subjects</a:t>
            </a:r>
            <a:endParaRPr sz="1400">
              <a:latin typeface="Arial"/>
              <a:cs typeface="Arial"/>
            </a:endParaRPr>
          </a:p>
          <a:p>
            <a:pPr marL="1155700" marR="135255" lvl="1" indent="-229235">
              <a:lnSpc>
                <a:spcPts val="1510"/>
              </a:lnSpc>
              <a:spcBef>
                <a:spcPts val="350"/>
              </a:spcBef>
              <a:buChar char="•"/>
              <a:tabLst>
                <a:tab pos="1155700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Appropriate</a:t>
            </a:r>
            <a:r>
              <a:rPr sz="1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quality</a:t>
            </a:r>
            <a:r>
              <a:rPr sz="1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radioactive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drug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administered</a:t>
            </a:r>
            <a:endParaRPr sz="1400">
              <a:latin typeface="Arial"/>
              <a:cs typeface="Arial"/>
            </a:endParaRPr>
          </a:p>
          <a:p>
            <a:pPr marL="1155700" marR="528320" lvl="1" indent="-229235">
              <a:lnSpc>
                <a:spcPts val="1510"/>
              </a:lnSpc>
              <a:spcBef>
                <a:spcPts val="340"/>
              </a:spcBef>
              <a:buChar char="•"/>
              <a:tabLst>
                <a:tab pos="1155700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Sound</a:t>
            </a:r>
            <a:r>
              <a:rPr sz="14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research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protocol design</a:t>
            </a:r>
            <a:endParaRPr sz="1400">
              <a:latin typeface="Arial"/>
              <a:cs typeface="Arial"/>
            </a:endParaRPr>
          </a:p>
          <a:p>
            <a:pPr marL="1155065" lvl="1" indent="-228600">
              <a:lnSpc>
                <a:spcPct val="100000"/>
              </a:lnSpc>
              <a:spcBef>
                <a:spcPts val="145"/>
              </a:spcBef>
              <a:buChar char="•"/>
              <a:tabLst>
                <a:tab pos="115506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Reporting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adverse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events</a:t>
            </a:r>
            <a:endParaRPr sz="1400">
              <a:latin typeface="Arial"/>
              <a:cs typeface="Arial"/>
            </a:endParaRPr>
          </a:p>
          <a:p>
            <a:pPr marL="1155065" lvl="1" indent="-228600">
              <a:lnSpc>
                <a:spcPct val="100000"/>
              </a:lnSpc>
              <a:spcBef>
                <a:spcPts val="175"/>
              </a:spcBef>
              <a:buChar char="•"/>
              <a:tabLst>
                <a:tab pos="115506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Approval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IRB</a:t>
            </a:r>
            <a:endParaRPr sz="1400">
              <a:latin typeface="Arial"/>
              <a:cs typeface="Arial"/>
            </a:endParaRPr>
          </a:p>
          <a:p>
            <a:pPr marL="1155065" lvl="1" indent="-228600">
              <a:lnSpc>
                <a:spcPct val="100000"/>
              </a:lnSpc>
              <a:spcBef>
                <a:spcPts val="170"/>
              </a:spcBef>
              <a:buChar char="•"/>
              <a:tabLst>
                <a:tab pos="1155065" algn="l"/>
              </a:tabLst>
            </a:pP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Labeling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0795" algn="ctr">
              <a:lnSpc>
                <a:spcPct val="100000"/>
              </a:lnSpc>
              <a:spcBef>
                <a:spcPts val="420"/>
              </a:spcBef>
            </a:pPr>
            <a:r>
              <a:rPr spc="-25" dirty="0"/>
              <a:t>IND</a:t>
            </a:r>
          </a:p>
          <a:p>
            <a:pPr marR="1905" algn="ctr">
              <a:lnSpc>
                <a:spcPct val="100000"/>
              </a:lnSpc>
              <a:spcBef>
                <a:spcPts val="220"/>
              </a:spcBef>
            </a:pPr>
            <a:r>
              <a:rPr sz="1600" b="0" spc="-10" dirty="0">
                <a:latin typeface="Arial"/>
                <a:cs typeface="Arial"/>
              </a:rPr>
              <a:t>FDA-</a:t>
            </a:r>
            <a:r>
              <a:rPr sz="1600" b="0" dirty="0">
                <a:latin typeface="Arial"/>
                <a:cs typeface="Arial"/>
              </a:rPr>
              <a:t>Office</a:t>
            </a:r>
            <a:r>
              <a:rPr sz="1600" b="0" spc="-25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of</a:t>
            </a:r>
            <a:r>
              <a:rPr sz="1600" b="0" spc="-20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New</a:t>
            </a:r>
            <a:r>
              <a:rPr sz="1600" b="0" spc="-20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Drug</a:t>
            </a:r>
            <a:r>
              <a:rPr sz="1600" b="0" spc="-25" dirty="0">
                <a:latin typeface="Arial"/>
                <a:cs typeface="Arial"/>
              </a:rPr>
              <a:t> </a:t>
            </a:r>
            <a:r>
              <a:rPr sz="1600" b="0" dirty="0">
                <a:latin typeface="Arial"/>
                <a:cs typeface="Arial"/>
              </a:rPr>
              <a:t>Research</a:t>
            </a:r>
            <a:r>
              <a:rPr sz="1600" b="0" spc="-20" dirty="0">
                <a:latin typeface="Arial"/>
                <a:cs typeface="Arial"/>
              </a:rPr>
              <a:t> (OND)</a:t>
            </a:r>
            <a:endParaRPr sz="1600">
              <a:latin typeface="Arial"/>
              <a:cs typeface="Arial"/>
            </a:endParaRPr>
          </a:p>
          <a:p>
            <a:pPr marL="468630">
              <a:lnSpc>
                <a:spcPct val="100000"/>
              </a:lnSpc>
              <a:spcBef>
                <a:spcPts val="204"/>
              </a:spcBef>
              <a:tabLst>
                <a:tab pos="760095" algn="l"/>
              </a:tabLst>
            </a:pPr>
            <a:r>
              <a:rPr sz="1600" b="0" spc="-50" dirty="0">
                <a:latin typeface="Arial"/>
                <a:cs typeface="Arial"/>
              </a:rPr>
              <a:t>−</a:t>
            </a:r>
            <a:r>
              <a:rPr sz="1600" b="0" dirty="0">
                <a:latin typeface="Arial"/>
                <a:cs typeface="Arial"/>
              </a:rPr>
              <a:t>	</a:t>
            </a:r>
            <a:r>
              <a:rPr sz="1600" b="0" dirty="0">
                <a:solidFill>
                  <a:srgbClr val="FFFF00"/>
                </a:solidFill>
                <a:latin typeface="Arial"/>
                <a:cs typeface="Arial"/>
              </a:rPr>
              <a:t>Monitors</a:t>
            </a:r>
            <a:r>
              <a:rPr sz="1600" b="0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0" dirty="0">
                <a:solidFill>
                  <a:srgbClr val="FFFF00"/>
                </a:solidFill>
                <a:latin typeface="Arial"/>
                <a:cs typeface="Arial"/>
              </a:rPr>
              <a:t>Sponsors</a:t>
            </a:r>
            <a:r>
              <a:rPr sz="1600" b="0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0" dirty="0">
                <a:solidFill>
                  <a:srgbClr val="FFFF00"/>
                </a:solidFill>
                <a:latin typeface="Arial"/>
                <a:cs typeface="Arial"/>
              </a:rPr>
              <a:t>IND</a:t>
            </a:r>
            <a:r>
              <a:rPr sz="1600" b="0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0" spc="-10" dirty="0">
                <a:solidFill>
                  <a:srgbClr val="FFFF00"/>
                </a:solidFill>
                <a:latin typeface="Arial"/>
                <a:cs typeface="Arial"/>
              </a:rPr>
              <a:t>Activity</a:t>
            </a:r>
            <a:endParaRPr sz="1600">
              <a:latin typeface="Arial"/>
              <a:cs typeface="Arial"/>
            </a:endParaRPr>
          </a:p>
          <a:p>
            <a:pPr marL="755650" marR="576580" indent="-286385">
              <a:lnSpc>
                <a:spcPts val="1510"/>
              </a:lnSpc>
              <a:spcBef>
                <a:spcPts val="345"/>
              </a:spcBef>
              <a:buChar char="–"/>
              <a:tabLst>
                <a:tab pos="755650" algn="l"/>
              </a:tabLst>
            </a:pPr>
            <a:r>
              <a:rPr sz="1400" b="0" dirty="0">
                <a:latin typeface="Arial"/>
                <a:cs typeface="Arial"/>
              </a:rPr>
              <a:t>Reviews</a:t>
            </a:r>
            <a:r>
              <a:rPr sz="1400" b="0" spc="-50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initial</a:t>
            </a:r>
            <a:r>
              <a:rPr sz="1400" b="0" spc="-55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applications</a:t>
            </a:r>
            <a:r>
              <a:rPr sz="1400" b="0" spc="-55" dirty="0">
                <a:latin typeface="Arial"/>
                <a:cs typeface="Arial"/>
              </a:rPr>
              <a:t> </a:t>
            </a:r>
            <a:r>
              <a:rPr sz="1400" b="0" spc="-25" dirty="0">
                <a:latin typeface="Arial"/>
                <a:cs typeface="Arial"/>
              </a:rPr>
              <a:t>and </a:t>
            </a:r>
            <a:r>
              <a:rPr sz="1400" b="0" dirty="0">
                <a:latin typeface="Arial"/>
                <a:cs typeface="Arial"/>
              </a:rPr>
              <a:t>amendments</a:t>
            </a:r>
            <a:r>
              <a:rPr sz="1400" b="0" spc="-30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to</a:t>
            </a:r>
            <a:r>
              <a:rPr sz="1400" b="0" spc="-30" dirty="0">
                <a:latin typeface="Arial"/>
                <a:cs typeface="Arial"/>
              </a:rPr>
              <a:t> </a:t>
            </a:r>
            <a:r>
              <a:rPr sz="1400" b="0" spc="-10" dirty="0">
                <a:latin typeface="Arial"/>
                <a:cs typeface="Arial"/>
              </a:rPr>
              <a:t>include:</a:t>
            </a:r>
            <a:endParaRPr sz="1400">
              <a:latin typeface="Arial"/>
              <a:cs typeface="Arial"/>
            </a:endParaRPr>
          </a:p>
          <a:p>
            <a:pPr marL="1155065" lvl="1" indent="-227965">
              <a:lnSpc>
                <a:spcPct val="100000"/>
              </a:lnSpc>
              <a:spcBef>
                <a:spcPts val="150"/>
              </a:spcBef>
              <a:buChar char="•"/>
              <a:tabLst>
                <a:tab pos="115506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Protocols,</a:t>
            </a:r>
            <a:r>
              <a:rPr sz="1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protocol</a:t>
            </a:r>
            <a:r>
              <a:rPr sz="1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changes</a:t>
            </a:r>
            <a:endParaRPr sz="1400">
              <a:latin typeface="Arial"/>
              <a:cs typeface="Arial"/>
            </a:endParaRPr>
          </a:p>
          <a:p>
            <a:pPr marL="1155065" lvl="1" indent="-227965">
              <a:lnSpc>
                <a:spcPct val="100000"/>
              </a:lnSpc>
              <a:spcBef>
                <a:spcPts val="170"/>
              </a:spcBef>
              <a:buChar char="•"/>
              <a:tabLst>
                <a:tab pos="115506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Study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investigators</a:t>
            </a:r>
            <a:endParaRPr sz="1400">
              <a:latin typeface="Arial"/>
              <a:cs typeface="Arial"/>
            </a:endParaRPr>
          </a:p>
          <a:p>
            <a:pPr marL="1155065" lvl="1" indent="-227965">
              <a:lnSpc>
                <a:spcPct val="100000"/>
              </a:lnSpc>
              <a:spcBef>
                <a:spcPts val="170"/>
              </a:spcBef>
              <a:buChar char="•"/>
              <a:tabLst>
                <a:tab pos="1155065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CMC,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Pharm/Tox,</a:t>
            </a:r>
            <a:r>
              <a:rPr sz="1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PK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09"/>
              </a:spcBef>
              <a:buClr>
                <a:srgbClr val="FFFFFF"/>
              </a:buClr>
              <a:buFont typeface="Arial"/>
              <a:buChar char="•"/>
            </a:pPr>
            <a:endParaRPr sz="1400">
              <a:latin typeface="Arial"/>
              <a:cs typeface="Arial"/>
            </a:endParaRPr>
          </a:p>
          <a:p>
            <a:pPr marL="755015" indent="-285115">
              <a:lnSpc>
                <a:spcPct val="100000"/>
              </a:lnSpc>
              <a:buChar char="–"/>
              <a:tabLst>
                <a:tab pos="755015" algn="l"/>
              </a:tabLst>
            </a:pPr>
            <a:r>
              <a:rPr sz="1400" b="0" dirty="0">
                <a:latin typeface="Arial"/>
                <a:cs typeface="Arial"/>
              </a:rPr>
              <a:t>Primary</a:t>
            </a:r>
            <a:r>
              <a:rPr sz="1400" b="0" spc="-40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objectives</a:t>
            </a:r>
            <a:r>
              <a:rPr sz="1400" b="0" spc="-35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of</a:t>
            </a:r>
            <a:r>
              <a:rPr sz="1400" b="0" spc="-40" dirty="0">
                <a:latin typeface="Arial"/>
                <a:cs typeface="Arial"/>
              </a:rPr>
              <a:t> </a:t>
            </a:r>
            <a:r>
              <a:rPr sz="1400" b="0" spc="-10" dirty="0">
                <a:latin typeface="Arial"/>
                <a:cs typeface="Arial"/>
              </a:rPr>
              <a:t>review:</a:t>
            </a:r>
            <a:endParaRPr sz="1400">
              <a:latin typeface="Arial"/>
              <a:cs typeface="Arial"/>
            </a:endParaRPr>
          </a:p>
          <a:p>
            <a:pPr marL="1155700" marR="5080" lvl="1" indent="-229235">
              <a:lnSpc>
                <a:spcPts val="1520"/>
              </a:lnSpc>
              <a:spcBef>
                <a:spcPts val="350"/>
              </a:spcBef>
              <a:buChar char="•"/>
              <a:tabLst>
                <a:tab pos="1155700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assure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safety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rights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of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subjects</a:t>
            </a:r>
            <a:endParaRPr sz="1400">
              <a:latin typeface="Arial"/>
              <a:cs typeface="Arial"/>
            </a:endParaRPr>
          </a:p>
          <a:p>
            <a:pPr marL="1155700" marR="40005" lvl="1" indent="-229235">
              <a:lnSpc>
                <a:spcPts val="1510"/>
              </a:lnSpc>
              <a:spcBef>
                <a:spcPts val="335"/>
              </a:spcBef>
              <a:buChar char="•"/>
              <a:tabLst>
                <a:tab pos="1155700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assess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scientific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quality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clinical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investigations</a:t>
            </a:r>
            <a:endParaRPr sz="14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90"/>
              </a:spcBef>
              <a:buClr>
                <a:srgbClr val="FFFFFF"/>
              </a:buClr>
              <a:buFont typeface="Arial"/>
              <a:buChar char="•"/>
            </a:pPr>
            <a:endParaRPr sz="1400">
              <a:latin typeface="Arial"/>
              <a:cs typeface="Arial"/>
            </a:endParaRPr>
          </a:p>
          <a:p>
            <a:pPr marL="755015" indent="-285115">
              <a:lnSpc>
                <a:spcPct val="100000"/>
              </a:lnSpc>
              <a:spcBef>
                <a:spcPts val="5"/>
              </a:spcBef>
              <a:buChar char="–"/>
              <a:tabLst>
                <a:tab pos="755015" algn="l"/>
              </a:tabLst>
            </a:pPr>
            <a:r>
              <a:rPr sz="1400" b="0" dirty="0">
                <a:latin typeface="Arial"/>
                <a:cs typeface="Arial"/>
              </a:rPr>
              <a:t>Assesses</a:t>
            </a:r>
            <a:r>
              <a:rPr sz="1400" b="0" spc="-30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the</a:t>
            </a:r>
            <a:r>
              <a:rPr sz="1400" b="0" spc="-30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safety</a:t>
            </a:r>
            <a:r>
              <a:rPr sz="1400" b="0" spc="-20" dirty="0">
                <a:latin typeface="Arial"/>
                <a:cs typeface="Arial"/>
              </a:rPr>
              <a:t> </a:t>
            </a:r>
            <a:r>
              <a:rPr sz="1400" b="0" dirty="0">
                <a:latin typeface="Arial"/>
                <a:cs typeface="Arial"/>
              </a:rPr>
              <a:t>of</a:t>
            </a:r>
            <a:r>
              <a:rPr sz="1400" b="0" spc="-30" dirty="0">
                <a:latin typeface="Arial"/>
                <a:cs typeface="Arial"/>
              </a:rPr>
              <a:t> </a:t>
            </a:r>
            <a:r>
              <a:rPr sz="1400" b="0" spc="-10" dirty="0">
                <a:latin typeface="Arial"/>
                <a:cs typeface="Arial"/>
              </a:rPr>
              <a:t>Studies:</a:t>
            </a:r>
            <a:endParaRPr sz="1400">
              <a:latin typeface="Arial"/>
              <a:cs typeface="Arial"/>
            </a:endParaRPr>
          </a:p>
          <a:p>
            <a:pPr marL="1155700" marR="435609" lvl="1" indent="-229235">
              <a:lnSpc>
                <a:spcPts val="1510"/>
              </a:lnSpc>
              <a:spcBef>
                <a:spcPts val="359"/>
              </a:spcBef>
              <a:buChar char="•"/>
              <a:tabLst>
                <a:tab pos="1155700" algn="l"/>
              </a:tabLst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Within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First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30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days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study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Initiated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or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placed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on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HOLD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1354</Words>
  <Application>Microsoft Office PowerPoint</Application>
  <PresentationFormat>Custom</PresentationFormat>
  <Paragraphs>217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Times New Roman</vt:lpstr>
      <vt:lpstr>Office Theme</vt:lpstr>
      <vt:lpstr>The Study of Radioactive Drugs in Human Subjects</vt:lpstr>
      <vt:lpstr>PRESENTATION OUTLINE</vt:lpstr>
      <vt:lpstr>OBJECTIVE OF PRESENTATION</vt:lpstr>
      <vt:lpstr>RESEACH PATHWAYS RDRC OR IND</vt:lpstr>
      <vt:lpstr>REGULATORY CODE</vt:lpstr>
      <vt:lpstr>RDRC RESEARCH PATHWAY</vt:lpstr>
      <vt:lpstr>IND RESEARCH PATHWAY</vt:lpstr>
      <vt:lpstr>INSTITUTIONAL REVIEW BOARD (IRB) REVIEW AND APPROVAL</vt:lpstr>
      <vt:lpstr>COMPARISON REVIEW AND MONITORING</vt:lpstr>
      <vt:lpstr>COMPARISON REPORTING, MONITORING AND ENFORCEMENT</vt:lpstr>
      <vt:lpstr>COMPARISON DOSING</vt:lpstr>
      <vt:lpstr>COMPARISON STUDY SUBJECTS</vt:lpstr>
      <vt:lpstr>COMPARISON ADVERSE EVENT (AE) REPORTING</vt:lpstr>
      <vt:lpstr>CLOSING</vt:lpstr>
      <vt:lpstr>WHEN IN DOUBT?  SUBMIT AN IND!</vt:lpstr>
      <vt:lpstr>FDA CONTACTS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</dc:title>
  <cp:lastModifiedBy>Anna Li</cp:lastModifiedBy>
  <cp:revision>1</cp:revision>
  <dcterms:created xsi:type="dcterms:W3CDTF">2026-08-28T18:23:53Z</dcterms:created>
  <dcterms:modified xsi:type="dcterms:W3CDTF">2026-08-28T18:27:39Z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2006-06-13T00:00:00Z</vt:filetime>
  </property>
  <property fmtid="{D5CDD505-2E9C-101B-9397-08002B2CF9AE}" pid="3" name="LastSaved">
    <vt:filetime>2026-08-28T00:00:00Z</vt:filetime>
  </property>
  <property fmtid="{D5CDD505-2E9C-101B-9397-08002B2CF9AE}" pid="4" name="Producer">
    <vt:lpwstr>Acrobat Distiller 6.0 (Windows)</vt:lpwstr>
  </property>
</Properties>
</file>