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0000"/>
    <a:srgbClr val="00396F"/>
    <a:srgbClr val="800000"/>
    <a:srgbClr val="FF8181"/>
    <a:srgbClr val="8D0000"/>
    <a:srgbClr val="FFFFFF"/>
    <a:srgbClr val="E9FCFD"/>
    <a:srgbClr val="D5BAEB"/>
    <a:srgbClr val="A6EDD2"/>
    <a:srgbClr val="C1C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6357" autoAdjust="0"/>
  </p:normalViewPr>
  <p:slideViewPr>
    <p:cSldViewPr snapToGrid="0">
      <p:cViewPr varScale="1">
        <p:scale>
          <a:sx n="153" d="100"/>
          <a:sy n="153" d="100"/>
        </p:scale>
        <p:origin x="618" y="108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2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8089" y="2457980"/>
            <a:ext cx="1828800" cy="717550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890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65288" y="3365835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64008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9838" y="3774511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65288" y="4199099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9710" y="4607775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63138" y="2457980"/>
            <a:ext cx="1828800" cy="717550"/>
          </a:xfr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5541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20337" y="3371198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14262" y="3717361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4" name="Text Placeholder 52">
            <a:extLst>
              <a:ext uri="{FF2B5EF4-FFF2-40B4-BE49-F238E27FC236}">
                <a16:creationId xmlns:a16="http://schemas.microsoft.com/office/drawing/2014/main" id="{B2ED2AF3-9E65-8653-68B0-1D0BF3090F7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20337" y="419644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5" name="Text Placeholder 54">
            <a:extLst>
              <a:ext uri="{FF2B5EF4-FFF2-40B4-BE49-F238E27FC236}">
                <a16:creationId xmlns:a16="http://schemas.microsoft.com/office/drawing/2014/main" id="{226E3F41-33F4-AE56-68CC-E20546806E0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19490" y="454260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6" name="Text Placeholder 52">
            <a:extLst>
              <a:ext uri="{FF2B5EF4-FFF2-40B4-BE49-F238E27FC236}">
                <a16:creationId xmlns:a16="http://schemas.microsoft.com/office/drawing/2014/main" id="{AF272F13-6A52-5B74-0F02-F4E1AC9F53C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720337" y="5040152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7" name="Text Placeholder 54">
            <a:extLst>
              <a:ext uri="{FF2B5EF4-FFF2-40B4-BE49-F238E27FC236}">
                <a16:creationId xmlns:a16="http://schemas.microsoft.com/office/drawing/2014/main" id="{D02EA425-8656-A3C8-EE0E-710BAB7D58C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711114" y="5386315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8" name="Text Placeholder 52">
            <a:extLst>
              <a:ext uri="{FF2B5EF4-FFF2-40B4-BE49-F238E27FC236}">
                <a16:creationId xmlns:a16="http://schemas.microsoft.com/office/drawing/2014/main" id="{AAB11ECA-BCA8-9C22-50B4-399A26340B2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720337" y="588605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9" name="Text Placeholder 54">
            <a:extLst>
              <a:ext uri="{FF2B5EF4-FFF2-40B4-BE49-F238E27FC236}">
                <a16:creationId xmlns:a16="http://schemas.microsoft.com/office/drawing/2014/main" id="{8D75E07E-A65E-13BF-20A0-92C3E56C65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722582" y="623221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6363" y="1073150"/>
            <a:ext cx="1828800" cy="717550"/>
          </a:xfrm>
          <a:solidFill>
            <a:schemeClr val="bg2">
              <a:lumMod val="9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183" y="141668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10709" y="2457980"/>
            <a:ext cx="1828800" cy="717550"/>
          </a:xfr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2152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667908" y="3357939"/>
            <a:ext cx="1371601" cy="71755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650667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70138" y="2457980"/>
            <a:ext cx="1828800" cy="717550"/>
          </a:xfr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8095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627337" y="3357939"/>
            <a:ext cx="1371601" cy="717550"/>
          </a:xfrm>
          <a:solidFill>
            <a:schemeClr val="accent3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633504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20579" y="2457980"/>
            <a:ext cx="1828800" cy="717550"/>
          </a:xfr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3139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77778" y="334871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585600" y="3704102"/>
            <a:ext cx="1363372" cy="345043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577778" y="4181979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585472" y="4607775"/>
            <a:ext cx="1363372" cy="27463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8" name="Text Placeholder 52">
            <a:extLst>
              <a:ext uri="{FF2B5EF4-FFF2-40B4-BE49-F238E27FC236}">
                <a16:creationId xmlns:a16="http://schemas.microsoft.com/office/drawing/2014/main" id="{B6260872-20F7-40C2-EAE2-A6FBBF5D3C8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577778" y="504503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9" name="Text Placeholder 54">
            <a:extLst>
              <a:ext uri="{FF2B5EF4-FFF2-40B4-BE49-F238E27FC236}">
                <a16:creationId xmlns:a16="http://schemas.microsoft.com/office/drawing/2014/main" id="{168EC738-2AE1-94E2-18F2-22F5315FDBE9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578880" y="5386315"/>
            <a:ext cx="1363372" cy="35915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69982" y="2457980"/>
            <a:ext cx="1828800" cy="717550"/>
          </a:xfr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69981" y="2801515"/>
            <a:ext cx="1813929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527181" y="3353502"/>
            <a:ext cx="1371601" cy="717550"/>
          </a:xfrm>
          <a:solidFill>
            <a:schemeClr val="accent5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535410" y="3704102"/>
            <a:ext cx="1363372" cy="34983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5084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8" y="308698"/>
            <a:ext cx="2868232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2868232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77676" y="305393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63939" y="3554289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63969" y="1035423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27506" y="1514683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25314" y="2916776"/>
            <a:ext cx="1188720" cy="11887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8942" y="35619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13366" y="4842017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9629" y="5325890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52">
            <a:extLst>
              <a:ext uri="{FF2B5EF4-FFF2-40B4-BE49-F238E27FC236}">
                <a16:creationId xmlns:a16="http://schemas.microsoft.com/office/drawing/2014/main" id="{B16DB739-CDF4-1866-920A-E858CB40A8D0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313770" y="389189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54">
            <a:extLst>
              <a:ext uri="{FF2B5EF4-FFF2-40B4-BE49-F238E27FC236}">
                <a16:creationId xmlns:a16="http://schemas.microsoft.com/office/drawing/2014/main" id="{DB23861E-4C62-55D5-E98F-5B1C00B746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385933" y="868449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26569" y="1447946"/>
            <a:ext cx="1188720" cy="11887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823" y="207974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0455" y="4276795"/>
            <a:ext cx="1188720" cy="11887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2709" y="4908589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207512" y="5587552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302401" y="6100688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6125" y="2825336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86365" y="3604771"/>
            <a:ext cx="1157414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1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71515" y="4179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959940" y="928258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8937" y="1458106"/>
            <a:ext cx="1188720" cy="118872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1191" y="208990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8633" y="4286754"/>
            <a:ext cx="1188720" cy="118872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0546" y="4918548"/>
            <a:ext cx="946712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913633" y="8751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08522" y="1359056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901485" y="2916776"/>
            <a:ext cx="1188720" cy="118872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985113" y="35633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52">
            <a:extLst>
              <a:ext uri="{FF2B5EF4-FFF2-40B4-BE49-F238E27FC236}">
                <a16:creationId xmlns:a16="http://schemas.microsoft.com/office/drawing/2014/main" id="{63F46D58-E5BB-03D6-1727-D6B538B7F5A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882063" y="2017142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54">
            <a:extLst>
              <a:ext uri="{FF2B5EF4-FFF2-40B4-BE49-F238E27FC236}">
                <a16:creationId xmlns:a16="http://schemas.microsoft.com/office/drawing/2014/main" id="{75228716-9846-49D6-A990-333A892BEE5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959700" y="2527417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435142" y="3053936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521405" y="3554289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903186" y="4044989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963568" y="4528862"/>
            <a:ext cx="812479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3347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0043" y="589280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87023" y="134556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9563" y="1966215"/>
            <a:ext cx="1371600" cy="1371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1783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70564" y="1966215"/>
            <a:ext cx="1371600" cy="1371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Mirjam Nilsson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5278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39930" y="1966215"/>
            <a:ext cx="1371600" cy="1371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22150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87449" y="1966215"/>
            <a:ext cx="1371600" cy="1371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9669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6774" y="1966215"/>
            <a:ext cx="1371600" cy="1371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4899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821056" y="1966215"/>
            <a:ext cx="1371600" cy="13716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825779" y="2699609"/>
            <a:ext cx="1364338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02443" y="3406475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5979" y="3916750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02443" y="4489661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95979" y="4973534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953444" y="3406475"/>
            <a:ext cx="1005840" cy="10058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r>
              <a:rPr lang="en-US" dirty="0"/>
              <a:t> 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46980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722810" y="3406475"/>
            <a:ext cx="1005840" cy="100584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716346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70329" y="3406475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63865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49654" y="3406475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243190" y="3916750"/>
            <a:ext cx="1018768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249654" y="4489661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243190" y="4973534"/>
            <a:ext cx="1018768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003936" y="3406475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997472" y="3916750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202443" y="5582472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95979" y="6095608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70329" y="4489661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463865" y="4973534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52">
            <a:extLst>
              <a:ext uri="{FF2B5EF4-FFF2-40B4-BE49-F238E27FC236}">
                <a16:creationId xmlns:a16="http://schemas.microsoft.com/office/drawing/2014/main" id="{BDCBE433-5A3A-8321-DD6C-A9DADC80959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0003936" y="4489661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54">
            <a:extLst>
              <a:ext uri="{FF2B5EF4-FFF2-40B4-BE49-F238E27FC236}">
                <a16:creationId xmlns:a16="http://schemas.microsoft.com/office/drawing/2014/main" id="{0579CB81-5660-0D9A-508F-97A2BF425DE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997472" y="4973534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52">
            <a:extLst>
              <a:ext uri="{FF2B5EF4-FFF2-40B4-BE49-F238E27FC236}">
                <a16:creationId xmlns:a16="http://schemas.microsoft.com/office/drawing/2014/main" id="{8D3BF87E-D9D5-F4CB-2D99-03DC8F25FB0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003936" y="5582472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54">
            <a:extLst>
              <a:ext uri="{FF2B5EF4-FFF2-40B4-BE49-F238E27FC236}">
                <a16:creationId xmlns:a16="http://schemas.microsoft.com/office/drawing/2014/main" id="{C244C74B-0786-7001-12A3-6EE77D1DF813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9997472" y="6095608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0523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5/13/2026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7" r:id="rId2"/>
    <p:sldLayoutId id="214748480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u-ann.kozlowski@stonybrook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main_logo">
            <a:extLst>
              <a:ext uri="{FF2B5EF4-FFF2-40B4-BE49-F238E27FC236}">
                <a16:creationId xmlns:a16="http://schemas.microsoft.com/office/drawing/2014/main" id="{0D512364-AFEE-38A5-C38E-896C3B084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7" y="208340"/>
            <a:ext cx="3952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 Placeholder 158">
            <a:extLst>
              <a:ext uri="{FF2B5EF4-FFF2-40B4-BE49-F238E27FC236}">
                <a16:creationId xmlns:a16="http://schemas.microsoft.com/office/drawing/2014/main" id="{91210DC7-F735-A4FB-298E-4B3EF6DBDB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1497" y="810596"/>
            <a:ext cx="8699611" cy="717550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Request Stony Brook IRB Rely on an External IRB as the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sIRB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Arrow: Pentagon 138" descr="Step 1 Arrow  that includes description for steps to rely on external IRB as sIRB.">
            <a:extLst>
              <a:ext uri="{FF2B5EF4-FFF2-40B4-BE49-F238E27FC236}">
                <a16:creationId xmlns:a16="http://schemas.microsoft.com/office/drawing/2014/main" id="{AD13449A-A329-5E85-A568-AD1AFB3650D5}"/>
              </a:ext>
            </a:extLst>
          </p:cNvPr>
          <p:cNvSpPr/>
          <p:nvPr/>
        </p:nvSpPr>
        <p:spPr>
          <a:xfrm>
            <a:off x="307277" y="1849474"/>
            <a:ext cx="1904425" cy="774995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 Placeholder 161">
            <a:extLst>
              <a:ext uri="{FF2B5EF4-FFF2-40B4-BE49-F238E27FC236}">
                <a16:creationId xmlns:a16="http://schemas.microsoft.com/office/drawing/2014/main" id="{A2B18201-ED15-4A5A-4778-4EE6756130A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4429" y="1608614"/>
            <a:ext cx="1567068" cy="1249354"/>
          </a:xfrm>
        </p:spPr>
        <p:txBody>
          <a:bodyPr/>
          <a:lstStyle/>
          <a:p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200" b="1" dirty="0">
                <a:latin typeface="Abadi" panose="020B0604020104020204" pitchFamily="34" charset="0"/>
              </a:rPr>
              <a:t>Step 1</a:t>
            </a:r>
          </a:p>
          <a:p>
            <a:pPr>
              <a:spcBef>
                <a:spcPts val="600"/>
              </a:spcBef>
            </a:pPr>
            <a:r>
              <a:rPr lang="en-US" sz="1150" b="1" dirty="0">
                <a:latin typeface="Abadi" panose="020B0604020104020204" pitchFamily="34" charset="0"/>
              </a:rPr>
              <a:t>Determine if study qualifies for reliance on another IRB</a:t>
            </a:r>
          </a:p>
        </p:txBody>
      </p:sp>
      <p:sp>
        <p:nvSpPr>
          <p:cNvPr id="213" name="Text Placeholder 212">
            <a:extLst>
              <a:ext uri="{FF2B5EF4-FFF2-40B4-BE49-F238E27FC236}">
                <a16:creationId xmlns:a16="http://schemas.microsoft.com/office/drawing/2014/main" id="{F7E62473-4FFB-DB85-3F96-1A37342507E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07277" y="2687574"/>
            <a:ext cx="1545871" cy="618508"/>
          </a:xfrm>
        </p:spPr>
        <p:txBody>
          <a:bodyPr>
            <a:noAutofit/>
          </a:bodyPr>
          <a:lstStyle/>
          <a:p>
            <a:r>
              <a:rPr lang="en-US" sz="1050" b="0" dirty="0">
                <a:latin typeface="Abadi" panose="020B0604020104020204" pitchFamily="34" charset="0"/>
              </a:rPr>
              <a:t>The research is multi-site/cooperative research within the united States</a:t>
            </a:r>
            <a:r>
              <a:rPr lang="en-US" sz="1100" b="0" dirty="0"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16" name="Text Placeholder 214">
            <a:extLst>
              <a:ext uri="{FF2B5EF4-FFF2-40B4-BE49-F238E27FC236}">
                <a16:creationId xmlns:a16="http://schemas.microsoft.com/office/drawing/2014/main" id="{338705E9-DB90-A963-6707-42F3C5A7A2D5}"/>
              </a:ext>
            </a:extLst>
          </p:cNvPr>
          <p:cNvSpPr txBox="1">
            <a:spLocks/>
          </p:cNvSpPr>
          <p:nvPr/>
        </p:nvSpPr>
        <p:spPr>
          <a:xfrm>
            <a:off x="318456" y="3353188"/>
            <a:ext cx="1545871" cy="5719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0" dirty="0">
                <a:latin typeface="Abadi" panose="020B0604020104020204" pitchFamily="34" charset="0"/>
              </a:rPr>
              <a:t>The research is federally funded/supported.</a:t>
            </a:r>
          </a:p>
          <a:p>
            <a:endParaRPr lang="en-US" dirty="0"/>
          </a:p>
        </p:txBody>
      </p:sp>
      <p:sp>
        <p:nvSpPr>
          <p:cNvPr id="5" name="Text Placeholder 214">
            <a:extLst>
              <a:ext uri="{FF2B5EF4-FFF2-40B4-BE49-F238E27FC236}">
                <a16:creationId xmlns:a16="http://schemas.microsoft.com/office/drawing/2014/main" id="{0C376BB2-9BEE-1CE5-8905-F365D0586EDD}"/>
              </a:ext>
            </a:extLst>
          </p:cNvPr>
          <p:cNvSpPr txBox="1">
            <a:spLocks/>
          </p:cNvSpPr>
          <p:nvPr/>
        </p:nvSpPr>
        <p:spPr>
          <a:xfrm>
            <a:off x="307277" y="3972265"/>
            <a:ext cx="1545871" cy="6638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badi" panose="020B0604020104020204" pitchFamily="34" charset="0"/>
              </a:rPr>
              <a:t>The activity is non-exempt human subjects research</a:t>
            </a:r>
            <a:r>
              <a:rPr lang="en-US" sz="1050" b="0" dirty="0">
                <a:latin typeface="Abadi" panose="020B0604020104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7" name="Text Placeholder 214">
            <a:extLst>
              <a:ext uri="{FF2B5EF4-FFF2-40B4-BE49-F238E27FC236}">
                <a16:creationId xmlns:a16="http://schemas.microsoft.com/office/drawing/2014/main" id="{6566C060-B129-B616-90AC-E871AECA3132}"/>
              </a:ext>
            </a:extLst>
          </p:cNvPr>
          <p:cNvSpPr txBox="1">
            <a:spLocks/>
          </p:cNvSpPr>
          <p:nvPr/>
        </p:nvSpPr>
        <p:spPr>
          <a:xfrm>
            <a:off x="318455" y="4696623"/>
            <a:ext cx="1545871" cy="16165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solidFill>
                  <a:srgbClr val="00396F"/>
                </a:solidFill>
                <a:latin typeface="Abadi" panose="020B0604020104020204" pitchFamily="34" charset="0"/>
              </a:rPr>
              <a:t>If all the above is true, Single IRB is probably required.</a:t>
            </a:r>
          </a:p>
          <a:p>
            <a:r>
              <a:rPr lang="en-US" sz="1100" b="0" dirty="0">
                <a:solidFill>
                  <a:srgbClr val="800000"/>
                </a:solidFill>
                <a:latin typeface="Abadi" panose="020F0502020204030204" pitchFamily="34" charset="0"/>
              </a:rPr>
              <a:t>Identify SBU Coordinator to facilitate communication between IRB of record, SBU study team, and ORC. PI and Coordinator meet with Reliance Administrator for </a:t>
            </a:r>
            <a:r>
              <a:rPr lang="en-US" sz="1100" b="0" dirty="0" err="1">
                <a:solidFill>
                  <a:srgbClr val="800000"/>
                </a:solidFill>
                <a:latin typeface="Abadi" panose="020F0502020204030204" pitchFamily="34" charset="0"/>
              </a:rPr>
              <a:t>sIRB</a:t>
            </a:r>
            <a:r>
              <a:rPr lang="en-US" sz="1100" b="0" dirty="0">
                <a:solidFill>
                  <a:srgbClr val="800000"/>
                </a:solidFill>
                <a:latin typeface="Abadi" panose="020F0502020204030204" pitchFamily="34" charset="0"/>
              </a:rPr>
              <a:t> overview.</a:t>
            </a:r>
          </a:p>
          <a:p>
            <a:endParaRPr lang="en-US" sz="1100" b="0" dirty="0">
              <a:solidFill>
                <a:srgbClr val="FF0000"/>
              </a:solidFill>
              <a:latin typeface="Abadi" panose="020B0604020104020204" pitchFamily="34" charset="0"/>
            </a:endParaRPr>
          </a:p>
          <a:p>
            <a:endParaRPr lang="en-US" dirty="0"/>
          </a:p>
        </p:txBody>
      </p:sp>
      <p:sp>
        <p:nvSpPr>
          <p:cNvPr id="146" name="Arrow: Pentagon 145" descr="Step 2 arrow describing steps to rely on an external IRB as sIRB">
            <a:extLst>
              <a:ext uri="{FF2B5EF4-FFF2-40B4-BE49-F238E27FC236}">
                <a16:creationId xmlns:a16="http://schemas.microsoft.com/office/drawing/2014/main" id="{7434E469-8EA5-DC98-28EC-9121117C6A59}"/>
              </a:ext>
            </a:extLst>
          </p:cNvPr>
          <p:cNvSpPr/>
          <p:nvPr/>
        </p:nvSpPr>
        <p:spPr>
          <a:xfrm>
            <a:off x="2253450" y="1842167"/>
            <a:ext cx="1904425" cy="782302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64" name="Text Placeholder 163">
            <a:extLst>
              <a:ext uri="{FF2B5EF4-FFF2-40B4-BE49-F238E27FC236}">
                <a16:creationId xmlns:a16="http://schemas.microsoft.com/office/drawing/2014/main" id="{7B77CBEA-28B0-76AF-D10C-B66329160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54223" y="1815816"/>
            <a:ext cx="1407160" cy="368869"/>
          </a:xfrm>
        </p:spPr>
        <p:txBody>
          <a:bodyPr/>
          <a:lstStyle/>
          <a:p>
            <a:r>
              <a:rPr lang="en-US" sz="1200" b="1" dirty="0">
                <a:latin typeface="Abadi" panose="020B0604020104020204" pitchFamily="34" charset="0"/>
              </a:rPr>
              <a:t>Step 2 </a:t>
            </a:r>
          </a:p>
          <a:p>
            <a:r>
              <a:rPr lang="en-US" sz="1150" b="1" dirty="0">
                <a:latin typeface="Abadi" panose="020B0604020104020204" pitchFamily="34" charset="0"/>
              </a:rPr>
              <a:t>Identify the IRB of Record</a:t>
            </a:r>
          </a:p>
        </p:txBody>
      </p:sp>
      <p:sp>
        <p:nvSpPr>
          <p:cNvPr id="8" name="Text Placeholder 122">
            <a:extLst>
              <a:ext uri="{FF2B5EF4-FFF2-40B4-BE49-F238E27FC236}">
                <a16:creationId xmlns:a16="http://schemas.microsoft.com/office/drawing/2014/main" id="{15C45B95-D1E4-2DE3-A5B8-0749097015C9}"/>
              </a:ext>
            </a:extLst>
          </p:cNvPr>
          <p:cNvSpPr txBox="1">
            <a:spLocks/>
          </p:cNvSpPr>
          <p:nvPr/>
        </p:nvSpPr>
        <p:spPr>
          <a:xfrm>
            <a:off x="2253181" y="2714456"/>
            <a:ext cx="1483659" cy="24386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137160" rIns="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050" b="0" dirty="0">
                <a:latin typeface="Abadi" panose="020F0502020204030204" pitchFamily="34" charset="0"/>
              </a:rPr>
              <a:t>Work with collaborating investigators to contact proposed IRB of record to determine their willingness to be the </a:t>
            </a:r>
            <a:r>
              <a:rPr lang="en-US" sz="1050" b="0" dirty="0" err="1">
                <a:latin typeface="Abadi" panose="020F0502020204030204" pitchFamily="34" charset="0"/>
              </a:rPr>
              <a:t>sIRB</a:t>
            </a:r>
            <a:r>
              <a:rPr lang="en-US" sz="1050" b="0" dirty="0">
                <a:latin typeface="Abadi" panose="020F0502020204030204" pitchFamily="34" charset="0"/>
              </a:rPr>
              <a:t> for participating sites.</a:t>
            </a:r>
          </a:p>
          <a:p>
            <a:pPr>
              <a:spcBef>
                <a:spcPts val="600"/>
              </a:spcBef>
            </a:pPr>
            <a:r>
              <a:rPr lang="en-US" sz="900" b="0" dirty="0">
                <a:solidFill>
                  <a:srgbClr val="910000"/>
                </a:solidFill>
                <a:latin typeface="Abadi" panose="020F0502020204030204" pitchFamily="34" charset="0"/>
              </a:rPr>
              <a:t>** Typically, this is the Prime Awardee institution, and they should be consulted first</a:t>
            </a:r>
            <a:r>
              <a:rPr lang="en-US" sz="900" b="0" dirty="0">
                <a:latin typeface="Abadi" panose="020F0502020204030204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sz="900" b="0" u="sng" dirty="0">
                <a:latin typeface="Abadi" panose="020F0502020204030204" pitchFamily="34" charset="0"/>
              </a:rPr>
              <a:t>The preferred </a:t>
            </a:r>
            <a:r>
              <a:rPr lang="en-US" sz="900" b="0" u="sng" dirty="0" err="1">
                <a:latin typeface="Abadi" panose="020F0502020204030204" pitchFamily="34" charset="0"/>
              </a:rPr>
              <a:t>sIRB</a:t>
            </a:r>
            <a:r>
              <a:rPr lang="en-US" sz="900" b="0" u="sng" dirty="0">
                <a:latin typeface="Abadi" panose="020F0502020204030204" pitchFamily="34" charset="0"/>
              </a:rPr>
              <a:t> will be AAHRPP accredited and participate in SMART IRB. Requests to rely on a non-AAHRPP accredited institution will be considered for minimal risk research only.</a:t>
            </a:r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D272BC62-19E2-4EE5-F1DC-D00FD87C2C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253181" y="5243110"/>
            <a:ext cx="1488095" cy="1210633"/>
          </a:xfrm>
        </p:spPr>
        <p:txBody>
          <a:bodyPr>
            <a:noAutofit/>
          </a:bodyPr>
          <a:lstStyle/>
          <a:p>
            <a:r>
              <a:rPr lang="en-US" sz="900" b="0" dirty="0">
                <a:solidFill>
                  <a:srgbClr val="910000"/>
                </a:solidFill>
                <a:latin typeface="Abadi" panose="020B0604020104020204" pitchFamily="34" charset="0"/>
              </a:rPr>
              <a:t>Notes: Each IRB of Record may have a different process or requirements for executing reliance agreements and obtaining IRB approval for lead and participating sites. Investigators must adhere to the IRB of Record process.</a:t>
            </a:r>
            <a:endParaRPr lang="en-US" sz="900" b="0" dirty="0">
              <a:solidFill>
                <a:srgbClr val="910000"/>
              </a:solidFill>
            </a:endParaRPr>
          </a:p>
        </p:txBody>
      </p:sp>
      <p:sp>
        <p:nvSpPr>
          <p:cNvPr id="150" name="Arrow: Pentagon 149">
            <a:extLst>
              <a:ext uri="{FF2B5EF4-FFF2-40B4-BE49-F238E27FC236}">
                <a16:creationId xmlns:a16="http://schemas.microsoft.com/office/drawing/2014/main" id="{8AAAF0B1-D994-7315-8AB6-25DF858D0298}"/>
              </a:ext>
            </a:extLst>
          </p:cNvPr>
          <p:cNvSpPr/>
          <p:nvPr/>
        </p:nvSpPr>
        <p:spPr>
          <a:xfrm>
            <a:off x="4211265" y="1846072"/>
            <a:ext cx="1904425" cy="82976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150" dirty="0">
                <a:solidFill>
                  <a:schemeClr val="tx1"/>
                </a:solidFill>
                <a:latin typeface="Abadi" panose="020B0604020104020204" pitchFamily="34" charset="0"/>
              </a:rPr>
              <a:t>Execute Reliance Agreements between SBU and IRB of Record</a:t>
            </a:r>
          </a:p>
          <a:p>
            <a:pPr algn="ctr"/>
            <a:endParaRPr lang="en-US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34B77D26-BC1C-5555-42BD-1329642E169D}"/>
              </a:ext>
            </a:extLst>
          </p:cNvPr>
          <p:cNvSpPr txBox="1"/>
          <p:nvPr/>
        </p:nvSpPr>
        <p:spPr>
          <a:xfrm>
            <a:off x="4628628" y="1796467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3</a:t>
            </a:r>
          </a:p>
        </p:txBody>
      </p:sp>
      <p:sp>
        <p:nvSpPr>
          <p:cNvPr id="307" name="Text Placeholder 306">
            <a:extLst>
              <a:ext uri="{FF2B5EF4-FFF2-40B4-BE49-F238E27FC236}">
                <a16:creationId xmlns:a16="http://schemas.microsoft.com/office/drawing/2014/main" id="{F6E1418D-B304-DE63-AF3D-59249A9BB31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215287" y="2753662"/>
            <a:ext cx="1483659" cy="1240498"/>
          </a:xfrm>
        </p:spPr>
        <p:txBody>
          <a:bodyPr>
            <a:normAutofit/>
          </a:bodyPr>
          <a:lstStyle/>
          <a:p>
            <a:r>
              <a:rPr lang="en-US" sz="1050" b="0" dirty="0">
                <a:latin typeface="Abadi" panose="020B0604020104020204" pitchFamily="34" charset="0"/>
              </a:rPr>
              <a:t>Submit Reliance Request Form and supporting documents to the Reliance Administrator for review and confirmation of willingness to rely.</a:t>
            </a:r>
          </a:p>
          <a:p>
            <a:endParaRPr lang="en-US" sz="1100" b="0" dirty="0"/>
          </a:p>
          <a:p>
            <a:endParaRPr lang="en-US" sz="1100" dirty="0"/>
          </a:p>
        </p:txBody>
      </p:sp>
      <p:sp>
        <p:nvSpPr>
          <p:cNvPr id="189" name="Text Placeholder 306">
            <a:extLst>
              <a:ext uri="{FF2B5EF4-FFF2-40B4-BE49-F238E27FC236}">
                <a16:creationId xmlns:a16="http://schemas.microsoft.com/office/drawing/2014/main" id="{96514CE8-7855-DDB7-90CC-EB7CBE8084C1}"/>
              </a:ext>
            </a:extLst>
          </p:cNvPr>
          <p:cNvSpPr txBox="1">
            <a:spLocks/>
          </p:cNvSpPr>
          <p:nvPr/>
        </p:nvSpPr>
        <p:spPr>
          <a:xfrm>
            <a:off x="4217640" y="4055653"/>
            <a:ext cx="1483659" cy="12404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0" dirty="0" err="1">
                <a:latin typeface="Abadi" panose="020B0604020104020204" pitchFamily="34" charset="0"/>
              </a:rPr>
              <a:t>sIRB</a:t>
            </a:r>
            <a:r>
              <a:rPr lang="en-US" sz="1050" b="0" dirty="0">
                <a:latin typeface="Abadi" panose="020B0604020104020204" pitchFamily="34" charset="0"/>
              </a:rPr>
              <a:t> should provide IRB approved documents, reliance agreement, and local context forms to SBU for completion by the SBU team and Reliance Administrator.</a:t>
            </a:r>
          </a:p>
          <a:p>
            <a:endParaRPr lang="en-US" b="0" dirty="0">
              <a:latin typeface="Abadi" panose="020B0604020104020204" pitchFamily="34" charset="0"/>
            </a:endParaRPr>
          </a:p>
          <a:p>
            <a:endParaRPr lang="en-US" sz="1400" b="0" dirty="0">
              <a:latin typeface="Abadi" panose="020B0604020104020204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5C97123B-C7A1-3D5B-56BB-FC9505E20BF8}"/>
              </a:ext>
            </a:extLst>
          </p:cNvPr>
          <p:cNvSpPr txBox="1"/>
          <p:nvPr/>
        </p:nvSpPr>
        <p:spPr>
          <a:xfrm>
            <a:off x="6682944" y="1814386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4</a:t>
            </a:r>
          </a:p>
        </p:txBody>
      </p:sp>
      <p:sp>
        <p:nvSpPr>
          <p:cNvPr id="12" name="Text Placeholder 306">
            <a:extLst>
              <a:ext uri="{FF2B5EF4-FFF2-40B4-BE49-F238E27FC236}">
                <a16:creationId xmlns:a16="http://schemas.microsoft.com/office/drawing/2014/main" id="{DCAB3FF8-1CB0-7487-91DF-5B2B84363F47}"/>
              </a:ext>
            </a:extLst>
          </p:cNvPr>
          <p:cNvSpPr txBox="1">
            <a:spLocks/>
          </p:cNvSpPr>
          <p:nvPr/>
        </p:nvSpPr>
        <p:spPr>
          <a:xfrm>
            <a:off x="4215287" y="5322073"/>
            <a:ext cx="1483659" cy="12106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badi" panose="020B0604020104020204" pitchFamily="34" charset="0"/>
              </a:rPr>
              <a:t>Reliance agreement executed when signed by  SBU AVPR and Institution Official at the IRB of Record.</a:t>
            </a:r>
          </a:p>
          <a:p>
            <a:r>
              <a:rPr lang="en-US" b="0" dirty="0">
                <a:latin typeface="Abadi" panose="020B0604020104020204" pitchFamily="34" charset="0"/>
              </a:rPr>
              <a:t>Complete Communication Plan and Institutional Profile Questionnaire.</a:t>
            </a:r>
          </a:p>
          <a:p>
            <a:endParaRPr lang="en-US" b="0" dirty="0">
              <a:latin typeface="Abadi" panose="020B0604020104020204" pitchFamily="34" charset="0"/>
            </a:endParaRPr>
          </a:p>
          <a:p>
            <a:endParaRPr lang="en-US" sz="1400" b="0" dirty="0">
              <a:latin typeface="Abadi" panose="020B0604020104020204" pitchFamily="34" charset="0"/>
            </a:endParaRPr>
          </a:p>
        </p:txBody>
      </p:sp>
      <p:sp>
        <p:nvSpPr>
          <p:cNvPr id="155" name="Arrow: Pentagon 154">
            <a:extLst>
              <a:ext uri="{FF2B5EF4-FFF2-40B4-BE49-F238E27FC236}">
                <a16:creationId xmlns:a16="http://schemas.microsoft.com/office/drawing/2014/main" id="{4E2F0679-E62D-E376-0352-033BAB59E843}"/>
              </a:ext>
            </a:extLst>
          </p:cNvPr>
          <p:cNvSpPr/>
          <p:nvPr/>
        </p:nvSpPr>
        <p:spPr>
          <a:xfrm>
            <a:off x="6169080" y="1818409"/>
            <a:ext cx="1904425" cy="82976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Step 4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150" dirty="0">
                <a:solidFill>
                  <a:schemeClr val="tx1"/>
                </a:solidFill>
                <a:latin typeface="Abadi" panose="020B0604020104020204" pitchFamily="34" charset="0"/>
              </a:rPr>
              <a:t>SBU PI Submit for Local Review</a:t>
            </a:r>
          </a:p>
          <a:p>
            <a:pPr algn="ctr"/>
            <a:endParaRPr lang="en-US" dirty="0"/>
          </a:p>
        </p:txBody>
      </p:sp>
      <p:sp>
        <p:nvSpPr>
          <p:cNvPr id="309" name="Text Placeholder 308">
            <a:extLst>
              <a:ext uri="{FF2B5EF4-FFF2-40B4-BE49-F238E27FC236}">
                <a16:creationId xmlns:a16="http://schemas.microsoft.com/office/drawing/2014/main" id="{9D0169A3-6D33-1C1D-97D2-658E7BA738B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187279" y="2749074"/>
            <a:ext cx="1514834" cy="1679216"/>
          </a:xfrm>
        </p:spPr>
        <p:txBody>
          <a:bodyPr>
            <a:normAutofit fontScale="92500" lnSpcReduction="10000"/>
          </a:bodyPr>
          <a:lstStyle/>
          <a:p>
            <a:r>
              <a:rPr lang="en-US" sz="1100" b="0" dirty="0">
                <a:latin typeface="Abadi" panose="020B0604020104020204" pitchFamily="34" charset="0"/>
              </a:rPr>
              <a:t>The SBU PI/study team must follow the submission guidelines for external IRB review. A local administrative review to confirm local policies are met will be completed in </a:t>
            </a:r>
            <a:r>
              <a:rPr lang="en-US" sz="1100" b="0" dirty="0" err="1">
                <a:latin typeface="Abadi" panose="020B0604020104020204" pitchFamily="34" charset="0"/>
              </a:rPr>
              <a:t>myResearch</a:t>
            </a:r>
            <a:r>
              <a:rPr lang="en-US" sz="1100" b="0" dirty="0">
                <a:latin typeface="Abadi" panose="020B0604020104020204" pitchFamily="34" charset="0"/>
              </a:rPr>
              <a:t> IRB.</a:t>
            </a:r>
          </a:p>
          <a:p>
            <a:r>
              <a:rPr lang="en-US" sz="1100" b="0" dirty="0">
                <a:solidFill>
                  <a:srgbClr val="C00000"/>
                </a:solidFill>
                <a:latin typeface="Abadi" panose="020B0604020104020204" pitchFamily="34" charset="0"/>
              </a:rPr>
              <a:t>This is an administrative review only and is not an IRB review.</a:t>
            </a:r>
          </a:p>
          <a:p>
            <a:pPr algn="l"/>
            <a:endParaRPr lang="en-US" b="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3" name="Text Placeholder 308">
            <a:extLst>
              <a:ext uri="{FF2B5EF4-FFF2-40B4-BE49-F238E27FC236}">
                <a16:creationId xmlns:a16="http://schemas.microsoft.com/office/drawing/2014/main" id="{FC0213CA-56F8-A5D8-24B5-2881B8837FC2}"/>
              </a:ext>
            </a:extLst>
          </p:cNvPr>
          <p:cNvSpPr txBox="1">
            <a:spLocks/>
          </p:cNvSpPr>
          <p:nvPr/>
        </p:nvSpPr>
        <p:spPr>
          <a:xfrm>
            <a:off x="6187279" y="4482466"/>
            <a:ext cx="1514834" cy="1679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0" tIns="137160" rIns="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0" dirty="0">
                <a:latin typeface="Abadi" panose="020B0604020104020204" pitchFamily="34" charset="0"/>
              </a:rPr>
              <a:t>Once initial local review is complete, and the submission is marked ‘pending’ in </a:t>
            </a:r>
            <a:r>
              <a:rPr lang="en-US" sz="1050" b="0" dirty="0" err="1">
                <a:latin typeface="Abadi" panose="020B0604020104020204" pitchFamily="34" charset="0"/>
              </a:rPr>
              <a:t>myResearch</a:t>
            </a:r>
            <a:r>
              <a:rPr lang="en-US" sz="1050" b="0" dirty="0">
                <a:latin typeface="Abadi" panose="020B0604020104020204" pitchFamily="34" charset="0"/>
              </a:rPr>
              <a:t> the coordinator will work with the lead site to submit to the IRB of record for SBU approval/activation.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FEE4BA45-11CE-9D0D-DD6D-D485CD60ABA6}"/>
              </a:ext>
            </a:extLst>
          </p:cNvPr>
          <p:cNvSpPr txBox="1"/>
          <p:nvPr/>
        </p:nvSpPr>
        <p:spPr>
          <a:xfrm>
            <a:off x="8587369" y="1775351"/>
            <a:ext cx="128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Step 5</a:t>
            </a:r>
          </a:p>
        </p:txBody>
      </p:sp>
      <p:sp>
        <p:nvSpPr>
          <p:cNvPr id="178" name="Arrow: Pentagon 177">
            <a:extLst>
              <a:ext uri="{FF2B5EF4-FFF2-40B4-BE49-F238E27FC236}">
                <a16:creationId xmlns:a16="http://schemas.microsoft.com/office/drawing/2014/main" id="{647C28ED-2976-D931-C59E-FFDA417D239E}"/>
              </a:ext>
            </a:extLst>
          </p:cNvPr>
          <p:cNvSpPr/>
          <p:nvPr/>
        </p:nvSpPr>
        <p:spPr>
          <a:xfrm>
            <a:off x="8126637" y="1810148"/>
            <a:ext cx="1904425" cy="82291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Step 5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Obtain IRB Approval as a Participating Site</a:t>
            </a:r>
          </a:p>
          <a:p>
            <a:pPr algn="ctr"/>
            <a:endParaRPr lang="en-US" dirty="0"/>
          </a:p>
        </p:txBody>
      </p:sp>
      <p:sp>
        <p:nvSpPr>
          <p:cNvPr id="311" name="Text Placeholder 310">
            <a:extLst>
              <a:ext uri="{FF2B5EF4-FFF2-40B4-BE49-F238E27FC236}">
                <a16:creationId xmlns:a16="http://schemas.microsoft.com/office/drawing/2014/main" id="{28DEC331-3FD1-6A13-40BD-22C28E94CA5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8171928" y="2709123"/>
            <a:ext cx="1387765" cy="1923583"/>
          </a:xfrm>
        </p:spPr>
        <p:txBody>
          <a:bodyPr>
            <a:noAutofit/>
          </a:bodyPr>
          <a:lstStyle/>
          <a:p>
            <a:r>
              <a:rPr lang="en-US" sz="1050" b="0" dirty="0">
                <a:latin typeface="Abadi" panose="020B0604020104020204" pitchFamily="34" charset="0"/>
              </a:rPr>
              <a:t>SBU coordinator to work with lead site to submit application for approval as participating site to the </a:t>
            </a:r>
            <a:r>
              <a:rPr lang="en-US" sz="1050" b="0" dirty="0" err="1">
                <a:latin typeface="Abadi" panose="020B0604020104020204" pitchFamily="34" charset="0"/>
              </a:rPr>
              <a:t>sIRB</a:t>
            </a:r>
            <a:r>
              <a:rPr lang="en-US" sz="1050" b="0" dirty="0">
                <a:latin typeface="Abadi" panose="020B0604020104020204" pitchFamily="34" charset="0"/>
              </a:rPr>
              <a:t>.</a:t>
            </a:r>
          </a:p>
          <a:p>
            <a:r>
              <a:rPr lang="en-US" sz="900" b="0" dirty="0">
                <a:solidFill>
                  <a:srgbClr val="8D0000"/>
                </a:solidFill>
                <a:latin typeface="Abadi" panose="020B0604020104020204" pitchFamily="34" charset="0"/>
              </a:rPr>
              <a:t>If applicable, site-specific documents (consent, recruitment) must be redlined to include SBU specific local context for approval by the </a:t>
            </a:r>
            <a:r>
              <a:rPr lang="en-US" sz="900" b="0" dirty="0" err="1">
                <a:solidFill>
                  <a:srgbClr val="8D0000"/>
                </a:solidFill>
                <a:latin typeface="Abadi" panose="020B0604020104020204" pitchFamily="34" charset="0"/>
              </a:rPr>
              <a:t>sIRB</a:t>
            </a:r>
            <a:r>
              <a:rPr lang="en-US" sz="900" b="0" dirty="0">
                <a:solidFill>
                  <a:srgbClr val="8D0000"/>
                </a:solidFill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1030" name="Text Placeholder 1029">
            <a:extLst>
              <a:ext uri="{FF2B5EF4-FFF2-40B4-BE49-F238E27FC236}">
                <a16:creationId xmlns:a16="http://schemas.microsoft.com/office/drawing/2014/main" id="{DA481904-A395-31FB-963F-E6B13E5CE6D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188092" y="4717360"/>
            <a:ext cx="1371601" cy="790059"/>
          </a:xfrm>
        </p:spPr>
        <p:txBody>
          <a:bodyPr>
            <a:noAutofit/>
          </a:bodyPr>
          <a:lstStyle/>
          <a:p>
            <a:r>
              <a:rPr lang="en-US" sz="1050" b="0" dirty="0">
                <a:latin typeface="Abadi" panose="020B0604020104020204" pitchFamily="34" charset="0"/>
              </a:rPr>
              <a:t>Once SBU is approved, upload approval documents to </a:t>
            </a:r>
            <a:r>
              <a:rPr lang="en-US" sz="1050" b="0" dirty="0" err="1">
                <a:latin typeface="Abadi" panose="020B0604020104020204" pitchFamily="34" charset="0"/>
              </a:rPr>
              <a:t>myResearch</a:t>
            </a:r>
            <a:r>
              <a:rPr lang="en-US" sz="1050" b="0" dirty="0"/>
              <a:t>.</a:t>
            </a:r>
          </a:p>
        </p:txBody>
      </p:sp>
      <p:sp>
        <p:nvSpPr>
          <p:cNvPr id="14" name="Text Placeholder 1029">
            <a:extLst>
              <a:ext uri="{FF2B5EF4-FFF2-40B4-BE49-F238E27FC236}">
                <a16:creationId xmlns:a16="http://schemas.microsoft.com/office/drawing/2014/main" id="{5EEEDCB0-C050-AEA0-0C5B-70BC21E349F1}"/>
              </a:ext>
            </a:extLst>
          </p:cNvPr>
          <p:cNvSpPr txBox="1">
            <a:spLocks/>
          </p:cNvSpPr>
          <p:nvPr/>
        </p:nvSpPr>
        <p:spPr>
          <a:xfrm>
            <a:off x="8171928" y="5568929"/>
            <a:ext cx="1371601" cy="9936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0" tIns="137160" rIns="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dirty="0">
                <a:latin typeface="Abadi" panose="020B0604020104020204" pitchFamily="34" charset="0"/>
              </a:rPr>
              <a:t>Reliance Administrator acknowledges submission and activities at SBU may commence once all institutional requirements are me</a:t>
            </a:r>
            <a:r>
              <a:rPr lang="en-US" sz="1050" b="0" dirty="0">
                <a:latin typeface="Abadi" panose="020B0604020104020204" pitchFamily="34" charset="0"/>
              </a:rPr>
              <a:t>t.</a:t>
            </a:r>
            <a:endParaRPr lang="en-US" sz="1050" b="0" dirty="0"/>
          </a:p>
        </p:txBody>
      </p:sp>
      <p:sp>
        <p:nvSpPr>
          <p:cNvPr id="1035" name="Arrow: Pentagon 1034">
            <a:extLst>
              <a:ext uri="{FF2B5EF4-FFF2-40B4-BE49-F238E27FC236}">
                <a16:creationId xmlns:a16="http://schemas.microsoft.com/office/drawing/2014/main" id="{D2DCF4C6-DC6E-0212-C499-033786F36BCD}"/>
              </a:ext>
            </a:extLst>
          </p:cNvPr>
          <p:cNvSpPr/>
          <p:nvPr/>
        </p:nvSpPr>
        <p:spPr>
          <a:xfrm>
            <a:off x="10084452" y="1773228"/>
            <a:ext cx="1904425" cy="82291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Step 6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Abadi" panose="020B0604020104020204" pitchFamily="34" charset="0"/>
              </a:rPr>
              <a:t>Follow All Post Approval Requirements</a:t>
            </a:r>
          </a:p>
          <a:p>
            <a:pPr algn="ctr"/>
            <a:endParaRPr lang="en-US" dirty="0"/>
          </a:p>
        </p:txBody>
      </p:sp>
      <p:sp>
        <p:nvSpPr>
          <p:cNvPr id="317" name="Text Placeholder 316">
            <a:extLst>
              <a:ext uri="{FF2B5EF4-FFF2-40B4-BE49-F238E27FC236}">
                <a16:creationId xmlns:a16="http://schemas.microsoft.com/office/drawing/2014/main" id="{D85D1823-E809-DA44-74D5-3E31B369CF8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116662" y="2783870"/>
            <a:ext cx="1505843" cy="1065666"/>
          </a:xfrm>
          <a:solidFill>
            <a:srgbClr val="E9FCFD"/>
          </a:solidFill>
        </p:spPr>
        <p:txBody>
          <a:bodyPr>
            <a:noAutofit/>
          </a:bodyPr>
          <a:lstStyle/>
          <a:p>
            <a:r>
              <a:rPr lang="en-US" sz="1050" b="0" dirty="0">
                <a:latin typeface="Abadi" panose="020B0604020104020204" pitchFamily="34" charset="0"/>
              </a:rPr>
              <a:t>PI submits all continuing renewals, modifications, and RNI’s according to SBU SOPs for all sites.</a:t>
            </a:r>
          </a:p>
        </p:txBody>
      </p:sp>
      <p:sp>
        <p:nvSpPr>
          <p:cNvPr id="1037" name="Text Placeholder 1036">
            <a:extLst>
              <a:ext uri="{FF2B5EF4-FFF2-40B4-BE49-F238E27FC236}">
                <a16:creationId xmlns:a16="http://schemas.microsoft.com/office/drawing/2014/main" id="{CFFA63F7-6CB6-0D58-C003-ECCF9D1930E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160077" y="3925158"/>
            <a:ext cx="1462428" cy="916008"/>
          </a:xfrm>
          <a:solidFill>
            <a:srgbClr val="FF8181"/>
          </a:solidFill>
        </p:spPr>
        <p:txBody>
          <a:bodyPr>
            <a:normAutofit/>
          </a:bodyPr>
          <a:lstStyle/>
          <a:p>
            <a:r>
              <a:rPr lang="en-U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Submit Closure for SBU and participating sites as applicable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C9397C-5CC7-3066-D7DC-22181BA635C9}"/>
              </a:ext>
            </a:extLst>
          </p:cNvPr>
          <p:cNvSpPr txBox="1"/>
          <p:nvPr/>
        </p:nvSpPr>
        <p:spPr>
          <a:xfrm>
            <a:off x="438580" y="6562569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Version 5.12.26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B4E753D-FA6E-7F62-5B9D-54783FB0E7A2}"/>
              </a:ext>
            </a:extLst>
          </p:cNvPr>
          <p:cNvSpPr txBox="1"/>
          <p:nvPr/>
        </p:nvSpPr>
        <p:spPr>
          <a:xfrm>
            <a:off x="1533473" y="6474684"/>
            <a:ext cx="3048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  <a:latin typeface="Abadi" panose="020F0502020204030204" pitchFamily="34" charset="0"/>
              </a:rPr>
              <a:t>**If requesting SBU as the </a:t>
            </a:r>
            <a:r>
              <a:rPr lang="en-US" sz="1000" dirty="0" err="1">
                <a:solidFill>
                  <a:srgbClr val="FF0000"/>
                </a:solidFill>
                <a:latin typeface="Abadi" panose="020F0502020204030204" pitchFamily="34" charset="0"/>
              </a:rPr>
              <a:t>sIRB</a:t>
            </a:r>
            <a:r>
              <a:rPr lang="en-US" sz="1000" dirty="0">
                <a:solidFill>
                  <a:srgbClr val="FF0000"/>
                </a:solidFill>
                <a:latin typeface="Abadi" panose="020F0502020204030204" pitchFamily="34" charset="0"/>
              </a:rPr>
              <a:t> please see the “Steps to Use Stony Brook IRB as the </a:t>
            </a:r>
            <a:r>
              <a:rPr lang="en-US" sz="1000" dirty="0" err="1">
                <a:solidFill>
                  <a:srgbClr val="FF0000"/>
                </a:solidFill>
                <a:latin typeface="Abadi" panose="020F0502020204030204" pitchFamily="34" charset="0"/>
              </a:rPr>
              <a:t>sIRB</a:t>
            </a:r>
            <a:r>
              <a:rPr lang="en-US" sz="1000" dirty="0">
                <a:solidFill>
                  <a:srgbClr val="FF0000"/>
                </a:solidFill>
                <a:latin typeface="Abadi" panose="020F0502020204030204" pitchFamily="34" charset="0"/>
              </a:rPr>
              <a:t>” instructions.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1A70B7-4395-09E0-1BEA-5F0EBD48C659}"/>
              </a:ext>
            </a:extLst>
          </p:cNvPr>
          <p:cNvSpPr txBox="1"/>
          <p:nvPr/>
        </p:nvSpPr>
        <p:spPr>
          <a:xfrm>
            <a:off x="7436780" y="6543966"/>
            <a:ext cx="4755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badi" panose="020B0604020104020204" pitchFamily="34" charset="0"/>
              </a:rPr>
              <a:t>Reliance Administrator Contact: </a:t>
            </a:r>
            <a:r>
              <a:rPr lang="en-US" sz="1200" dirty="0">
                <a:latin typeface="Abadi" panose="020B0604020104020204" pitchFamily="34" charset="0"/>
                <a:hlinkClick r:id="rId4"/>
              </a:rPr>
              <a:t>lu-ann.kozlowski@stonybrook.edu</a:t>
            </a:r>
            <a:endParaRPr lang="en-US" sz="1200" dirty="0">
              <a:latin typeface="Abadi" panose="020B0604020104020204" pitchFamily="34" charset="0"/>
            </a:endParaRPr>
          </a:p>
          <a:p>
            <a:endParaRPr lang="en-US" sz="12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874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56610394_Color-coded organization chart_win32_SL_V2" id="{1F5208DA-61F6-4480-814A-DAFAB6AC473C}" vid="{5BFAC87C-7D9D-40F0-B59E-E3553674DE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D0F3C27-C65D-4E9D-AAAA-38F37C5803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ED7135-A252-42E0-A8D9-271F72BB91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01F1B2-3EDD-4B7A-8ACD-64E623C98DD8}">
  <ds:schemaRefs>
    <ds:schemaRef ds:uri="http://schemas.microsoft.com/office/2006/metadata/properties"/>
    <ds:schemaRef ds:uri="http://purl.org/dc/terms/"/>
    <ds:schemaRef ds:uri="71af3243-3dd4-4a8d-8c0d-dd76da1f02a5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230e9df3-be65-4c73-a93b-d1236ebd677e"/>
    <ds:schemaRef ds:uri="16c05727-aa75-4e4a-9b5f-8a80a1165891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508</TotalTime>
  <Words>538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Avenir Next LT Pro Light</vt:lpstr>
      <vt:lpstr>Calibri</vt:lpstr>
      <vt:lpstr>Speak Pro</vt:lpstr>
      <vt:lpstr>Custom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Lu-Ann Kozlowski</dc:creator>
  <cp:lastModifiedBy>Anna Li</cp:lastModifiedBy>
  <cp:revision>8</cp:revision>
  <dcterms:created xsi:type="dcterms:W3CDTF">2026-05-07T19:51:09Z</dcterms:created>
  <dcterms:modified xsi:type="dcterms:W3CDTF">2026-05-13T17:58:58Z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