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92" r:id="rId1"/>
  </p:sldMasterIdLst>
  <p:notesMasterIdLst>
    <p:notesMasterId r:id="rId13"/>
  </p:notesMasterIdLst>
  <p:sldIdLst>
    <p:sldId id="256" r:id="rId2"/>
    <p:sldId id="266" r:id="rId3"/>
    <p:sldId id="286" r:id="rId4"/>
    <p:sldId id="268" r:id="rId5"/>
    <p:sldId id="257" r:id="rId6"/>
    <p:sldId id="260" r:id="rId7"/>
    <p:sldId id="261" r:id="rId8"/>
    <p:sldId id="279" r:id="rId9"/>
    <p:sldId id="263" r:id="rId10"/>
    <p:sldId id="262" r:id="rId11"/>
    <p:sldId id="280" r:id="rId1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99E"/>
    <a:srgbClr val="C6BE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06" autoAdjust="0"/>
    <p:restoredTop sz="94632" autoAdjust="0"/>
  </p:normalViewPr>
  <p:slideViewPr>
    <p:cSldViewPr>
      <p:cViewPr varScale="1">
        <p:scale>
          <a:sx n="105" d="100"/>
          <a:sy n="105" d="100"/>
        </p:scale>
        <p:origin x="17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BDB5611B-69D1-49AA-A826-5D2B9CFB97C4}"/>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2830" tIns="46415" rIns="92830" bIns="46415" numCol="1" anchor="t" anchorCtr="0" compatLnSpc="1">
            <a:prstTxWarp prst="textNoShape">
              <a:avLst/>
            </a:prstTxWarp>
          </a:bodyPr>
          <a:lstStyle>
            <a:lvl1pPr eaLnBrk="0" fontAlgn="auto" hangingPunct="0">
              <a:spcBef>
                <a:spcPts val="0"/>
              </a:spcBef>
              <a:spcAft>
                <a:spcPts val="0"/>
              </a:spcAft>
              <a:defRPr sz="1200">
                <a:latin typeface="Times New Roman" pitchFamily="18" charset="0"/>
              </a:defRPr>
            </a:lvl1pPr>
          </a:lstStyle>
          <a:p>
            <a:pPr>
              <a:defRPr/>
            </a:pPr>
            <a:endParaRPr lang="en-US"/>
          </a:p>
        </p:txBody>
      </p:sp>
      <p:sp>
        <p:nvSpPr>
          <p:cNvPr id="66563" name="Rectangle 3">
            <a:extLst>
              <a:ext uri="{FF2B5EF4-FFF2-40B4-BE49-F238E27FC236}">
                <a16:creationId xmlns:a16="http://schemas.microsoft.com/office/drawing/2014/main" id="{7444CEA8-E729-41AD-B95B-B686FEE85A4B}"/>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2830" tIns="46415" rIns="92830" bIns="46415" numCol="1" anchor="t" anchorCtr="0" compatLnSpc="1">
            <a:prstTxWarp prst="textNoShape">
              <a:avLst/>
            </a:prstTxWarp>
          </a:bodyPr>
          <a:lstStyle>
            <a:lvl1pPr algn="r" eaLnBrk="0" fontAlgn="auto" hangingPunct="0">
              <a:spcBef>
                <a:spcPts val="0"/>
              </a:spcBef>
              <a:spcAft>
                <a:spcPts val="0"/>
              </a:spcAft>
              <a:defRPr sz="1200">
                <a:latin typeface="Times New Roman" pitchFamily="18" charset="0"/>
              </a:defRPr>
            </a:lvl1pPr>
          </a:lstStyle>
          <a:p>
            <a:pPr>
              <a:defRPr/>
            </a:pPr>
            <a:endParaRPr lang="en-US"/>
          </a:p>
        </p:txBody>
      </p:sp>
      <p:sp>
        <p:nvSpPr>
          <p:cNvPr id="3076" name="Rectangle 4">
            <a:extLst>
              <a:ext uri="{FF2B5EF4-FFF2-40B4-BE49-F238E27FC236}">
                <a16:creationId xmlns:a16="http://schemas.microsoft.com/office/drawing/2014/main" id="{1E4160A3-D8A6-B4F5-EEB4-89D29896FD5F}"/>
              </a:ext>
            </a:extLst>
          </p:cNvPr>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5" name="Rectangle 5">
            <a:extLst>
              <a:ext uri="{FF2B5EF4-FFF2-40B4-BE49-F238E27FC236}">
                <a16:creationId xmlns:a16="http://schemas.microsoft.com/office/drawing/2014/main" id="{596C8173-FA98-4A40-A886-C6AFD1F6B37A}"/>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2830" tIns="46415" rIns="92830" bIns="4641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6566" name="Rectangle 6">
            <a:extLst>
              <a:ext uri="{FF2B5EF4-FFF2-40B4-BE49-F238E27FC236}">
                <a16:creationId xmlns:a16="http://schemas.microsoft.com/office/drawing/2014/main" id="{CF88C2A8-4D0C-489E-BC5E-3695334FDDB7}"/>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2830" tIns="46415" rIns="92830" bIns="46415" numCol="1" anchor="b" anchorCtr="0" compatLnSpc="1">
            <a:prstTxWarp prst="textNoShape">
              <a:avLst/>
            </a:prstTxWarp>
          </a:bodyPr>
          <a:lstStyle>
            <a:lvl1pPr eaLnBrk="0" fontAlgn="auto" hangingPunct="0">
              <a:spcBef>
                <a:spcPts val="0"/>
              </a:spcBef>
              <a:spcAft>
                <a:spcPts val="0"/>
              </a:spcAft>
              <a:defRPr sz="1200">
                <a:latin typeface="Times New Roman" pitchFamily="18" charset="0"/>
              </a:defRPr>
            </a:lvl1pPr>
          </a:lstStyle>
          <a:p>
            <a:pPr>
              <a:defRPr/>
            </a:pPr>
            <a:endParaRPr lang="en-US"/>
          </a:p>
        </p:txBody>
      </p:sp>
      <p:sp>
        <p:nvSpPr>
          <p:cNvPr id="66567" name="Rectangle 7">
            <a:extLst>
              <a:ext uri="{FF2B5EF4-FFF2-40B4-BE49-F238E27FC236}">
                <a16:creationId xmlns:a16="http://schemas.microsoft.com/office/drawing/2014/main" id="{617E9A9F-CD28-4DF0-867C-0A1234B53F53}"/>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2830" tIns="46415" rIns="92830" bIns="46415" numCol="1" anchor="b" anchorCtr="0" compatLnSpc="1">
            <a:prstTxWarp prst="textNoShape">
              <a:avLst/>
            </a:prstTxWarp>
          </a:bodyPr>
          <a:lstStyle>
            <a:lvl1pPr algn="r">
              <a:defRPr sz="1200">
                <a:latin typeface="Times New Roman" panose="02020603050405020304" pitchFamily="18" charset="0"/>
              </a:defRPr>
            </a:lvl1pPr>
          </a:lstStyle>
          <a:p>
            <a:fld id="{28C07FF7-CE59-4357-957D-596A39AFB36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3ADF13E7-92EA-10EE-5E74-7A81EE4A3F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9797BE-8B54-4F35-BB43-C7AC04EAE1F3}" type="slidenum">
              <a:rPr lang="en-US" altLang="en-US"/>
              <a:pPr>
                <a:spcBef>
                  <a:spcPct val="0"/>
                </a:spcBef>
              </a:pPr>
              <a:t>1</a:t>
            </a:fld>
            <a:endParaRPr lang="en-US" altLang="en-US"/>
          </a:p>
        </p:txBody>
      </p:sp>
      <p:sp>
        <p:nvSpPr>
          <p:cNvPr id="5123" name="Rectangle 2">
            <a:extLst>
              <a:ext uri="{FF2B5EF4-FFF2-40B4-BE49-F238E27FC236}">
                <a16:creationId xmlns:a16="http://schemas.microsoft.com/office/drawing/2014/main" id="{206767FD-6147-0B2C-46A3-EDA4FBB7986C}"/>
              </a:ext>
            </a:extLst>
          </p:cNvPr>
          <p:cNvSpPr>
            <a:spLocks noRot="1" noChangeArrowheads="1" noTextEdit="1"/>
          </p:cNvSpPr>
          <p:nvPr>
            <p:ph type="sldImg"/>
          </p:nvPr>
        </p:nvSpPr>
        <p:spPr>
          <a:ln/>
        </p:spPr>
      </p:sp>
      <p:sp>
        <p:nvSpPr>
          <p:cNvPr id="5124" name="Rectangle 3">
            <a:extLst>
              <a:ext uri="{FF2B5EF4-FFF2-40B4-BE49-F238E27FC236}">
                <a16:creationId xmlns:a16="http://schemas.microsoft.com/office/drawing/2014/main" id="{7EC8733C-4A7E-8FC0-8E23-AFC9232A6E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4D4B02B3-8B90-DD08-8B08-1977A9A5D2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41C8CC6-AD49-4327-B276-330798371347}" type="slidenum">
              <a:rPr lang="en-US" altLang="en-US"/>
              <a:pPr>
                <a:spcBef>
                  <a:spcPct val="0"/>
                </a:spcBef>
              </a:pPr>
              <a:t>2</a:t>
            </a:fld>
            <a:endParaRPr lang="en-US" altLang="en-US"/>
          </a:p>
        </p:txBody>
      </p:sp>
      <p:sp>
        <p:nvSpPr>
          <p:cNvPr id="7171" name="Rectangle 2">
            <a:extLst>
              <a:ext uri="{FF2B5EF4-FFF2-40B4-BE49-F238E27FC236}">
                <a16:creationId xmlns:a16="http://schemas.microsoft.com/office/drawing/2014/main" id="{E52082B2-1084-1E77-09AC-D7C3C1CB383A}"/>
              </a:ext>
            </a:extLst>
          </p:cNvPr>
          <p:cNvSpPr>
            <a:spLocks noRot="1" noChangeArrowheads="1" noTextEdit="1"/>
          </p:cNvSpPr>
          <p:nvPr>
            <p:ph type="sldImg"/>
          </p:nvPr>
        </p:nvSpPr>
        <p:spPr>
          <a:ln/>
        </p:spPr>
      </p:sp>
      <p:sp>
        <p:nvSpPr>
          <p:cNvPr id="7172" name="Rectangle 3">
            <a:extLst>
              <a:ext uri="{FF2B5EF4-FFF2-40B4-BE49-F238E27FC236}">
                <a16:creationId xmlns:a16="http://schemas.microsoft.com/office/drawing/2014/main" id="{CD176A31-4E96-D679-DCD8-54C520F4F1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1A6B6F57-6FBA-DDD5-C6EA-4B52691604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D61051-332C-4489-AFF8-3D29E4909FEB}" type="slidenum">
              <a:rPr lang="en-US" altLang="en-US"/>
              <a:pPr>
                <a:spcBef>
                  <a:spcPct val="0"/>
                </a:spcBef>
              </a:pPr>
              <a:t>4</a:t>
            </a:fld>
            <a:endParaRPr lang="en-US" altLang="en-US"/>
          </a:p>
        </p:txBody>
      </p:sp>
      <p:sp>
        <p:nvSpPr>
          <p:cNvPr id="10243" name="Rectangle 2">
            <a:extLst>
              <a:ext uri="{FF2B5EF4-FFF2-40B4-BE49-F238E27FC236}">
                <a16:creationId xmlns:a16="http://schemas.microsoft.com/office/drawing/2014/main" id="{CCC64E2E-BDD5-A1EC-A8D5-19B22667DA22}"/>
              </a:ext>
            </a:extLst>
          </p:cNvPr>
          <p:cNvSpPr>
            <a:spLocks noRot="1" noChangeArrowheads="1" noTextEdit="1"/>
          </p:cNvSpPr>
          <p:nvPr>
            <p:ph type="sldImg"/>
          </p:nvPr>
        </p:nvSpPr>
        <p:spPr>
          <a:ln/>
        </p:spPr>
      </p:sp>
      <p:sp>
        <p:nvSpPr>
          <p:cNvPr id="10244" name="Rectangle 3">
            <a:extLst>
              <a:ext uri="{FF2B5EF4-FFF2-40B4-BE49-F238E27FC236}">
                <a16:creationId xmlns:a16="http://schemas.microsoft.com/office/drawing/2014/main" id="{9FE60AD5-8708-E539-D3B4-CD6B28FEF7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C99969F6-5CFD-CD21-7D92-2A8130E10C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3F7142-5E03-41D1-9733-9EECA2E95C34}" type="slidenum">
              <a:rPr lang="en-US" altLang="en-US"/>
              <a:pPr>
                <a:spcBef>
                  <a:spcPct val="0"/>
                </a:spcBef>
              </a:pPr>
              <a:t>5</a:t>
            </a:fld>
            <a:endParaRPr lang="en-US" altLang="en-US"/>
          </a:p>
        </p:txBody>
      </p:sp>
      <p:sp>
        <p:nvSpPr>
          <p:cNvPr id="12291" name="Rectangle 2">
            <a:extLst>
              <a:ext uri="{FF2B5EF4-FFF2-40B4-BE49-F238E27FC236}">
                <a16:creationId xmlns:a16="http://schemas.microsoft.com/office/drawing/2014/main" id="{3FF3900F-FDC0-DDA6-9F6B-8D2AE8196F20}"/>
              </a:ext>
            </a:extLst>
          </p:cNvPr>
          <p:cNvSpPr>
            <a:spLocks noRot="1" noChangeArrowheads="1" noTextEdit="1"/>
          </p:cNvSpPr>
          <p:nvPr>
            <p:ph type="sldImg"/>
          </p:nvPr>
        </p:nvSpPr>
        <p:spPr>
          <a:ln/>
        </p:spPr>
      </p:sp>
      <p:sp>
        <p:nvSpPr>
          <p:cNvPr id="12292" name="Rectangle 3">
            <a:extLst>
              <a:ext uri="{FF2B5EF4-FFF2-40B4-BE49-F238E27FC236}">
                <a16:creationId xmlns:a16="http://schemas.microsoft.com/office/drawing/2014/main" id="{7F5DCC63-EDCB-6EA9-5E84-E0C2678C9F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13998356-1172-F1F2-37D9-542971C77E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D6C0BD-EC60-4781-8C3F-DD790256A6E9}" type="slidenum">
              <a:rPr lang="en-US" altLang="en-US"/>
              <a:pPr>
                <a:spcBef>
                  <a:spcPct val="0"/>
                </a:spcBef>
              </a:pPr>
              <a:t>6</a:t>
            </a:fld>
            <a:endParaRPr lang="en-US" altLang="en-US"/>
          </a:p>
        </p:txBody>
      </p:sp>
      <p:sp>
        <p:nvSpPr>
          <p:cNvPr id="14339" name="Rectangle 2">
            <a:extLst>
              <a:ext uri="{FF2B5EF4-FFF2-40B4-BE49-F238E27FC236}">
                <a16:creationId xmlns:a16="http://schemas.microsoft.com/office/drawing/2014/main" id="{948A14B0-0E07-071F-CB11-C79992236622}"/>
              </a:ext>
            </a:extLst>
          </p:cNvPr>
          <p:cNvSpPr>
            <a:spLocks noRot="1" noChangeArrowheads="1" noTextEdit="1"/>
          </p:cNvSpPr>
          <p:nvPr>
            <p:ph type="sldImg"/>
          </p:nvPr>
        </p:nvSpPr>
        <p:spPr>
          <a:ln/>
        </p:spPr>
      </p:sp>
      <p:sp>
        <p:nvSpPr>
          <p:cNvPr id="14340" name="Rectangle 3">
            <a:extLst>
              <a:ext uri="{FF2B5EF4-FFF2-40B4-BE49-F238E27FC236}">
                <a16:creationId xmlns:a16="http://schemas.microsoft.com/office/drawing/2014/main" id="{CD650346-21D4-07EE-84D9-4234E04A9F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1663605F-1BAD-FEBF-4C99-9E1E2DA388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A20C1A-8B06-478D-B868-1B12C92F8BA8}" type="slidenum">
              <a:rPr lang="en-US" altLang="en-US"/>
              <a:pPr>
                <a:spcBef>
                  <a:spcPct val="0"/>
                </a:spcBef>
              </a:pPr>
              <a:t>7</a:t>
            </a:fld>
            <a:endParaRPr lang="en-US" altLang="en-US"/>
          </a:p>
        </p:txBody>
      </p:sp>
      <p:sp>
        <p:nvSpPr>
          <p:cNvPr id="16387" name="Rectangle 2">
            <a:extLst>
              <a:ext uri="{FF2B5EF4-FFF2-40B4-BE49-F238E27FC236}">
                <a16:creationId xmlns:a16="http://schemas.microsoft.com/office/drawing/2014/main" id="{DBB8955F-8939-D38F-7880-6B0AA50501D5}"/>
              </a:ext>
            </a:extLst>
          </p:cNvPr>
          <p:cNvSpPr>
            <a:spLocks noRot="1" noChangeArrowheads="1" noTextEdit="1"/>
          </p:cNvSpPr>
          <p:nvPr>
            <p:ph type="sldImg"/>
          </p:nvPr>
        </p:nvSpPr>
        <p:spPr>
          <a:ln/>
        </p:spPr>
      </p:sp>
      <p:sp>
        <p:nvSpPr>
          <p:cNvPr id="16388" name="Rectangle 3">
            <a:extLst>
              <a:ext uri="{FF2B5EF4-FFF2-40B4-BE49-F238E27FC236}">
                <a16:creationId xmlns:a16="http://schemas.microsoft.com/office/drawing/2014/main" id="{514B54D3-E139-B411-B277-1D92B21070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ED57CE4B-4969-CA18-F5CF-4A4636A49B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745389-2B9F-497D-AB4C-8485B3F59772}" type="slidenum">
              <a:rPr lang="en-US" altLang="en-US"/>
              <a:pPr>
                <a:spcBef>
                  <a:spcPct val="0"/>
                </a:spcBef>
              </a:pPr>
              <a:t>8</a:t>
            </a:fld>
            <a:endParaRPr lang="en-US" altLang="en-US"/>
          </a:p>
        </p:txBody>
      </p:sp>
      <p:sp>
        <p:nvSpPr>
          <p:cNvPr id="18435" name="Rectangle 2">
            <a:extLst>
              <a:ext uri="{FF2B5EF4-FFF2-40B4-BE49-F238E27FC236}">
                <a16:creationId xmlns:a16="http://schemas.microsoft.com/office/drawing/2014/main" id="{D08F17BF-E3AA-51BE-5BE8-EBBE13B75478}"/>
              </a:ext>
            </a:extLst>
          </p:cNvPr>
          <p:cNvSpPr>
            <a:spLocks noRot="1" noChangeArrowheads="1" noTextEdit="1"/>
          </p:cNvSpPr>
          <p:nvPr>
            <p:ph type="sldImg"/>
          </p:nvPr>
        </p:nvSpPr>
        <p:spPr>
          <a:ln/>
        </p:spPr>
      </p:sp>
      <p:sp>
        <p:nvSpPr>
          <p:cNvPr id="18436" name="Rectangle 3">
            <a:extLst>
              <a:ext uri="{FF2B5EF4-FFF2-40B4-BE49-F238E27FC236}">
                <a16:creationId xmlns:a16="http://schemas.microsoft.com/office/drawing/2014/main" id="{456E0B26-D56E-C199-6EBE-95ED0DC605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A8BDE0E-76AA-42AE-7076-2D05333EEB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3CAE1A-054B-4AB0-AF5C-61991E851BF1}" type="slidenum">
              <a:rPr lang="en-US" altLang="en-US"/>
              <a:pPr>
                <a:spcBef>
                  <a:spcPct val="0"/>
                </a:spcBef>
              </a:pPr>
              <a:t>9</a:t>
            </a:fld>
            <a:endParaRPr lang="en-US" altLang="en-US"/>
          </a:p>
        </p:txBody>
      </p:sp>
      <p:sp>
        <p:nvSpPr>
          <p:cNvPr id="20483" name="Rectangle 2">
            <a:extLst>
              <a:ext uri="{FF2B5EF4-FFF2-40B4-BE49-F238E27FC236}">
                <a16:creationId xmlns:a16="http://schemas.microsoft.com/office/drawing/2014/main" id="{3AAAA500-0EA4-724B-39E6-9ACB5944FDF9}"/>
              </a:ext>
            </a:extLst>
          </p:cNvPr>
          <p:cNvSpPr>
            <a:spLocks noRot="1" noChangeArrowheads="1" noTextEdit="1"/>
          </p:cNvSpPr>
          <p:nvPr>
            <p:ph type="sldImg"/>
          </p:nvPr>
        </p:nvSpPr>
        <p:spPr>
          <a:ln/>
        </p:spPr>
      </p:sp>
      <p:sp>
        <p:nvSpPr>
          <p:cNvPr id="20484" name="Rectangle 3">
            <a:extLst>
              <a:ext uri="{FF2B5EF4-FFF2-40B4-BE49-F238E27FC236}">
                <a16:creationId xmlns:a16="http://schemas.microsoft.com/office/drawing/2014/main" id="{68D9ADBF-EAC2-B81C-3BCD-74CD4A08AA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FDC70D73-22F0-0106-1E9F-A60A1CE6D0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B8700F-6C3C-4720-BAB1-AEE9AE2B5D9D}" type="slidenum">
              <a:rPr lang="en-US" altLang="en-US"/>
              <a:pPr>
                <a:spcBef>
                  <a:spcPct val="0"/>
                </a:spcBef>
              </a:pPr>
              <a:t>10</a:t>
            </a:fld>
            <a:endParaRPr lang="en-US" altLang="en-US"/>
          </a:p>
        </p:txBody>
      </p:sp>
      <p:sp>
        <p:nvSpPr>
          <p:cNvPr id="22531" name="Rectangle 2">
            <a:extLst>
              <a:ext uri="{FF2B5EF4-FFF2-40B4-BE49-F238E27FC236}">
                <a16:creationId xmlns:a16="http://schemas.microsoft.com/office/drawing/2014/main" id="{366C6E83-79D3-936C-49E9-8980AECC8877}"/>
              </a:ext>
            </a:extLst>
          </p:cNvPr>
          <p:cNvSpPr>
            <a:spLocks noRot="1" noChangeArrowheads="1" noTextEdit="1"/>
          </p:cNvSpPr>
          <p:nvPr>
            <p:ph type="sldImg"/>
          </p:nvPr>
        </p:nvSpPr>
        <p:spPr>
          <a:ln/>
        </p:spPr>
      </p:sp>
      <p:sp>
        <p:nvSpPr>
          <p:cNvPr id="22532" name="Rectangle 3">
            <a:extLst>
              <a:ext uri="{FF2B5EF4-FFF2-40B4-BE49-F238E27FC236}">
                <a16:creationId xmlns:a16="http://schemas.microsoft.com/office/drawing/2014/main" id="{D30B05E6-5C95-0041-E0B0-A467FC5990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D205EE9B-1D63-0F1A-3728-B16E5CC8BA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4063" indent="-288925">
              <a:spcBef>
                <a:spcPct val="30000"/>
              </a:spcBef>
              <a:defRPr sz="1200">
                <a:solidFill>
                  <a:schemeClr val="tx1"/>
                </a:solidFill>
                <a:latin typeface="Times New Roman" panose="02020603050405020304" pitchFamily="18" charset="0"/>
              </a:defRPr>
            </a:lvl2pPr>
            <a:lvl3pPr marL="1158875" indent="-231775">
              <a:spcBef>
                <a:spcPct val="30000"/>
              </a:spcBef>
              <a:defRPr sz="1200">
                <a:solidFill>
                  <a:schemeClr val="tx1"/>
                </a:solidFill>
                <a:latin typeface="Times New Roman" panose="02020603050405020304" pitchFamily="18" charset="0"/>
              </a:defRPr>
            </a:lvl3pPr>
            <a:lvl4pPr marL="1624013" indent="-231775">
              <a:spcBef>
                <a:spcPct val="30000"/>
              </a:spcBef>
              <a:defRPr sz="1200">
                <a:solidFill>
                  <a:schemeClr val="tx1"/>
                </a:solidFill>
                <a:latin typeface="Times New Roman" panose="02020603050405020304" pitchFamily="18" charset="0"/>
              </a:defRPr>
            </a:lvl4pPr>
            <a:lvl5pPr marL="2087563" indent="-231775">
              <a:spcBef>
                <a:spcPct val="30000"/>
              </a:spcBef>
              <a:defRPr sz="1200">
                <a:solidFill>
                  <a:schemeClr val="tx1"/>
                </a:solidFill>
                <a:latin typeface="Times New Roman" panose="02020603050405020304" pitchFamily="18" charset="0"/>
              </a:defRPr>
            </a:lvl5pPr>
            <a:lvl6pPr marL="2544763" indent="-231775" eaLnBrk="0" fontAlgn="base" hangingPunct="0">
              <a:spcBef>
                <a:spcPct val="30000"/>
              </a:spcBef>
              <a:spcAft>
                <a:spcPct val="0"/>
              </a:spcAft>
              <a:defRPr sz="1200">
                <a:solidFill>
                  <a:schemeClr val="tx1"/>
                </a:solidFill>
                <a:latin typeface="Times New Roman" panose="02020603050405020304" pitchFamily="18" charset="0"/>
              </a:defRPr>
            </a:lvl6pPr>
            <a:lvl7pPr marL="3001963" indent="-231775" eaLnBrk="0" fontAlgn="base" hangingPunct="0">
              <a:spcBef>
                <a:spcPct val="30000"/>
              </a:spcBef>
              <a:spcAft>
                <a:spcPct val="0"/>
              </a:spcAft>
              <a:defRPr sz="1200">
                <a:solidFill>
                  <a:schemeClr val="tx1"/>
                </a:solidFill>
                <a:latin typeface="Times New Roman" panose="02020603050405020304" pitchFamily="18" charset="0"/>
              </a:defRPr>
            </a:lvl7pPr>
            <a:lvl8pPr marL="3459163" indent="-231775" eaLnBrk="0" fontAlgn="base" hangingPunct="0">
              <a:spcBef>
                <a:spcPct val="30000"/>
              </a:spcBef>
              <a:spcAft>
                <a:spcPct val="0"/>
              </a:spcAft>
              <a:defRPr sz="1200">
                <a:solidFill>
                  <a:schemeClr val="tx1"/>
                </a:solidFill>
                <a:latin typeface="Times New Roman" panose="02020603050405020304" pitchFamily="18" charset="0"/>
              </a:defRPr>
            </a:lvl8pPr>
            <a:lvl9pPr marL="3916363" indent="-2317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B64AF32-9510-46BD-83B3-CA3300850B19}" type="slidenum">
              <a:rPr lang="en-US" altLang="en-US"/>
              <a:pPr>
                <a:spcBef>
                  <a:spcPct val="0"/>
                </a:spcBef>
              </a:pPr>
              <a:t>11</a:t>
            </a:fld>
            <a:endParaRPr lang="en-US" altLang="en-US"/>
          </a:p>
        </p:txBody>
      </p:sp>
      <p:sp>
        <p:nvSpPr>
          <p:cNvPr id="24579" name="Rectangle 2">
            <a:extLst>
              <a:ext uri="{FF2B5EF4-FFF2-40B4-BE49-F238E27FC236}">
                <a16:creationId xmlns:a16="http://schemas.microsoft.com/office/drawing/2014/main" id="{FAE1EF72-439E-9899-F873-9709DCF17A60}"/>
              </a:ext>
            </a:extLst>
          </p:cNvPr>
          <p:cNvSpPr>
            <a:spLocks noRot="1" noChangeArrowheads="1" noTextEdit="1"/>
          </p:cNvSpPr>
          <p:nvPr>
            <p:ph type="sldImg"/>
          </p:nvPr>
        </p:nvSpPr>
        <p:spPr>
          <a:ln/>
        </p:spPr>
      </p:sp>
      <p:sp>
        <p:nvSpPr>
          <p:cNvPr id="24580" name="Rectangle 3">
            <a:extLst>
              <a:ext uri="{FF2B5EF4-FFF2-40B4-BE49-F238E27FC236}">
                <a16:creationId xmlns:a16="http://schemas.microsoft.com/office/drawing/2014/main" id="{E292C753-2693-A3C4-8D7D-A698366915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E0AC24C-7494-310A-91E1-698ADC4F324A}"/>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591AA87D-702F-8EFC-AAF4-BA4516B8E99B}"/>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23E9F3E5-4C05-4F27-49F3-7E18CB4C6FD4}"/>
              </a:ext>
            </a:extLst>
          </p:cNvPr>
          <p:cNvSpPr>
            <a:spLocks noGrp="1"/>
          </p:cNvSpPr>
          <p:nvPr>
            <p:ph type="sldNum" sz="quarter" idx="12"/>
          </p:nvPr>
        </p:nvSpPr>
        <p:spPr/>
        <p:txBody>
          <a:bodyPr/>
          <a:lstStyle>
            <a:lvl1pPr>
              <a:defRPr/>
            </a:lvl1pPr>
          </a:lstStyle>
          <a:p>
            <a:fld id="{ADCE46CA-4E47-4283-BF9E-0C61BD4FFD3A}" type="slidenum">
              <a:rPr lang="en-US" altLang="en-US"/>
              <a:pPr/>
              <a:t>‹#›</a:t>
            </a:fld>
            <a:endParaRPr lang="en-US" altLang="en-US"/>
          </a:p>
        </p:txBody>
      </p:sp>
    </p:spTree>
    <p:extLst>
      <p:ext uri="{BB962C8B-B14F-4D97-AF65-F5344CB8AC3E}">
        <p14:creationId xmlns:p14="http://schemas.microsoft.com/office/powerpoint/2010/main" val="4204726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5E9EFD-757B-0847-F991-4B3CB13E1355}"/>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8267EAF5-10A7-8084-7A79-4AB9866EC0A4}"/>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2BC5DB07-B645-D4C1-E3B2-36820316260A}"/>
              </a:ext>
            </a:extLst>
          </p:cNvPr>
          <p:cNvSpPr>
            <a:spLocks noGrp="1"/>
          </p:cNvSpPr>
          <p:nvPr>
            <p:ph type="sldNum" sz="quarter" idx="12"/>
          </p:nvPr>
        </p:nvSpPr>
        <p:spPr/>
        <p:txBody>
          <a:bodyPr/>
          <a:lstStyle>
            <a:lvl1pPr>
              <a:defRPr/>
            </a:lvl1pPr>
          </a:lstStyle>
          <a:p>
            <a:fld id="{E0ED20C1-9EC6-4453-BE31-85BD906C15D4}" type="slidenum">
              <a:rPr lang="en-US" altLang="en-US"/>
              <a:pPr/>
              <a:t>‹#›</a:t>
            </a:fld>
            <a:endParaRPr lang="en-US" altLang="en-US"/>
          </a:p>
        </p:txBody>
      </p:sp>
    </p:spTree>
    <p:extLst>
      <p:ext uri="{BB962C8B-B14F-4D97-AF65-F5344CB8AC3E}">
        <p14:creationId xmlns:p14="http://schemas.microsoft.com/office/powerpoint/2010/main" val="2299377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11A2964-4708-EAAB-08E9-58D511AF7BFF}"/>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C740447-2EFB-EC50-4F07-6F55883503EA}"/>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5F6BCA18-CB39-540D-15D7-5243EE680615}"/>
              </a:ext>
            </a:extLst>
          </p:cNvPr>
          <p:cNvSpPr>
            <a:spLocks noGrp="1"/>
          </p:cNvSpPr>
          <p:nvPr>
            <p:ph type="sldNum" sz="quarter" idx="12"/>
          </p:nvPr>
        </p:nvSpPr>
        <p:spPr/>
        <p:txBody>
          <a:bodyPr/>
          <a:lstStyle>
            <a:lvl1pPr>
              <a:defRPr/>
            </a:lvl1pPr>
          </a:lstStyle>
          <a:p>
            <a:fld id="{0A3A3401-1F7C-4EB9-B497-304D80582145}" type="slidenum">
              <a:rPr lang="en-US" altLang="en-US"/>
              <a:pPr/>
              <a:t>‹#›</a:t>
            </a:fld>
            <a:endParaRPr lang="en-US" altLang="en-US"/>
          </a:p>
        </p:txBody>
      </p:sp>
    </p:spTree>
    <p:extLst>
      <p:ext uri="{BB962C8B-B14F-4D97-AF65-F5344CB8AC3E}">
        <p14:creationId xmlns:p14="http://schemas.microsoft.com/office/powerpoint/2010/main" val="348759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CBF917D-C7C4-0323-1B97-6633F9887E94}"/>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AB2DE4AD-A789-A3BE-237B-37084183CE48}"/>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F66C5BF1-4046-7532-661A-9A5FED7D242A}"/>
              </a:ext>
            </a:extLst>
          </p:cNvPr>
          <p:cNvSpPr>
            <a:spLocks noGrp="1"/>
          </p:cNvSpPr>
          <p:nvPr>
            <p:ph type="sldNum" sz="quarter" idx="12"/>
          </p:nvPr>
        </p:nvSpPr>
        <p:spPr/>
        <p:txBody>
          <a:bodyPr/>
          <a:lstStyle>
            <a:lvl1pPr>
              <a:defRPr/>
            </a:lvl1pPr>
          </a:lstStyle>
          <a:p>
            <a:fld id="{973D801C-1EBF-4668-B2EA-44B304F39118}" type="slidenum">
              <a:rPr lang="en-US" altLang="en-US"/>
              <a:pPr/>
              <a:t>‹#›</a:t>
            </a:fld>
            <a:endParaRPr lang="en-US" altLang="en-US"/>
          </a:p>
        </p:txBody>
      </p:sp>
    </p:spTree>
    <p:extLst>
      <p:ext uri="{BB962C8B-B14F-4D97-AF65-F5344CB8AC3E}">
        <p14:creationId xmlns:p14="http://schemas.microsoft.com/office/powerpoint/2010/main" val="2418845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FE7E7A8-321C-C893-A8EC-4E5E1FE8F410}"/>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61C0DB62-E3AF-8D1B-A583-AF347CA0BF42}"/>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0AE2BFB8-7024-1609-7AB2-0E6269505983}"/>
              </a:ext>
            </a:extLst>
          </p:cNvPr>
          <p:cNvSpPr>
            <a:spLocks noGrp="1"/>
          </p:cNvSpPr>
          <p:nvPr>
            <p:ph type="sldNum" sz="quarter" idx="12"/>
          </p:nvPr>
        </p:nvSpPr>
        <p:spPr/>
        <p:txBody>
          <a:bodyPr/>
          <a:lstStyle>
            <a:lvl1pPr>
              <a:defRPr/>
            </a:lvl1pPr>
          </a:lstStyle>
          <a:p>
            <a:fld id="{D8AEBF8B-4418-4A7C-BAA6-8FAC47BD1A6E}" type="slidenum">
              <a:rPr lang="en-US" altLang="en-US"/>
              <a:pPr/>
              <a:t>‹#›</a:t>
            </a:fld>
            <a:endParaRPr lang="en-US" altLang="en-US"/>
          </a:p>
        </p:txBody>
      </p:sp>
    </p:spTree>
    <p:extLst>
      <p:ext uri="{BB962C8B-B14F-4D97-AF65-F5344CB8AC3E}">
        <p14:creationId xmlns:p14="http://schemas.microsoft.com/office/powerpoint/2010/main" val="2121326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1996968-A300-F8B0-9E3D-4DCA9ED1DBA3}"/>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DAF53392-8811-0F97-EA64-61E9AC0E8419}"/>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A795DEDE-6ECE-2A37-3014-3BC9C1B8CEB5}"/>
              </a:ext>
            </a:extLst>
          </p:cNvPr>
          <p:cNvSpPr>
            <a:spLocks noGrp="1"/>
          </p:cNvSpPr>
          <p:nvPr>
            <p:ph type="sldNum" sz="quarter" idx="12"/>
          </p:nvPr>
        </p:nvSpPr>
        <p:spPr/>
        <p:txBody>
          <a:bodyPr/>
          <a:lstStyle>
            <a:lvl1pPr>
              <a:defRPr/>
            </a:lvl1pPr>
          </a:lstStyle>
          <a:p>
            <a:fld id="{6BE2FA58-4ADE-4658-86B5-6EB87194981A}" type="slidenum">
              <a:rPr lang="en-US" altLang="en-US"/>
              <a:pPr/>
              <a:t>‹#›</a:t>
            </a:fld>
            <a:endParaRPr lang="en-US" altLang="en-US"/>
          </a:p>
        </p:txBody>
      </p:sp>
    </p:spTree>
    <p:extLst>
      <p:ext uri="{BB962C8B-B14F-4D97-AF65-F5344CB8AC3E}">
        <p14:creationId xmlns:p14="http://schemas.microsoft.com/office/powerpoint/2010/main" val="791231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0460445-7EE0-2836-B9E6-306FC8E2BCC2}"/>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87868FF7-14A7-AB1D-678E-3D22A9281351}"/>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C5D0F43D-BAE5-67EE-BEF9-CCC1A1237474}"/>
              </a:ext>
            </a:extLst>
          </p:cNvPr>
          <p:cNvSpPr>
            <a:spLocks noGrp="1"/>
          </p:cNvSpPr>
          <p:nvPr>
            <p:ph type="sldNum" sz="quarter" idx="12"/>
          </p:nvPr>
        </p:nvSpPr>
        <p:spPr/>
        <p:txBody>
          <a:bodyPr/>
          <a:lstStyle>
            <a:lvl1pPr>
              <a:defRPr/>
            </a:lvl1pPr>
          </a:lstStyle>
          <a:p>
            <a:fld id="{131B424D-7D2C-4296-9A1E-DA8B4AC6D488}" type="slidenum">
              <a:rPr lang="en-US" altLang="en-US"/>
              <a:pPr/>
              <a:t>‹#›</a:t>
            </a:fld>
            <a:endParaRPr lang="en-US" altLang="en-US"/>
          </a:p>
        </p:txBody>
      </p:sp>
    </p:spTree>
    <p:extLst>
      <p:ext uri="{BB962C8B-B14F-4D97-AF65-F5344CB8AC3E}">
        <p14:creationId xmlns:p14="http://schemas.microsoft.com/office/powerpoint/2010/main" val="210626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1AEE343F-57F7-223E-218A-0E38D91A8FDC}"/>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396FA17D-9D67-E21E-9C75-F45444AADD80}"/>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A58C6C04-C78F-D5C6-8C45-A84EA03E3C11}"/>
              </a:ext>
            </a:extLst>
          </p:cNvPr>
          <p:cNvSpPr>
            <a:spLocks noGrp="1"/>
          </p:cNvSpPr>
          <p:nvPr>
            <p:ph type="sldNum" sz="quarter" idx="12"/>
          </p:nvPr>
        </p:nvSpPr>
        <p:spPr/>
        <p:txBody>
          <a:bodyPr/>
          <a:lstStyle>
            <a:lvl1pPr>
              <a:defRPr/>
            </a:lvl1pPr>
          </a:lstStyle>
          <a:p>
            <a:fld id="{3B95DB7B-FF2A-48D5-858B-2DCEDF9ABAE9}" type="slidenum">
              <a:rPr lang="en-US" altLang="en-US"/>
              <a:pPr/>
              <a:t>‹#›</a:t>
            </a:fld>
            <a:endParaRPr lang="en-US" altLang="en-US"/>
          </a:p>
        </p:txBody>
      </p:sp>
    </p:spTree>
    <p:extLst>
      <p:ext uri="{BB962C8B-B14F-4D97-AF65-F5344CB8AC3E}">
        <p14:creationId xmlns:p14="http://schemas.microsoft.com/office/powerpoint/2010/main" val="3314132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85FF2E7A-1D00-11F9-38ED-ACD6EAE81A81}"/>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1F8E2165-3D1A-9E57-68A8-F2D81E3E61B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8A2B0CCA-A127-799A-695E-00B1F050A90B}"/>
              </a:ext>
            </a:extLst>
          </p:cNvPr>
          <p:cNvSpPr>
            <a:spLocks noGrp="1"/>
          </p:cNvSpPr>
          <p:nvPr>
            <p:ph type="sldNum" sz="quarter" idx="12"/>
          </p:nvPr>
        </p:nvSpPr>
        <p:spPr/>
        <p:txBody>
          <a:bodyPr/>
          <a:lstStyle>
            <a:lvl1pPr>
              <a:defRPr/>
            </a:lvl1pPr>
          </a:lstStyle>
          <a:p>
            <a:fld id="{DE8DB2DF-993B-48B8-89C7-ED68A10B9A09}" type="slidenum">
              <a:rPr lang="en-US" altLang="en-US"/>
              <a:pPr/>
              <a:t>‹#›</a:t>
            </a:fld>
            <a:endParaRPr lang="en-US" altLang="en-US"/>
          </a:p>
        </p:txBody>
      </p:sp>
    </p:spTree>
    <p:extLst>
      <p:ext uri="{BB962C8B-B14F-4D97-AF65-F5344CB8AC3E}">
        <p14:creationId xmlns:p14="http://schemas.microsoft.com/office/powerpoint/2010/main" val="510458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2270D0-17B8-8369-886B-CE015A907910}"/>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80EE29D9-9FA7-DD6B-330F-4570797E7194}"/>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AB17078C-4F12-E3D1-23DB-7991C3E41C1C}"/>
              </a:ext>
            </a:extLst>
          </p:cNvPr>
          <p:cNvSpPr>
            <a:spLocks noGrp="1"/>
          </p:cNvSpPr>
          <p:nvPr>
            <p:ph type="sldNum" sz="quarter" idx="12"/>
          </p:nvPr>
        </p:nvSpPr>
        <p:spPr/>
        <p:txBody>
          <a:bodyPr/>
          <a:lstStyle>
            <a:lvl1pPr>
              <a:defRPr/>
            </a:lvl1pPr>
          </a:lstStyle>
          <a:p>
            <a:fld id="{D41483DB-10BF-4959-9AB1-E4E07AE095CD}" type="slidenum">
              <a:rPr lang="en-US" altLang="en-US"/>
              <a:pPr/>
              <a:t>‹#›</a:t>
            </a:fld>
            <a:endParaRPr lang="en-US" altLang="en-US"/>
          </a:p>
        </p:txBody>
      </p:sp>
    </p:spTree>
    <p:extLst>
      <p:ext uri="{BB962C8B-B14F-4D97-AF65-F5344CB8AC3E}">
        <p14:creationId xmlns:p14="http://schemas.microsoft.com/office/powerpoint/2010/main" val="2064155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781A3-D7C7-51F5-2DF5-F4C1B5AA2DA2}"/>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E0CA657-0B1F-107E-8047-2E01652CC812}"/>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00244CB8-F9B9-8279-E9EA-9DE57D43DC6F}"/>
              </a:ext>
            </a:extLst>
          </p:cNvPr>
          <p:cNvSpPr>
            <a:spLocks noGrp="1"/>
          </p:cNvSpPr>
          <p:nvPr>
            <p:ph type="sldNum" sz="quarter" idx="12"/>
          </p:nvPr>
        </p:nvSpPr>
        <p:spPr/>
        <p:txBody>
          <a:bodyPr/>
          <a:lstStyle>
            <a:lvl1pPr>
              <a:defRPr/>
            </a:lvl1pPr>
          </a:lstStyle>
          <a:p>
            <a:fld id="{473A8C06-42FA-4512-9235-4E62E772B70C}" type="slidenum">
              <a:rPr lang="en-US" altLang="en-US"/>
              <a:pPr/>
              <a:t>‹#›</a:t>
            </a:fld>
            <a:endParaRPr lang="en-US" altLang="en-US"/>
          </a:p>
        </p:txBody>
      </p:sp>
    </p:spTree>
    <p:extLst>
      <p:ext uri="{BB962C8B-B14F-4D97-AF65-F5344CB8AC3E}">
        <p14:creationId xmlns:p14="http://schemas.microsoft.com/office/powerpoint/2010/main" val="3863971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2238"/>
            <a:ext cx="8229600" cy="6008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B7F90270-A127-FE9F-A058-44F07D3663F7}"/>
              </a:ext>
            </a:extLst>
          </p:cNvPr>
          <p:cNvSpPr>
            <a:spLocks noGrp="1"/>
          </p:cNvSpPr>
          <p:nvPr>
            <p:ph type="dt" sz="half" idx="10"/>
          </p:nvPr>
        </p:nvSpPr>
        <p:spPr>
          <a:xfrm>
            <a:off x="457200" y="6248400"/>
            <a:ext cx="2133600" cy="457200"/>
          </a:xfrm>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096158D8-E5C7-46A8-2451-AFCE6A4D7ACE}"/>
              </a:ext>
            </a:extLst>
          </p:cNvPr>
          <p:cNvSpPr>
            <a:spLocks noGrp="1"/>
          </p:cNvSpPr>
          <p:nvPr>
            <p:ph type="ftr" sz="quarter" idx="11"/>
          </p:nvPr>
        </p:nvSpPr>
        <p:spPr>
          <a:xfrm>
            <a:off x="3124200" y="6248400"/>
            <a:ext cx="2895600" cy="457200"/>
          </a:xfrm>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862BFB7E-2495-F5DF-36BF-6BD0257474BD}"/>
              </a:ext>
            </a:extLst>
          </p:cNvPr>
          <p:cNvSpPr>
            <a:spLocks noGrp="1"/>
          </p:cNvSpPr>
          <p:nvPr>
            <p:ph type="sldNum" sz="quarter" idx="12"/>
          </p:nvPr>
        </p:nvSpPr>
        <p:spPr>
          <a:xfrm>
            <a:off x="6553200" y="6248400"/>
            <a:ext cx="2133600" cy="457200"/>
          </a:xfrm>
        </p:spPr>
        <p:txBody>
          <a:bodyPr/>
          <a:lstStyle>
            <a:lvl1pPr>
              <a:defRPr/>
            </a:lvl1pPr>
          </a:lstStyle>
          <a:p>
            <a:fld id="{8639337A-164D-4ADB-9987-3D19B4CE5346}" type="slidenum">
              <a:rPr lang="en-US" altLang="en-US"/>
              <a:pPr/>
              <a:t>‹#›</a:t>
            </a:fld>
            <a:endParaRPr lang="en-US" altLang="en-US"/>
          </a:p>
        </p:txBody>
      </p:sp>
    </p:spTree>
    <p:extLst>
      <p:ext uri="{BB962C8B-B14F-4D97-AF65-F5344CB8AC3E}">
        <p14:creationId xmlns:p14="http://schemas.microsoft.com/office/powerpoint/2010/main" val="2431320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2673D5-CBC1-16B1-84F5-AA56E7F859A2}"/>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32574FB-0362-1BBB-CC36-371569A3E7C9}"/>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F83A4C7-969C-4CCF-A8F8-1DFDC022C43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ltLang="en-US"/>
          </a:p>
        </p:txBody>
      </p:sp>
      <p:sp>
        <p:nvSpPr>
          <p:cNvPr id="5" name="Footer Placeholder 4">
            <a:extLst>
              <a:ext uri="{FF2B5EF4-FFF2-40B4-BE49-F238E27FC236}">
                <a16:creationId xmlns:a16="http://schemas.microsoft.com/office/drawing/2014/main" id="{F5C020F4-1873-4381-BB75-F30B713734B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ltLang="en-US"/>
          </a:p>
        </p:txBody>
      </p:sp>
      <p:sp>
        <p:nvSpPr>
          <p:cNvPr id="6" name="Slide Number Placeholder 5">
            <a:extLst>
              <a:ext uri="{FF2B5EF4-FFF2-40B4-BE49-F238E27FC236}">
                <a16:creationId xmlns:a16="http://schemas.microsoft.com/office/drawing/2014/main" id="{AE8D1E9A-CB44-4349-A359-15176C1A7A51}"/>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C7408262-0219-47C7-BEEE-0CA6ADAAB02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 id="2147484269" r:id="rId12"/>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rfsuny.org/policies-procedures-form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B93E78B-B516-5605-9453-4C0B1A650283}"/>
              </a:ext>
            </a:extLst>
          </p:cNvPr>
          <p:cNvSpPr>
            <a:spLocks noGrp="1" noChangeArrowheads="1"/>
          </p:cNvSpPr>
          <p:nvPr>
            <p:ph type="title"/>
          </p:nvPr>
        </p:nvSpPr>
        <p:spPr>
          <a:xfrm>
            <a:off x="304800" y="685800"/>
            <a:ext cx="7600950" cy="852488"/>
          </a:xfrm>
        </p:spPr>
        <p:txBody>
          <a:bodyPr/>
          <a:lstStyle/>
          <a:p>
            <a:pPr defTabSz="912813" eaLnBrk="1" hangingPunct="1"/>
            <a:r>
              <a:rPr lang="en-US" altLang="en-US" sz="3200"/>
              <a:t>Cost Transfer Policy  </a:t>
            </a:r>
          </a:p>
        </p:txBody>
      </p:sp>
      <p:sp>
        <p:nvSpPr>
          <p:cNvPr id="4099" name="Text Box 7">
            <a:extLst>
              <a:ext uri="{FF2B5EF4-FFF2-40B4-BE49-F238E27FC236}">
                <a16:creationId xmlns:a16="http://schemas.microsoft.com/office/drawing/2014/main" id="{B961EFA4-0866-052C-4B2D-CCBFEBAD7AA1}"/>
              </a:ext>
            </a:extLst>
          </p:cNvPr>
          <p:cNvSpPr txBox="1">
            <a:spLocks noChangeArrowheads="1"/>
          </p:cNvSpPr>
          <p:nvPr/>
        </p:nvSpPr>
        <p:spPr bwMode="auto">
          <a:xfrm>
            <a:off x="762000" y="2209800"/>
            <a:ext cx="77724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a:cs typeface="Calibri" panose="020F0502020204030204" pitchFamily="34" charset="0"/>
              </a:rPr>
              <a:t>Office of the Vice President for Research</a:t>
            </a:r>
          </a:p>
          <a:p>
            <a:pPr eaLnBrk="1" hangingPunct="1">
              <a:lnSpc>
                <a:spcPct val="100000"/>
              </a:lnSpc>
              <a:spcBef>
                <a:spcPct val="0"/>
              </a:spcBef>
              <a:buFontTx/>
              <a:buNone/>
            </a:pPr>
            <a:endParaRPr lang="en-US" altLang="en-US" sz="2400">
              <a:cs typeface="Calibri" panose="020F0502020204030204" pitchFamily="34" charset="0"/>
            </a:endParaRPr>
          </a:p>
          <a:p>
            <a:pPr eaLnBrk="1" hangingPunct="1">
              <a:lnSpc>
                <a:spcPct val="100000"/>
              </a:lnSpc>
              <a:spcBef>
                <a:spcPct val="0"/>
              </a:spcBef>
              <a:buFontTx/>
              <a:buNone/>
            </a:pPr>
            <a:r>
              <a:rPr lang="en-US" altLang="en-US" sz="2400">
                <a:cs typeface="Calibri" panose="020F0502020204030204" pitchFamily="34" charset="0"/>
              </a:rPr>
              <a:t>Office of Grants Management </a:t>
            </a:r>
          </a:p>
          <a:p>
            <a:pPr eaLnBrk="1" hangingPunct="1">
              <a:lnSpc>
                <a:spcPct val="100000"/>
              </a:lnSpc>
              <a:spcBef>
                <a:spcPct val="0"/>
              </a:spcBef>
              <a:buFontTx/>
              <a:buNone/>
            </a:pPr>
            <a:r>
              <a:rPr lang="en-US" altLang="en-US" sz="2400">
                <a:cs typeface="Calibri" panose="020F0502020204030204" pitchFamily="34" charset="0"/>
              </a:rPr>
              <a:t>631-632-4886</a:t>
            </a:r>
          </a:p>
          <a:p>
            <a:pPr eaLnBrk="1" hangingPunct="1">
              <a:lnSpc>
                <a:spcPct val="100000"/>
              </a:lnSpc>
              <a:spcBef>
                <a:spcPct val="0"/>
              </a:spcBef>
              <a:buFontTx/>
              <a:buNone/>
            </a:pPr>
            <a:r>
              <a:rPr lang="en-US" altLang="en-US" sz="2400">
                <a:cs typeface="Calibri" panose="020F0502020204030204" pitchFamily="34" charset="0"/>
              </a:rPr>
              <a:t>https://www.stonybrook.edu/commcms/osp-ogm/about.php</a:t>
            </a:r>
          </a:p>
          <a:p>
            <a:pPr eaLnBrk="1" hangingPunct="1">
              <a:lnSpc>
                <a:spcPct val="100000"/>
              </a:lnSpc>
              <a:spcBef>
                <a:spcPct val="0"/>
              </a:spcBef>
              <a:buFontTx/>
              <a:buNone/>
            </a:pPr>
            <a:endParaRPr lang="en-US" altLang="en-US" sz="2400">
              <a:cs typeface="Calibri" panose="020F0502020204030204" pitchFamily="34" charset="0"/>
            </a:endParaRPr>
          </a:p>
          <a:p>
            <a:pPr eaLnBrk="1" hangingPunct="1">
              <a:lnSpc>
                <a:spcPct val="100000"/>
              </a:lnSpc>
              <a:spcBef>
                <a:spcPct val="0"/>
              </a:spcBef>
              <a:buFontTx/>
              <a:buNone/>
            </a:pPr>
            <a:r>
              <a:rPr lang="en-US" altLang="en-US" sz="2400">
                <a:cs typeface="Calibri" panose="020F0502020204030204" pitchFamily="34" charset="0"/>
              </a:rPr>
              <a:t>The Research Foundation for SUNY</a:t>
            </a:r>
          </a:p>
          <a:p>
            <a:pPr eaLnBrk="1" hangingPunct="1">
              <a:lnSpc>
                <a:spcPct val="100000"/>
              </a:lnSpc>
              <a:spcBef>
                <a:spcPct val="0"/>
              </a:spcBef>
              <a:buFontTx/>
              <a:buNone/>
            </a:pPr>
            <a:r>
              <a:rPr lang="en-US" altLang="en-US" sz="2400">
                <a:cs typeface="Calibri" panose="020F0502020204030204" pitchFamily="34" charset="0"/>
              </a:rPr>
              <a:t>Stony Brook University</a:t>
            </a:r>
          </a:p>
          <a:p>
            <a:pPr eaLnBrk="1" hangingPunct="1">
              <a:lnSpc>
                <a:spcPct val="100000"/>
              </a:lnSpc>
              <a:spcBef>
                <a:spcPct val="0"/>
              </a:spcBef>
              <a:buFontTx/>
              <a:buNone/>
            </a:pPr>
            <a:endParaRPr lang="en-US" altLang="en-US" sz="2000">
              <a:latin typeface="Times New Roman" panose="02020603050405020304" pitchFamily="18" charset="0"/>
            </a:endParaRPr>
          </a:p>
          <a:p>
            <a:pPr eaLnBrk="1" hangingPunct="1">
              <a:lnSpc>
                <a:spcPct val="100000"/>
              </a:lnSpc>
              <a:spcBef>
                <a:spcPct val="0"/>
              </a:spcBef>
              <a:buFontTx/>
              <a:buNone/>
            </a:pPr>
            <a:r>
              <a:rPr lang="en-US" altLang="en-US" sz="2000">
                <a:latin typeface="Times New Roman" panose="02020603050405020304" pitchFamily="18" charset="0"/>
              </a:rPr>
              <a:t>                                             </a:t>
            </a:r>
          </a:p>
        </p:txBody>
      </p:sp>
      <p:sp>
        <p:nvSpPr>
          <p:cNvPr id="4100" name="TextBox 1">
            <a:extLst>
              <a:ext uri="{FF2B5EF4-FFF2-40B4-BE49-F238E27FC236}">
                <a16:creationId xmlns:a16="http://schemas.microsoft.com/office/drawing/2014/main" id="{0AF1B478-F860-AD26-894C-9F54DC5BEF76}"/>
              </a:ext>
            </a:extLst>
          </p:cNvPr>
          <p:cNvSpPr txBox="1">
            <a:spLocks noChangeArrowheads="1"/>
          </p:cNvSpPr>
          <p:nvPr/>
        </p:nvSpPr>
        <p:spPr bwMode="auto">
          <a:xfrm>
            <a:off x="4419600" y="5105400"/>
            <a:ext cx="22907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sz="2000"/>
              <a:t>                          2021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8">
            <a:extLst>
              <a:ext uri="{FF2B5EF4-FFF2-40B4-BE49-F238E27FC236}">
                <a16:creationId xmlns:a16="http://schemas.microsoft.com/office/drawing/2014/main" id="{403FFB66-D606-36B1-B934-17BF6D60C2AE}"/>
              </a:ext>
            </a:extLst>
          </p:cNvPr>
          <p:cNvSpPr>
            <a:spLocks noGrp="1"/>
          </p:cNvSpPr>
          <p:nvPr>
            <p:ph type="title"/>
          </p:nvPr>
        </p:nvSpPr>
        <p:spPr>
          <a:xfrm>
            <a:off x="228600" y="533400"/>
            <a:ext cx="8686800" cy="685800"/>
          </a:xfrm>
        </p:spPr>
        <p:txBody>
          <a:bodyPr/>
          <a:lstStyle/>
          <a:p>
            <a:pPr eaLnBrk="1" hangingPunct="1"/>
            <a:br>
              <a:rPr lang="en-US" altLang="en-US" sz="3500"/>
            </a:br>
            <a:r>
              <a:rPr lang="en-US" altLang="en-US" sz="3200"/>
              <a:t>Cost Transfers</a:t>
            </a:r>
          </a:p>
        </p:txBody>
      </p:sp>
      <p:sp>
        <p:nvSpPr>
          <p:cNvPr id="9219" name="Rectangle 7">
            <a:extLst>
              <a:ext uri="{FF2B5EF4-FFF2-40B4-BE49-F238E27FC236}">
                <a16:creationId xmlns:a16="http://schemas.microsoft.com/office/drawing/2014/main" id="{37AE1135-A8E6-41FE-AE82-49515EF56995}"/>
              </a:ext>
            </a:extLst>
          </p:cNvPr>
          <p:cNvSpPr>
            <a:spLocks noGrp="1" noChangeArrowheads="1"/>
          </p:cNvSpPr>
          <p:nvPr>
            <p:ph type="body" idx="4294967295"/>
          </p:nvPr>
        </p:nvSpPr>
        <p:spPr>
          <a:xfrm>
            <a:off x="228600" y="1295400"/>
            <a:ext cx="8458200" cy="4725988"/>
          </a:xfrm>
        </p:spPr>
        <p:txBody>
          <a:bodyPr rtlCol="0">
            <a:normAutofit/>
          </a:bodyPr>
          <a:lstStyle/>
          <a:p>
            <a:pPr marL="0" indent="0" defTabSz="912813" eaLnBrk="1" fontAlgn="auto" hangingPunct="1">
              <a:spcAft>
                <a:spcPts val="0"/>
              </a:spcAft>
              <a:buFont typeface="Arial" panose="020B0604020202020204" pitchFamily="34" charset="0"/>
              <a:buNone/>
              <a:defRPr/>
            </a:pPr>
            <a:endParaRPr lang="en-US" altLang="en-US" sz="2400" dirty="0"/>
          </a:p>
          <a:p>
            <a:pPr marL="0" indent="0" defTabSz="912813" eaLnBrk="1" fontAlgn="auto" hangingPunct="1">
              <a:spcAft>
                <a:spcPts val="0"/>
              </a:spcAft>
              <a:buFont typeface="Arial" panose="020B0604020202020204" pitchFamily="34" charset="0"/>
              <a:buNone/>
              <a:defRPr/>
            </a:pPr>
            <a:r>
              <a:rPr lang="en-US" altLang="en-US" sz="1800" dirty="0"/>
              <a:t>As outlined in Office of Management and Budget  OMB 2 CFR Part 200, all research expenditures must be allowable, reasonable, necessary and allocable to support the award(s) that will directly benefit from the cost, at the time of expense. </a:t>
            </a:r>
          </a:p>
          <a:p>
            <a:pPr marL="0" indent="0" defTabSz="912813" eaLnBrk="1" fontAlgn="auto" hangingPunct="1">
              <a:spcAft>
                <a:spcPts val="0"/>
              </a:spcAft>
              <a:buFont typeface="Arial" panose="020B0604020202020204" pitchFamily="34" charset="0"/>
              <a:buNone/>
              <a:defRPr/>
            </a:pPr>
            <a:endParaRPr lang="en-US" altLang="en-US" sz="2400" dirty="0"/>
          </a:p>
          <a:p>
            <a:pPr marL="0" indent="0" defTabSz="912813" eaLnBrk="1" fontAlgn="auto" hangingPunct="1">
              <a:spcAft>
                <a:spcPts val="0"/>
              </a:spcAft>
              <a:buFont typeface="Arial" panose="020B0604020202020204" pitchFamily="34" charset="0"/>
              <a:buNone/>
              <a:defRPr/>
            </a:pPr>
            <a:r>
              <a:rPr lang="en-US" altLang="en-US" sz="1800" dirty="0"/>
              <a:t>If it becomes necessary to transfer costs to a different award, these cost principals must also be applied. This means when determining if the award to where cost would be transferred, can accept these previously expensed items, OGM approval is to ensure that the same cost principals were applied. </a:t>
            </a:r>
          </a:p>
          <a:p>
            <a:pPr marL="0" indent="0" defTabSz="912813" eaLnBrk="1" fontAlgn="auto" hangingPunct="1">
              <a:spcAft>
                <a:spcPts val="0"/>
              </a:spcAft>
              <a:buFont typeface="Arial" panose="020B0604020202020204" pitchFamily="34" charset="0"/>
              <a:buNone/>
              <a:defRPr/>
            </a:pPr>
            <a:endParaRPr lang="en-US" altLang="en-US" sz="2000" dirty="0"/>
          </a:p>
          <a:p>
            <a:pPr marL="0" indent="0" defTabSz="912813" eaLnBrk="1" fontAlgn="auto" hangingPunct="1">
              <a:spcAft>
                <a:spcPts val="0"/>
              </a:spcAft>
              <a:buFont typeface="Arial" panose="020B0604020202020204" pitchFamily="34" charset="0"/>
              <a:buNone/>
              <a:defRPr/>
            </a:pPr>
            <a:r>
              <a:rPr lang="en-US" altLang="en-US" sz="2000" i="1" dirty="0"/>
              <a:t>The new Award(s)/Project(s)/Task(s) must directly benefit from the transferred or reallocated cost. </a:t>
            </a:r>
          </a:p>
          <a:p>
            <a:pPr marL="0" indent="0" defTabSz="912813" eaLnBrk="1" fontAlgn="auto" hangingPunct="1">
              <a:spcAft>
                <a:spcPts val="0"/>
              </a:spcAft>
              <a:buFont typeface="Arial" panose="020B0604020202020204" pitchFamily="34" charset="0"/>
              <a:buNone/>
              <a:defRPr/>
            </a:pPr>
            <a:endParaRPr lang="en-US" altLang="en-US" dirty="0"/>
          </a:p>
          <a:p>
            <a:pPr marL="341313" indent="-341313" defTabSz="912813" eaLnBrk="1" fontAlgn="auto" hangingPunct="1">
              <a:spcAft>
                <a:spcPts val="0"/>
              </a:spcAft>
              <a:defRPr/>
            </a:pP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43FA4E-B0B4-5E26-750C-375D36A589E9}"/>
              </a:ext>
            </a:extLst>
          </p:cNvPr>
          <p:cNvSpPr/>
          <p:nvPr/>
        </p:nvSpPr>
        <p:spPr>
          <a:xfrm>
            <a:off x="228600" y="381000"/>
            <a:ext cx="8534400" cy="8464550"/>
          </a:xfrm>
          <a:prstGeom prst="rect">
            <a:avLst/>
          </a:prstGeom>
        </p:spPr>
        <p:txBody>
          <a:bodyPr>
            <a:spAutoFit/>
          </a:bodyPr>
          <a:lstStyle/>
          <a:p>
            <a:pPr eaLnBrk="1" hangingPunct="1">
              <a:defRPr/>
            </a:pPr>
            <a:r>
              <a:rPr lang="en-US" altLang="en-US" sz="1600" b="1" dirty="0">
                <a:latin typeface="+mn-lt"/>
              </a:rPr>
              <a:t>§200.403   Factors affecting allow ability of costs.</a:t>
            </a:r>
          </a:p>
          <a:p>
            <a:pPr eaLnBrk="1" hangingPunct="1">
              <a:defRPr/>
            </a:pPr>
            <a:r>
              <a:rPr lang="en-US" altLang="en-US" sz="1600" dirty="0">
                <a:latin typeface="+mn-lt"/>
              </a:rPr>
              <a:t> Costs must be necessary and reasonable for the performance of the Federal award and be allocable thereto under these principles.</a:t>
            </a:r>
          </a:p>
          <a:p>
            <a:pPr eaLnBrk="1" hangingPunct="1">
              <a:defRPr/>
            </a:pPr>
            <a:r>
              <a:rPr lang="en-US" altLang="en-US" sz="1600" dirty="0">
                <a:latin typeface="+mn-lt"/>
              </a:rPr>
              <a:t>Be consistent with policies and procedures that apply uniformly to both federally-financed and other activities of the non-Federal entity.</a:t>
            </a:r>
          </a:p>
          <a:p>
            <a:pPr eaLnBrk="1" hangingPunct="1">
              <a:defRPr/>
            </a:pPr>
            <a:r>
              <a:rPr lang="en-US" altLang="en-US" sz="1600" dirty="0">
                <a:latin typeface="+mn-lt"/>
              </a:rPr>
              <a:t>Be accorded consistent treatment.</a:t>
            </a:r>
          </a:p>
          <a:p>
            <a:pPr eaLnBrk="1" hangingPunct="1">
              <a:defRPr/>
            </a:pPr>
            <a:r>
              <a:rPr lang="en-US" altLang="en-US" sz="1600" dirty="0">
                <a:latin typeface="+mn-lt"/>
              </a:rPr>
              <a:t>Be determined in accordance with generally accepted accounting principles (GAAP), except, for state and local governments and Indian tribes only, as otherwise provided for in this part.</a:t>
            </a:r>
          </a:p>
          <a:p>
            <a:pPr eaLnBrk="1" hangingPunct="1">
              <a:defRPr/>
            </a:pPr>
            <a:r>
              <a:rPr lang="en-US" altLang="en-US" sz="1600" dirty="0">
                <a:latin typeface="+mn-lt"/>
              </a:rPr>
              <a:t>Not be included as a cost or used to meet cost sharing or matching requirements of any other federally-financed program in either the current or a prior period. </a:t>
            </a:r>
          </a:p>
          <a:p>
            <a:pPr eaLnBrk="1" hangingPunct="1">
              <a:defRPr/>
            </a:pPr>
            <a:r>
              <a:rPr lang="en-US" altLang="en-US" sz="1600" dirty="0">
                <a:latin typeface="+mn-lt"/>
              </a:rPr>
              <a:t>See also §200.306(b).</a:t>
            </a:r>
          </a:p>
          <a:p>
            <a:pPr eaLnBrk="1" hangingPunct="1">
              <a:defRPr/>
            </a:pPr>
            <a:r>
              <a:rPr lang="en-US" altLang="en-US" sz="1600" dirty="0">
                <a:latin typeface="+mn-lt"/>
              </a:rPr>
              <a:t>Be adequately documented. See also §§200.300 through 200.309 of this part.</a:t>
            </a:r>
          </a:p>
          <a:p>
            <a:pPr eaLnBrk="1" hangingPunct="1">
              <a:defRPr/>
            </a:pPr>
            <a:r>
              <a:rPr lang="en-US" altLang="en-US" sz="1600" dirty="0">
                <a:latin typeface="+mn-lt"/>
              </a:rPr>
              <a:t>Cost must be incurred during the approved budget period. </a:t>
            </a:r>
          </a:p>
          <a:p>
            <a:pPr eaLnBrk="1" hangingPunct="1">
              <a:defRPr/>
            </a:pPr>
            <a:endParaRPr lang="en-US" altLang="en-US" sz="1600" b="1" dirty="0">
              <a:latin typeface="+mn-lt"/>
            </a:endParaRPr>
          </a:p>
          <a:p>
            <a:pPr eaLnBrk="1" hangingPunct="1">
              <a:defRPr/>
            </a:pPr>
            <a:r>
              <a:rPr lang="en-US" altLang="en-US" sz="1600" b="1" dirty="0">
                <a:latin typeface="+mn-lt"/>
              </a:rPr>
              <a:t>§200.404   Reasonable costs.</a:t>
            </a:r>
          </a:p>
          <a:p>
            <a:pPr eaLnBrk="1" hangingPunct="1">
              <a:defRPr/>
            </a:pPr>
            <a:r>
              <a:rPr lang="en-US" altLang="en-US" sz="1600" dirty="0">
                <a:latin typeface="+mn-lt"/>
              </a:rPr>
              <a:t>A cost is reasonable if, in its nature and amount, it does not exceed that which would be incurred by a prudent person under the circumstances prevailing at the time the decision was made to incur the cost. The question of reasonableness is particularly important when the non-Federal entity is predominantly federally-funded. </a:t>
            </a:r>
          </a:p>
          <a:p>
            <a:pPr eaLnBrk="1" hangingPunct="1">
              <a:defRPr/>
            </a:pPr>
            <a:endParaRPr lang="en-US" altLang="en-US" sz="1600" b="1" dirty="0">
              <a:latin typeface="+mn-lt"/>
            </a:endParaRPr>
          </a:p>
          <a:p>
            <a:pPr eaLnBrk="1" hangingPunct="1">
              <a:defRPr/>
            </a:pPr>
            <a:r>
              <a:rPr lang="en-US" altLang="en-US" sz="1600" b="1" dirty="0">
                <a:latin typeface="+mn-lt"/>
              </a:rPr>
              <a:t>§200.405   Allocable costs.</a:t>
            </a:r>
          </a:p>
          <a:p>
            <a:pPr marL="342900" indent="-342900" eaLnBrk="1" hangingPunct="1">
              <a:buFontTx/>
              <a:buAutoNum type="alphaLcParenBoth"/>
              <a:defRPr/>
            </a:pPr>
            <a:endParaRPr lang="en-US" altLang="en-US" sz="1600" b="1" dirty="0">
              <a:latin typeface="+mn-lt"/>
            </a:endParaRPr>
          </a:p>
          <a:p>
            <a:pPr eaLnBrk="1" hangingPunct="1">
              <a:defRPr/>
            </a:pPr>
            <a:r>
              <a:rPr lang="en-US" altLang="en-US" sz="1600" dirty="0">
                <a:latin typeface="+mn-lt"/>
              </a:rPr>
              <a:t>A cost is allocable to a particular Federal award or other cost objective if the goods or services involved are chargeable or assignable to that Federal award or cost objective in accordance with relative benefits received.</a:t>
            </a:r>
          </a:p>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endParaRPr lang="en-US" altLang="en-US" dirty="0"/>
          </a:p>
          <a:p>
            <a:pPr marL="342900" indent="-342900" eaLnBrk="1" hangingPunct="1">
              <a:buFontTx/>
              <a:buAutoNum type="alphaLcParenBoth"/>
              <a:defRPr/>
            </a:pPr>
            <a:endParaRPr lang="en-US" altLang="en-US" dirty="0"/>
          </a:p>
          <a:p>
            <a:pPr marL="342900" indent="-342900" eaLnBrk="1" hangingPunct="1">
              <a:buFontTx/>
              <a:buAutoNum type="alphaLcParenBoth"/>
              <a:defRPr/>
            </a:pP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274006C2-0E60-08EE-3E81-488415FA8828}"/>
              </a:ext>
            </a:extLst>
          </p:cNvPr>
          <p:cNvSpPr>
            <a:spLocks noGrp="1"/>
          </p:cNvSpPr>
          <p:nvPr>
            <p:ph type="title"/>
          </p:nvPr>
        </p:nvSpPr>
        <p:spPr>
          <a:xfrm>
            <a:off x="228600" y="315913"/>
            <a:ext cx="8763000" cy="1208087"/>
          </a:xfrm>
        </p:spPr>
        <p:txBody>
          <a:bodyPr/>
          <a:lstStyle/>
          <a:p>
            <a:pPr eaLnBrk="1" hangingPunct="1">
              <a:defRPr/>
            </a:pPr>
            <a:r>
              <a:rPr lang="en-US" altLang="en-US" sz="2400" dirty="0">
                <a:latin typeface="+mn-lt"/>
              </a:rPr>
              <a:t>Examples of circumstances where Cost Transfer may be allowable </a:t>
            </a:r>
          </a:p>
        </p:txBody>
      </p:sp>
      <p:sp>
        <p:nvSpPr>
          <p:cNvPr id="11267" name="Rectangle 3">
            <a:extLst>
              <a:ext uri="{FF2B5EF4-FFF2-40B4-BE49-F238E27FC236}">
                <a16:creationId xmlns:a16="http://schemas.microsoft.com/office/drawing/2014/main" id="{F358935D-E04E-A3BF-FFC9-F8BF23109AA6}"/>
              </a:ext>
            </a:extLst>
          </p:cNvPr>
          <p:cNvSpPr>
            <a:spLocks noGrp="1" noChangeArrowheads="1"/>
          </p:cNvSpPr>
          <p:nvPr>
            <p:ph idx="1"/>
          </p:nvPr>
        </p:nvSpPr>
        <p:spPr>
          <a:xfrm>
            <a:off x="304800" y="1524000"/>
            <a:ext cx="7924800" cy="4800600"/>
          </a:xfrm>
        </p:spPr>
        <p:txBody>
          <a:bodyPr/>
          <a:lstStyle/>
          <a:p>
            <a:pPr eaLnBrk="1" hangingPunct="1">
              <a:defRPr/>
            </a:pPr>
            <a:r>
              <a:rPr lang="en-US" altLang="en-US" sz="2000" dirty="0"/>
              <a:t>To correct a clerical error </a:t>
            </a:r>
          </a:p>
          <a:p>
            <a:pPr eaLnBrk="1" hangingPunct="1">
              <a:defRPr/>
            </a:pPr>
            <a:endParaRPr lang="en-US" altLang="en-US" sz="1000" dirty="0"/>
          </a:p>
          <a:p>
            <a:pPr eaLnBrk="1" hangingPunct="1">
              <a:defRPr/>
            </a:pPr>
            <a:r>
              <a:rPr lang="en-US" altLang="en-US" sz="2000" dirty="0"/>
              <a:t>To redirect an expenditure to the correct Award Project and/or Task following administrative review and discovery</a:t>
            </a:r>
          </a:p>
          <a:p>
            <a:pPr eaLnBrk="1" hangingPunct="1">
              <a:defRPr/>
            </a:pPr>
            <a:endParaRPr lang="en-US" altLang="en-US" sz="1000" dirty="0"/>
          </a:p>
          <a:p>
            <a:pPr eaLnBrk="1" hangingPunct="1">
              <a:defRPr/>
            </a:pPr>
            <a:r>
              <a:rPr lang="en-US" altLang="en-US" sz="2000" dirty="0"/>
              <a:t>Reallocation of costs where multiple Award, Project and/or Task will benefit </a:t>
            </a:r>
          </a:p>
          <a:p>
            <a:pPr eaLnBrk="1" hangingPunct="1">
              <a:defRPr/>
            </a:pPr>
            <a:endParaRPr lang="en-US" altLang="en-US" sz="1000" dirty="0"/>
          </a:p>
          <a:p>
            <a:pPr eaLnBrk="1" hangingPunct="1">
              <a:defRPr/>
            </a:pPr>
            <a:r>
              <a:rPr lang="en-US" altLang="en-US" sz="2000" dirty="0"/>
              <a:t>Process a category refund due to vendor credit to a previously paid invoice or cost </a:t>
            </a:r>
          </a:p>
          <a:p>
            <a:pPr marL="0" indent="0" eaLnBrk="1" hangingPunct="1">
              <a:buFont typeface="Arial" panose="020B0604020202020204" pitchFamily="34" charset="0"/>
              <a:buNone/>
              <a:defRPr/>
            </a:pPr>
            <a:r>
              <a:rPr lang="en-US" altLang="en-US" sz="2000" i="1" dirty="0"/>
              <a:t>Expenditures requiring a Cost Transfer may be identified by the Principal Investigator, Department Administrator or by the Office of Grants Management during the monitoring and analysis of cost during the life of award.</a:t>
            </a:r>
          </a:p>
          <a:p>
            <a:pPr eaLnBrk="1" hangingPunct="1">
              <a:defRPr/>
            </a:pPr>
            <a:endParaRPr lang="en-US" altLang="en-US" dirty="0"/>
          </a:p>
          <a:p>
            <a:pPr marL="0" indent="0" eaLnBrk="1" hangingPunct="1">
              <a:buFont typeface="Arial" panose="020B0604020202020204" pitchFamily="34" charset="0"/>
              <a:buNone/>
              <a:defRPr/>
            </a:pPr>
            <a:endParaRPr lang="en-US" altLang="en-US" dirty="0"/>
          </a:p>
          <a:p>
            <a:pPr eaLnBrk="1" hangingPunct="1">
              <a:defRPr/>
            </a:pPr>
            <a:endParaRPr lang="en-US" altLang="en-US" dirty="0"/>
          </a:p>
          <a:p>
            <a:pPr marL="0" indent="0" eaLnBrk="1" hangingPunct="1">
              <a:buFont typeface="Arial" panose="020B0604020202020204" pitchFamily="34" charset="0"/>
              <a:buNone/>
              <a:defRPr/>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5">
            <a:extLst>
              <a:ext uri="{FF2B5EF4-FFF2-40B4-BE49-F238E27FC236}">
                <a16:creationId xmlns:a16="http://schemas.microsoft.com/office/drawing/2014/main" id="{8EFCB95D-ADAA-E66B-6E7F-0BC028FF29DD}"/>
              </a:ext>
            </a:extLst>
          </p:cNvPr>
          <p:cNvSpPr txBox="1">
            <a:spLocks noChangeArrowheads="1"/>
          </p:cNvSpPr>
          <p:nvPr/>
        </p:nvSpPr>
        <p:spPr bwMode="auto">
          <a:xfrm>
            <a:off x="304800" y="1143000"/>
            <a:ext cx="8382000" cy="555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50000"/>
              </a:spcBef>
              <a:defRPr/>
            </a:pPr>
            <a:r>
              <a:rPr lang="en-US" altLang="en-US" sz="2000" dirty="0">
                <a:cs typeface="Calibri" panose="020F0502020204030204" pitchFamily="34" charset="0"/>
              </a:rPr>
              <a:t>Identify the specific expenditure to be transferred</a:t>
            </a:r>
          </a:p>
          <a:p>
            <a:pPr eaLnBrk="1" hangingPunct="1">
              <a:lnSpc>
                <a:spcPct val="100000"/>
              </a:lnSpc>
              <a:spcBef>
                <a:spcPct val="50000"/>
              </a:spcBef>
              <a:defRPr/>
            </a:pPr>
            <a:r>
              <a:rPr lang="en-US" altLang="en-US" sz="2000" dirty="0">
                <a:cs typeface="Calibri" panose="020F0502020204030204" pitchFamily="34" charset="0"/>
              </a:rPr>
              <a:t>Verify that the transfer request is made timely;  within 90 days of discovery of error</a:t>
            </a:r>
          </a:p>
          <a:p>
            <a:pPr eaLnBrk="1" hangingPunct="1">
              <a:lnSpc>
                <a:spcPct val="100000"/>
              </a:lnSpc>
              <a:spcBef>
                <a:spcPct val="50000"/>
              </a:spcBef>
              <a:defRPr/>
            </a:pPr>
            <a:r>
              <a:rPr lang="en-US" altLang="en-US" sz="2000" dirty="0">
                <a:cs typeface="Calibri" panose="020F0502020204030204" pitchFamily="34" charset="0"/>
              </a:rPr>
              <a:t>Verify that sufficient funds are available in the new Award/Project/Task</a:t>
            </a:r>
          </a:p>
          <a:p>
            <a:pPr eaLnBrk="1" hangingPunct="1">
              <a:defRPr/>
            </a:pPr>
            <a:r>
              <a:rPr lang="en-US" altLang="en-US" sz="2000" dirty="0">
                <a:cs typeface="Calibri" panose="020F0502020204030204" pitchFamily="34" charset="0"/>
              </a:rPr>
              <a:t>Confirm that the Award/Project/Task to be charged will benefit from the item or service. </a:t>
            </a:r>
          </a:p>
          <a:p>
            <a:pPr eaLnBrk="1" hangingPunct="1">
              <a:defRPr/>
            </a:pPr>
            <a:r>
              <a:rPr lang="en-US" altLang="en-US" sz="2000" dirty="0">
                <a:cs typeface="Calibri" panose="020F0502020204030204" pitchFamily="34" charset="0"/>
              </a:rPr>
              <a:t>Confirm costs were incurred within the period of performance that would allow for benefit. </a:t>
            </a:r>
          </a:p>
          <a:p>
            <a:pPr marL="0" indent="0" eaLnBrk="1" hangingPunct="1">
              <a:buFont typeface="Arial" panose="020B0604020202020204" pitchFamily="34" charset="0"/>
              <a:buNone/>
              <a:defRPr/>
            </a:pPr>
            <a:r>
              <a:rPr lang="en-US" altLang="en-US" sz="2000" dirty="0">
                <a:cs typeface="Calibri" panose="020F0502020204030204" pitchFamily="34" charset="0"/>
              </a:rPr>
              <a:t>A detailed justification must include:</a:t>
            </a:r>
          </a:p>
          <a:p>
            <a:pPr eaLnBrk="1" hangingPunct="1">
              <a:buFont typeface="Wingdings" panose="05000000000000000000" pitchFamily="2" charset="2"/>
              <a:buChar char="Ø"/>
              <a:defRPr/>
            </a:pPr>
            <a:r>
              <a:rPr lang="en-US" altLang="en-US" sz="2000" dirty="0">
                <a:cs typeface="Calibri" panose="020F0502020204030204" pitchFamily="34" charset="0"/>
              </a:rPr>
              <a:t>why the transfer is being requested</a:t>
            </a:r>
          </a:p>
          <a:p>
            <a:pPr eaLnBrk="1" hangingPunct="1">
              <a:buFont typeface="Wingdings" panose="05000000000000000000" pitchFamily="2" charset="2"/>
              <a:buChar char="Ø"/>
              <a:defRPr/>
            </a:pPr>
            <a:r>
              <a:rPr lang="en-US" altLang="en-US" sz="2000" dirty="0">
                <a:cs typeface="Calibri" panose="020F0502020204030204" pitchFamily="34" charset="0"/>
              </a:rPr>
              <a:t>why the costs were not initially allocated correctly </a:t>
            </a:r>
          </a:p>
          <a:p>
            <a:pPr eaLnBrk="1" hangingPunct="1">
              <a:buFont typeface="Wingdings" panose="05000000000000000000" pitchFamily="2" charset="2"/>
              <a:buChar char="Ø"/>
              <a:defRPr/>
            </a:pPr>
            <a:r>
              <a:rPr lang="en-US" altLang="en-US" sz="2000" dirty="0">
                <a:cs typeface="Calibri" panose="020F0502020204030204" pitchFamily="34" charset="0"/>
              </a:rPr>
              <a:t>how the costs benefit the research on the updated Award/Project/Task </a:t>
            </a:r>
          </a:p>
          <a:p>
            <a:pPr eaLnBrk="1" hangingPunct="1">
              <a:buFont typeface="Wingdings" panose="05000000000000000000" pitchFamily="2" charset="2"/>
              <a:buChar char="Ø"/>
              <a:defRPr/>
            </a:pPr>
            <a:r>
              <a:rPr lang="en-US" altLang="en-US" sz="2000" dirty="0">
                <a:cs typeface="Calibri" panose="020F0502020204030204" pitchFamily="34" charset="0"/>
              </a:rPr>
              <a:t>The costs are consistent with sponsor guidelines of the new Award/Project to be charged  </a:t>
            </a:r>
          </a:p>
          <a:p>
            <a:pPr marL="0" indent="0" algn="ctr" eaLnBrk="1" hangingPunct="1">
              <a:buFont typeface="Arial" panose="020B0604020202020204" pitchFamily="34" charset="0"/>
              <a:buNone/>
              <a:defRPr/>
            </a:pPr>
            <a:r>
              <a:rPr lang="en-US" altLang="en-US" sz="2000" b="1" i="1" dirty="0">
                <a:latin typeface="Times New Roman" panose="02020603050405020304" pitchFamily="18" charset="0"/>
                <a:cs typeface="Calibri" panose="020F0502020204030204" pitchFamily="34" charset="0"/>
              </a:rPr>
              <a:t>Cost Transfers will never be approved to spend down available funds.</a:t>
            </a:r>
            <a:endParaRPr lang="en-US" altLang="en-US" sz="2400" b="1" i="1" dirty="0">
              <a:latin typeface="Times New Roman" panose="02020603050405020304" pitchFamily="18" charset="0"/>
            </a:endParaRPr>
          </a:p>
        </p:txBody>
      </p:sp>
      <p:sp>
        <p:nvSpPr>
          <p:cNvPr id="3078" name="Rectangle 6">
            <a:extLst>
              <a:ext uri="{FF2B5EF4-FFF2-40B4-BE49-F238E27FC236}">
                <a16:creationId xmlns:a16="http://schemas.microsoft.com/office/drawing/2014/main" id="{AE3DBFD0-F109-4134-BA52-797E080881C0}"/>
              </a:ext>
            </a:extLst>
          </p:cNvPr>
          <p:cNvSpPr>
            <a:spLocks noGrp="1" noChangeArrowheads="1"/>
          </p:cNvSpPr>
          <p:nvPr>
            <p:ph type="title"/>
          </p:nvPr>
        </p:nvSpPr>
        <p:spPr>
          <a:xfrm>
            <a:off x="457200" y="304800"/>
            <a:ext cx="8534400" cy="990600"/>
          </a:xfrm>
        </p:spPr>
        <p:txBody>
          <a:bodyPr rtlCol="0">
            <a:normAutofit fontScale="90000"/>
          </a:bodyPr>
          <a:lstStyle/>
          <a:p>
            <a:pPr defTabSz="913849" eaLnBrk="1" fontAlgn="auto" hangingPunct="1">
              <a:spcAft>
                <a:spcPts val="0"/>
              </a:spcAft>
              <a:defRPr/>
            </a:pPr>
            <a:br>
              <a:rPr lang="en-US" sz="3500" dirty="0"/>
            </a:br>
            <a:r>
              <a:rPr lang="en-US" sz="3500" dirty="0">
                <a:latin typeface="+mn-lt"/>
              </a:rPr>
              <a:t>Cost Transfer Procedure </a:t>
            </a:r>
            <a:br>
              <a:rPr lang="en-US" sz="3500" dirty="0"/>
            </a:br>
            <a:endParaRPr lang="en-US" sz="3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a:extLst>
              <a:ext uri="{FF2B5EF4-FFF2-40B4-BE49-F238E27FC236}">
                <a16:creationId xmlns:a16="http://schemas.microsoft.com/office/drawing/2014/main" id="{4B8CEE92-B547-FC68-1114-579913ADF2A6}"/>
              </a:ext>
            </a:extLst>
          </p:cNvPr>
          <p:cNvSpPr>
            <a:spLocks noGrp="1" noChangeArrowheads="1"/>
          </p:cNvSpPr>
          <p:nvPr>
            <p:ph idx="1"/>
          </p:nvPr>
        </p:nvSpPr>
        <p:spPr>
          <a:xfrm>
            <a:off x="381000" y="685800"/>
            <a:ext cx="8458200" cy="5791200"/>
          </a:xfrm>
        </p:spPr>
        <p:txBody>
          <a:bodyPr/>
          <a:lstStyle/>
          <a:p>
            <a:pPr marL="609600" indent="-609600" eaLnBrk="1" hangingPunct="1">
              <a:buFont typeface="Wingdings" panose="05000000000000000000" pitchFamily="2" charset="2"/>
              <a:buNone/>
              <a:defRPr/>
            </a:pPr>
            <a:r>
              <a:rPr lang="en-US" altLang="en-US" sz="2800" dirty="0">
                <a:cs typeface="Calibri" panose="020F0502020204030204" pitchFamily="34" charset="0"/>
              </a:rPr>
              <a:t>Cost Transfer of Payroll Expenditures</a:t>
            </a:r>
          </a:p>
          <a:p>
            <a:pPr marL="609600" indent="-609600" eaLnBrk="1" hangingPunct="1">
              <a:buFont typeface="Wingdings" panose="05000000000000000000" pitchFamily="2" charset="2"/>
              <a:buNone/>
              <a:defRPr/>
            </a:pPr>
            <a:endParaRPr lang="en-US" altLang="en-US" sz="2800" dirty="0">
              <a:cs typeface="Calibri" panose="020F0502020204030204" pitchFamily="34" charset="0"/>
            </a:endParaRPr>
          </a:p>
          <a:p>
            <a:pPr marL="0" indent="0" eaLnBrk="1" hangingPunct="1">
              <a:buFont typeface="Arial" panose="020B0604020202020204" pitchFamily="34" charset="0"/>
              <a:buNone/>
              <a:defRPr/>
            </a:pPr>
            <a:r>
              <a:rPr lang="en-US" altLang="en-US" dirty="0"/>
              <a:t>To correct cost allocations for salary expense, an updated RF Employee Change form must be generated to reflect the updated Labor Schedule to distribute the employee effort. </a:t>
            </a:r>
          </a:p>
          <a:p>
            <a:pPr marL="0" indent="0" eaLnBrk="1" hangingPunct="1">
              <a:buFont typeface="Arial" panose="020B0604020202020204" pitchFamily="34" charset="0"/>
              <a:buNone/>
              <a:defRPr/>
            </a:pPr>
            <a:endParaRPr lang="en-US" altLang="en-US" dirty="0"/>
          </a:p>
          <a:p>
            <a:pPr marL="0" indent="0" eaLnBrk="1" hangingPunct="1">
              <a:buFont typeface="Arial" panose="020B0604020202020204" pitchFamily="34" charset="0"/>
              <a:buNone/>
              <a:defRPr/>
            </a:pPr>
            <a:r>
              <a:rPr lang="en-US" altLang="en-US" i="1" dirty="0"/>
              <a:t>This should include the justification for the reallocation of labor costs when it is for retroactive salary costs representing effort changes. </a:t>
            </a:r>
          </a:p>
          <a:p>
            <a:pPr marL="0" indent="0" eaLnBrk="1" hangingPunct="1">
              <a:buFont typeface="Arial" panose="020B0604020202020204" pitchFamily="34" charset="0"/>
              <a:buNone/>
              <a:defRPr/>
            </a:pPr>
            <a:endParaRPr lang="en-US" altLang="en-US" dirty="0"/>
          </a:p>
          <a:p>
            <a:pPr marL="0" indent="0" eaLnBrk="1" hangingPunct="1">
              <a:buFont typeface="Arial" panose="020B0604020202020204" pitchFamily="34" charset="0"/>
              <a:buNone/>
              <a:defRPr/>
            </a:pPr>
            <a:r>
              <a:rPr lang="en-US" altLang="en-US" dirty="0"/>
              <a:t>All Employee Change Forms must first be submitted and executed by the campus Human Resource/Payroll Office. </a:t>
            </a:r>
          </a:p>
          <a:p>
            <a:pPr marL="0" indent="0" eaLnBrk="1" hangingPunct="1">
              <a:buFont typeface="Arial" panose="020B0604020202020204" pitchFamily="34" charset="0"/>
              <a:buNone/>
              <a:defRPr/>
            </a:pPr>
            <a:endParaRPr lang="en-US" altLang="en-US" dirty="0"/>
          </a:p>
          <a:p>
            <a:pPr marL="0" indent="0" eaLnBrk="1" hangingPunct="1">
              <a:buFont typeface="Arial" panose="020B0604020202020204" pitchFamily="34" charset="0"/>
              <a:buNone/>
              <a:defRPr/>
            </a:pPr>
            <a:r>
              <a:rPr lang="en-US" altLang="en-US" dirty="0"/>
              <a:t>Once received in Office of Grants Management for the execution of Labor Schedule, the process will include the completion of a Payroll Distribution Adjustment form to document the costs that are being transferred as a result of the approved reallocation of labor cost. </a:t>
            </a:r>
          </a:p>
          <a:p>
            <a:pPr marL="693737" lvl="2" indent="0" eaLnBrk="1" hangingPunct="1">
              <a:buFont typeface="Arial" panose="020B0604020202020204" pitchFamily="34" charset="0"/>
              <a:buNone/>
              <a:defRPr/>
            </a:pPr>
            <a:endParaRPr lang="en-US" altLang="en-US" dirty="0"/>
          </a:p>
          <a:p>
            <a:pPr marL="1371600" lvl="2" indent="-677863" eaLnBrk="1" hangingPunct="1">
              <a:defRPr/>
            </a:pPr>
            <a:endParaRPr lang="en-US" altLang="en-US" dirty="0"/>
          </a:p>
          <a:p>
            <a:pPr marL="1371600" lvl="2" indent="-677863" eaLnBrk="1" hangingPunct="1">
              <a:defRPr/>
            </a:pPr>
            <a:endParaRPr lang="en-US" altLang="en-US" dirty="0"/>
          </a:p>
          <a:p>
            <a:pPr marL="609600" indent="-609600" eaLnBrk="1" hangingPunct="1">
              <a:buFont typeface="Wingdings" panose="05000000000000000000" pitchFamily="2" charset="2"/>
              <a:buNone/>
              <a:defRPr/>
            </a:pPr>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707">
            <a:extLst>
              <a:ext uri="{FF2B5EF4-FFF2-40B4-BE49-F238E27FC236}">
                <a16:creationId xmlns:a16="http://schemas.microsoft.com/office/drawing/2014/main" id="{BEC3A2EA-A3CC-02D6-2CE2-4B2ED274B00E}"/>
              </a:ext>
            </a:extLst>
          </p:cNvPr>
          <p:cNvSpPr txBox="1">
            <a:spLocks noChangeArrowheads="1"/>
          </p:cNvSpPr>
          <p:nvPr/>
        </p:nvSpPr>
        <p:spPr bwMode="auto">
          <a:xfrm>
            <a:off x="231775" y="838200"/>
            <a:ext cx="8607425"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a:lnSpc>
                <a:spcPct val="90000"/>
              </a:lnSpc>
              <a:spcBef>
                <a:spcPts val="750"/>
              </a:spcBef>
              <a:buFont typeface="Arial" panose="020B0604020202020204" pitchFamily="34" charset="0"/>
              <a:buChar char="•"/>
              <a:tabLst>
                <a:tab pos="280988" algn="l"/>
                <a:tab pos="914400" algn="l"/>
              </a:tabLst>
              <a:defRPr sz="2100">
                <a:solidFill>
                  <a:schemeClr val="tx1"/>
                </a:solidFill>
                <a:latin typeface="Calibri" panose="020F0502020204030204" pitchFamily="34" charset="0"/>
              </a:defRPr>
            </a:lvl1pPr>
            <a:lvl2pPr marL="633413" indent="-117475">
              <a:lnSpc>
                <a:spcPct val="90000"/>
              </a:lnSpc>
              <a:spcBef>
                <a:spcPts val="375"/>
              </a:spcBef>
              <a:buFont typeface="Arial" panose="020B0604020202020204" pitchFamily="34" charset="0"/>
              <a:buChar char="•"/>
              <a:tabLst>
                <a:tab pos="280988" algn="l"/>
                <a:tab pos="914400" algn="l"/>
              </a:tabLst>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tabLst>
                <a:tab pos="280988" algn="l"/>
                <a:tab pos="914400" algn="l"/>
              </a:tabLst>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tabLst>
                <a:tab pos="280988" algn="l"/>
                <a:tab pos="914400" algn="l"/>
              </a:tabLst>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tabLst>
                <a:tab pos="280988" algn="l"/>
                <a:tab pos="914400" algn="l"/>
              </a:tabLst>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tabLst>
                <a:tab pos="280988" algn="l"/>
                <a:tab pos="914400" algn="l"/>
              </a:tabLst>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tabLst>
                <a:tab pos="280988" algn="l"/>
                <a:tab pos="914400" algn="l"/>
              </a:tabLst>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tabLst>
                <a:tab pos="280988" algn="l"/>
                <a:tab pos="914400" algn="l"/>
              </a:tabLst>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tabLst>
                <a:tab pos="280988" algn="l"/>
                <a:tab pos="914400" algn="l"/>
              </a:tabLst>
              <a:defRPr sz="1300">
                <a:solidFill>
                  <a:schemeClr val="tx1"/>
                </a:solidFill>
                <a:latin typeface="Calibri" panose="020F0502020204030204" pitchFamily="34" charset="0"/>
              </a:defRPr>
            </a:lvl9pPr>
          </a:lstStyle>
          <a:p>
            <a:pPr eaLnBrk="1" hangingPunct="1">
              <a:lnSpc>
                <a:spcPct val="100000"/>
              </a:lnSpc>
              <a:spcBef>
                <a:spcPct val="50000"/>
              </a:spcBef>
              <a:buFontTx/>
              <a:buChar char="•"/>
              <a:defRPr/>
            </a:pPr>
            <a:r>
              <a:rPr lang="en-US" altLang="en-US" sz="2400" dirty="0">
                <a:latin typeface="+mn-lt"/>
              </a:rPr>
              <a:t>  </a:t>
            </a:r>
            <a:r>
              <a:rPr lang="en-US" altLang="en-US" sz="2000" dirty="0">
                <a:latin typeface="+mn-lt"/>
                <a:cs typeface="Calibri" panose="020F0502020204030204" pitchFamily="34" charset="0"/>
              </a:rPr>
              <a:t>Complete the Distribution Adjustment Form</a:t>
            </a:r>
          </a:p>
          <a:p>
            <a:pPr eaLnBrk="1" hangingPunct="1">
              <a:lnSpc>
                <a:spcPct val="100000"/>
              </a:lnSpc>
              <a:spcBef>
                <a:spcPct val="50000"/>
              </a:spcBef>
              <a:buFontTx/>
              <a:buChar char="•"/>
              <a:defRPr/>
            </a:pPr>
            <a:r>
              <a:rPr lang="en-US" altLang="en-US" sz="2000" dirty="0">
                <a:latin typeface="+mn-lt"/>
                <a:cs typeface="Calibri" panose="020F0502020204030204" pitchFamily="34" charset="0"/>
              </a:rPr>
              <a:t>  Attach and file with the corresponding Payroll Form</a:t>
            </a:r>
          </a:p>
          <a:p>
            <a:pPr eaLnBrk="1" hangingPunct="1">
              <a:lnSpc>
                <a:spcPct val="100000"/>
              </a:lnSpc>
              <a:spcBef>
                <a:spcPct val="50000"/>
              </a:spcBef>
              <a:buFontTx/>
              <a:buChar char="•"/>
              <a:defRPr/>
            </a:pPr>
            <a:r>
              <a:rPr lang="en-US" altLang="en-US" sz="2000" dirty="0">
                <a:latin typeface="+mn-lt"/>
                <a:cs typeface="Calibri" panose="020F0502020204030204" pitchFamily="34" charset="0"/>
              </a:rPr>
              <a:t>  If greater than two pay periods, attach programmatic justification from the Principal Investigator or Departmental Administrator who has delegated authority.</a:t>
            </a:r>
          </a:p>
          <a:p>
            <a:pPr eaLnBrk="1" hangingPunct="1">
              <a:lnSpc>
                <a:spcPct val="100000"/>
              </a:lnSpc>
              <a:spcBef>
                <a:spcPct val="50000"/>
              </a:spcBef>
              <a:buFontTx/>
              <a:buChar char="•"/>
              <a:defRPr/>
            </a:pPr>
            <a:r>
              <a:rPr lang="en-US" altLang="en-US" sz="2000" dirty="0">
                <a:latin typeface="+mn-lt"/>
                <a:cs typeface="Calibri" panose="020F0502020204030204" pitchFamily="34" charset="0"/>
              </a:rPr>
              <a:t> Signatures Required:</a:t>
            </a:r>
          </a:p>
          <a:p>
            <a:pPr lvl="1" eaLnBrk="1" hangingPunct="1">
              <a:lnSpc>
                <a:spcPct val="100000"/>
              </a:lnSpc>
              <a:spcBef>
                <a:spcPct val="50000"/>
              </a:spcBef>
              <a:buFontTx/>
              <a:buChar char="•"/>
              <a:defRPr/>
            </a:pPr>
            <a:r>
              <a:rPr lang="en-US" altLang="en-US" sz="2000" dirty="0">
                <a:latin typeface="+mn-lt"/>
                <a:cs typeface="Calibri" panose="020F0502020204030204" pitchFamily="34" charset="0"/>
              </a:rPr>
              <a:t>  	Principal Investigator or DA with delegated authority </a:t>
            </a:r>
          </a:p>
          <a:p>
            <a:pPr lvl="1" eaLnBrk="1" hangingPunct="1">
              <a:lnSpc>
                <a:spcPct val="100000"/>
              </a:lnSpc>
              <a:spcBef>
                <a:spcPct val="50000"/>
              </a:spcBef>
              <a:buFontTx/>
              <a:buChar char="•"/>
              <a:defRPr/>
            </a:pPr>
            <a:r>
              <a:rPr lang="en-US" altLang="en-US" sz="2000" dirty="0">
                <a:latin typeface="+mn-lt"/>
                <a:cs typeface="Calibri" panose="020F0502020204030204" pitchFamily="34" charset="0"/>
              </a:rPr>
              <a:t>  	Sponsored Award Analyst or Senior Award Analyst </a:t>
            </a:r>
          </a:p>
          <a:p>
            <a:pPr marL="515938" lvl="1" indent="0" eaLnBrk="1" hangingPunct="1">
              <a:lnSpc>
                <a:spcPct val="100000"/>
              </a:lnSpc>
              <a:spcBef>
                <a:spcPct val="50000"/>
              </a:spcBef>
              <a:buFont typeface="Arial" panose="020B0604020202020204" pitchFamily="34" charset="0"/>
              <a:buNone/>
              <a:defRPr/>
            </a:pPr>
            <a:r>
              <a:rPr lang="en-US" altLang="en-US" sz="2000" b="1" i="1" dirty="0">
                <a:cs typeface="Calibri" panose="020F0502020204030204" pitchFamily="34" charset="0"/>
              </a:rPr>
              <a:t>*A programmatic justification is not required for changes occurring within two Research Foundation pay periods. Two pay periods is defined as the period of time between the PI’s signature date and the new labor schedule start date. This represents a reasonable time frame for the Employee Change form to be approved by PI and received by the HRS/Payroll Office. </a:t>
            </a:r>
            <a:endParaRPr lang="en-US" altLang="en-US" sz="2400" dirty="0">
              <a:cs typeface="Calibri" panose="020F0502020204030204" pitchFamily="34" charset="0"/>
            </a:endParaRPr>
          </a:p>
        </p:txBody>
      </p:sp>
      <p:sp>
        <p:nvSpPr>
          <p:cNvPr id="15363" name="Rectangle 2708">
            <a:extLst>
              <a:ext uri="{FF2B5EF4-FFF2-40B4-BE49-F238E27FC236}">
                <a16:creationId xmlns:a16="http://schemas.microsoft.com/office/drawing/2014/main" id="{AAE7068A-C69B-DD69-F2B0-B4B129712112}"/>
              </a:ext>
            </a:extLst>
          </p:cNvPr>
          <p:cNvSpPr>
            <a:spLocks noGrp="1" noChangeArrowheads="1"/>
          </p:cNvSpPr>
          <p:nvPr>
            <p:ph/>
          </p:nvPr>
        </p:nvSpPr>
        <p:spPr>
          <a:xfrm>
            <a:off x="228600" y="228600"/>
            <a:ext cx="8077200" cy="762000"/>
          </a:xfrm>
        </p:spPr>
        <p:txBody>
          <a:bodyPr/>
          <a:lstStyle/>
          <a:p>
            <a:pPr eaLnBrk="1" hangingPunct="1">
              <a:buFont typeface="Arial" panose="020B0604020202020204" pitchFamily="34" charset="0"/>
              <a:buNone/>
            </a:pPr>
            <a:r>
              <a:rPr lang="en-US" altLang="en-US" sz="3200">
                <a:cs typeface="Calibri" panose="020F0502020204030204" pitchFamily="34" charset="0"/>
              </a:rPr>
              <a:t>Cost Transfer Payroll Expenditures continued</a:t>
            </a:r>
          </a:p>
          <a:p>
            <a:pPr eaLnBrk="1" hangingPunct="1">
              <a:buFont typeface="Wingdings" panose="05000000000000000000" pitchFamily="2" charset="2"/>
              <a:buNone/>
            </a:pPr>
            <a:endParaRPr lang="en-US" altLang="en-US" sz="39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09" name="Rectangle 1917">
            <a:extLst>
              <a:ext uri="{FF2B5EF4-FFF2-40B4-BE49-F238E27FC236}">
                <a16:creationId xmlns:a16="http://schemas.microsoft.com/office/drawing/2014/main" id="{F3156F70-74C7-4014-8C70-E950098B0C9A}"/>
              </a:ext>
            </a:extLst>
          </p:cNvPr>
          <p:cNvSpPr>
            <a:spLocks noGrp="1" noChangeArrowheads="1"/>
          </p:cNvSpPr>
          <p:nvPr>
            <p:ph type="title"/>
          </p:nvPr>
        </p:nvSpPr>
        <p:spPr>
          <a:xfrm>
            <a:off x="527050" y="152400"/>
            <a:ext cx="5937250" cy="347663"/>
          </a:xfrm>
        </p:spPr>
        <p:txBody>
          <a:bodyPr rtlCol="0">
            <a:normAutofit fontScale="90000"/>
          </a:bodyPr>
          <a:lstStyle/>
          <a:p>
            <a:pPr defTabSz="913849" eaLnBrk="1" fontAlgn="auto" hangingPunct="1">
              <a:spcAft>
                <a:spcPts val="0"/>
              </a:spcAft>
              <a:defRPr/>
            </a:pPr>
            <a:r>
              <a:rPr lang="en-US" sz="3500" dirty="0"/>
              <a:t>   </a:t>
            </a:r>
          </a:p>
        </p:txBody>
      </p:sp>
      <p:pic>
        <p:nvPicPr>
          <p:cNvPr id="17411" name="Picture 1920" descr="da form">
            <a:extLst>
              <a:ext uri="{FF2B5EF4-FFF2-40B4-BE49-F238E27FC236}">
                <a16:creationId xmlns:a16="http://schemas.microsoft.com/office/drawing/2014/main" id="{5EC2C0E4-527F-23B8-AED3-E9F2A4BCE02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512763"/>
            <a:ext cx="8839200" cy="5380037"/>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7647552-D0C9-49DD-E862-11FE7652A3D7}"/>
              </a:ext>
            </a:extLst>
          </p:cNvPr>
          <p:cNvSpPr>
            <a:spLocks noGrp="1"/>
          </p:cNvSpPr>
          <p:nvPr>
            <p:ph type="title"/>
          </p:nvPr>
        </p:nvSpPr>
        <p:spPr>
          <a:xfrm>
            <a:off x="228600" y="152400"/>
            <a:ext cx="8610600" cy="1143000"/>
          </a:xfrm>
        </p:spPr>
        <p:txBody>
          <a:bodyPr/>
          <a:lstStyle/>
          <a:p>
            <a:pPr eaLnBrk="1" hangingPunct="1">
              <a:defRPr/>
            </a:pPr>
            <a:r>
              <a:rPr lang="en-US" altLang="en-US" sz="2600" dirty="0">
                <a:latin typeface="+mn-lt"/>
              </a:rPr>
              <a:t>Encumbrance/Expenditure Transfer Request Form</a:t>
            </a:r>
            <a:br>
              <a:rPr lang="en-US" altLang="en-US" sz="2600" dirty="0">
                <a:latin typeface="+mn-lt"/>
              </a:rPr>
            </a:br>
            <a:r>
              <a:rPr lang="en-US" altLang="en-US" sz="2000" dirty="0">
                <a:latin typeface="+mn-lt"/>
              </a:rPr>
              <a:t>(Direct Cost that are other than personnel )</a:t>
            </a:r>
          </a:p>
        </p:txBody>
      </p:sp>
      <p:sp>
        <p:nvSpPr>
          <p:cNvPr id="19459" name="Text Box 4">
            <a:extLst>
              <a:ext uri="{FF2B5EF4-FFF2-40B4-BE49-F238E27FC236}">
                <a16:creationId xmlns:a16="http://schemas.microsoft.com/office/drawing/2014/main" id="{6B638053-2839-1464-82F6-B3055B743EDD}"/>
              </a:ext>
            </a:extLst>
          </p:cNvPr>
          <p:cNvSpPr txBox="1">
            <a:spLocks noChangeArrowheads="1"/>
          </p:cNvSpPr>
          <p:nvPr/>
        </p:nvSpPr>
        <p:spPr bwMode="auto">
          <a:xfrm>
            <a:off x="228600" y="1295400"/>
            <a:ext cx="8610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a:cs typeface="Calibri" panose="020F0502020204030204" pitchFamily="34" charset="0"/>
              </a:rPr>
              <a:t>To be used to transfer encumbered Purchase Order and/or non-personnel expenditures.</a:t>
            </a:r>
          </a:p>
        </p:txBody>
      </p:sp>
      <p:sp>
        <p:nvSpPr>
          <p:cNvPr id="29700" name="Text Box 6">
            <a:extLst>
              <a:ext uri="{FF2B5EF4-FFF2-40B4-BE49-F238E27FC236}">
                <a16:creationId xmlns:a16="http://schemas.microsoft.com/office/drawing/2014/main" id="{A48FA748-9FC1-4834-7E02-F4A9720BC994}"/>
              </a:ext>
            </a:extLst>
          </p:cNvPr>
          <p:cNvSpPr txBox="1">
            <a:spLocks noChangeArrowheads="1"/>
          </p:cNvSpPr>
          <p:nvPr/>
        </p:nvSpPr>
        <p:spPr bwMode="auto">
          <a:xfrm>
            <a:off x="381000" y="2133600"/>
            <a:ext cx="8458200"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spcBef>
                <a:spcPct val="50000"/>
              </a:spcBef>
              <a:buFont typeface="Arial" panose="020B0604020202020204" pitchFamily="34" charset="0"/>
              <a:buNone/>
              <a:defRPr/>
            </a:pPr>
            <a:r>
              <a:rPr lang="en-US" altLang="en-US" sz="1600" dirty="0">
                <a:latin typeface="+mn-lt"/>
              </a:rPr>
              <a:t>   </a:t>
            </a:r>
            <a:r>
              <a:rPr lang="en-US" altLang="en-US" sz="1600" dirty="0">
                <a:latin typeface="+mn-lt"/>
                <a:cs typeface="Calibri" panose="020F0502020204030204" pitchFamily="34" charset="0"/>
              </a:rPr>
              <a:t>Complete the </a:t>
            </a:r>
            <a:r>
              <a:rPr lang="en-US" altLang="en-US" sz="1600" dirty="0">
                <a:solidFill>
                  <a:schemeClr val="tx2"/>
                </a:solidFill>
                <a:latin typeface="+mn-lt"/>
                <a:cs typeface="Calibri" panose="020F0502020204030204" pitchFamily="34" charset="0"/>
              </a:rPr>
              <a:t>Encumbrance/Expenditure Transfer Request Form</a:t>
            </a:r>
            <a:r>
              <a:rPr lang="en-US" altLang="en-US" sz="1600" dirty="0">
                <a:latin typeface="+mn-lt"/>
                <a:cs typeface="Calibri" panose="020F0502020204030204" pitchFamily="34" charset="0"/>
              </a:rPr>
              <a:t> </a:t>
            </a:r>
          </a:p>
          <a:p>
            <a:pPr lvl="2" eaLnBrk="1" hangingPunct="1">
              <a:lnSpc>
                <a:spcPct val="100000"/>
              </a:lnSpc>
              <a:spcBef>
                <a:spcPct val="50000"/>
              </a:spcBef>
              <a:buFont typeface="Arial" panose="020B0604020202020204" pitchFamily="34" charset="0"/>
              <a:buNone/>
              <a:defRPr/>
            </a:pPr>
            <a:r>
              <a:rPr lang="en-US" altLang="en-US" sz="1600" dirty="0">
                <a:latin typeface="+mn-lt"/>
                <a:cs typeface="Calibri" panose="020F0502020204030204" pitchFamily="34" charset="0"/>
              </a:rPr>
              <a:t>Must include:</a:t>
            </a:r>
          </a:p>
          <a:p>
            <a:pPr marL="1200150" lvl="2" indent="-285750" eaLnBrk="1" hangingPunct="1">
              <a:lnSpc>
                <a:spcPct val="100000"/>
              </a:lnSpc>
              <a:spcBef>
                <a:spcPct val="50000"/>
              </a:spcBef>
              <a:defRPr/>
            </a:pPr>
            <a:r>
              <a:rPr lang="en-US" altLang="en-US" sz="1600" dirty="0">
                <a:latin typeface="+mn-lt"/>
                <a:cs typeface="Calibri" panose="020F0502020204030204" pitchFamily="34" charset="0"/>
              </a:rPr>
              <a:t>Justification that includes direct  benefit to award where cost should have been charged </a:t>
            </a:r>
          </a:p>
          <a:p>
            <a:pPr marL="1200150" lvl="2" indent="-285750" eaLnBrk="1" hangingPunct="1">
              <a:lnSpc>
                <a:spcPct val="100000"/>
              </a:lnSpc>
              <a:spcBef>
                <a:spcPct val="50000"/>
              </a:spcBef>
              <a:defRPr/>
            </a:pPr>
            <a:r>
              <a:rPr lang="en-US" altLang="en-US" sz="1600" dirty="0">
                <a:latin typeface="+mn-lt"/>
                <a:cs typeface="Calibri" panose="020F0502020204030204" pitchFamily="34" charset="0"/>
              </a:rPr>
              <a:t>reason for request </a:t>
            </a:r>
          </a:p>
          <a:p>
            <a:pPr marL="1200150" lvl="2" indent="-285750" eaLnBrk="1" hangingPunct="1">
              <a:lnSpc>
                <a:spcPct val="100000"/>
              </a:lnSpc>
              <a:spcBef>
                <a:spcPct val="50000"/>
              </a:spcBef>
              <a:defRPr/>
            </a:pPr>
            <a:r>
              <a:rPr lang="en-US" altLang="en-US" sz="1600" dirty="0">
                <a:latin typeface="+mn-lt"/>
                <a:cs typeface="Calibri" panose="020F0502020204030204" pitchFamily="34" charset="0"/>
              </a:rPr>
              <a:t>copy of expenditure transaction: Requisition, Purchase Order, Invoice(s), Receipts</a:t>
            </a:r>
          </a:p>
          <a:p>
            <a:pPr marL="1200150" lvl="2" indent="-285750" eaLnBrk="1" hangingPunct="1">
              <a:lnSpc>
                <a:spcPct val="100000"/>
              </a:lnSpc>
              <a:spcBef>
                <a:spcPct val="50000"/>
              </a:spcBef>
              <a:defRPr/>
            </a:pPr>
            <a:r>
              <a:rPr lang="en-US" altLang="en-US" sz="1600" dirty="0">
                <a:latin typeface="+mn-lt"/>
                <a:cs typeface="Calibri" panose="020F0502020204030204" pitchFamily="34" charset="0"/>
              </a:rPr>
              <a:t>export from Award/Project/Task to document where the transaction was originally charged or encumbered. </a:t>
            </a:r>
          </a:p>
          <a:p>
            <a:pPr eaLnBrk="1" hangingPunct="1">
              <a:lnSpc>
                <a:spcPct val="100000"/>
              </a:lnSpc>
              <a:spcBef>
                <a:spcPct val="50000"/>
              </a:spcBef>
              <a:buFont typeface="Arial" panose="020B0604020202020204" pitchFamily="34" charset="0"/>
              <a:buNone/>
              <a:defRPr/>
            </a:pPr>
            <a:r>
              <a:rPr lang="en-US" altLang="en-US" sz="1600" dirty="0">
                <a:latin typeface="+mn-lt"/>
                <a:cs typeface="Calibri" panose="020F0502020204030204" pitchFamily="34" charset="0"/>
              </a:rPr>
              <a:t>   Signatures Required:</a:t>
            </a:r>
          </a:p>
          <a:p>
            <a:pPr marL="1200150" lvl="2" indent="-285750" eaLnBrk="1" hangingPunct="1">
              <a:lnSpc>
                <a:spcPct val="100000"/>
              </a:lnSpc>
              <a:spcBef>
                <a:spcPct val="50000"/>
              </a:spcBef>
              <a:defRPr/>
            </a:pPr>
            <a:r>
              <a:rPr lang="en-US" altLang="en-US" sz="1600" dirty="0">
                <a:latin typeface="+mn-lt"/>
                <a:cs typeface="Calibri" panose="020F0502020204030204" pitchFamily="34" charset="0"/>
              </a:rPr>
              <a:t>Principal Investigator or Authorized Delegate</a:t>
            </a:r>
          </a:p>
          <a:p>
            <a:pPr marL="1200150" lvl="2" indent="-285750" eaLnBrk="1" hangingPunct="1">
              <a:lnSpc>
                <a:spcPct val="100000"/>
              </a:lnSpc>
              <a:spcBef>
                <a:spcPct val="50000"/>
              </a:spcBef>
              <a:defRPr/>
            </a:pPr>
            <a:r>
              <a:rPr lang="en-US" altLang="en-US" sz="1600" dirty="0">
                <a:latin typeface="+mn-lt"/>
                <a:cs typeface="Calibri" panose="020F0502020204030204" pitchFamily="34" charset="0"/>
              </a:rPr>
              <a:t>Sponsored Award Analyst</a:t>
            </a:r>
          </a:p>
          <a:p>
            <a:pPr marL="1200150" lvl="2" indent="-285750" eaLnBrk="1" hangingPunct="1">
              <a:lnSpc>
                <a:spcPct val="100000"/>
              </a:lnSpc>
              <a:spcBef>
                <a:spcPct val="50000"/>
              </a:spcBef>
              <a:defRPr/>
            </a:pPr>
            <a:r>
              <a:rPr lang="en-US" altLang="en-US" sz="1600" dirty="0">
                <a:latin typeface="+mn-lt"/>
                <a:cs typeface="Calibri" panose="020F0502020204030204" pitchFamily="34" charset="0"/>
              </a:rPr>
              <a:t>Assistant Director of OGM, Sr. Sponsored Award Analyst,  Director of Grants Management</a:t>
            </a:r>
          </a:p>
          <a:p>
            <a:pPr lvl="2" eaLnBrk="1" hangingPunct="1">
              <a:lnSpc>
                <a:spcPct val="100000"/>
              </a:lnSpc>
              <a:spcBef>
                <a:spcPct val="50000"/>
              </a:spcBef>
              <a:buFontTx/>
              <a:buChar char="•"/>
              <a:defRPr/>
            </a:pPr>
            <a:endParaRPr lang="en-US" altLang="en-US" sz="1800" dirty="0">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a:extLst>
              <a:ext uri="{FF2B5EF4-FFF2-40B4-BE49-F238E27FC236}">
                <a16:creationId xmlns:a16="http://schemas.microsoft.com/office/drawing/2014/main" id="{EF7B51DF-F7D5-7251-79B9-F3831A2B7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8382000" cy="641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1B25B64-08C6-164F-A765-79C636DF8446}"/>
              </a:ext>
            </a:extLst>
          </p:cNvPr>
          <p:cNvSpPr>
            <a:spLocks noGrp="1"/>
          </p:cNvSpPr>
          <p:nvPr>
            <p:ph type="title"/>
          </p:nvPr>
        </p:nvSpPr>
        <p:spPr/>
        <p:txBody>
          <a:bodyPr/>
          <a:lstStyle/>
          <a:p>
            <a:pPr eaLnBrk="1" hangingPunct="1"/>
            <a:r>
              <a:rPr lang="en-US" altLang="en-US" sz="3500"/>
              <a:t>References and Web Sites</a:t>
            </a:r>
          </a:p>
        </p:txBody>
      </p:sp>
      <p:sp>
        <p:nvSpPr>
          <p:cNvPr id="23555" name="Rectangle 3">
            <a:extLst>
              <a:ext uri="{FF2B5EF4-FFF2-40B4-BE49-F238E27FC236}">
                <a16:creationId xmlns:a16="http://schemas.microsoft.com/office/drawing/2014/main" id="{BC28CDDF-4CAC-5028-65B0-CED58F445404}"/>
              </a:ext>
            </a:extLst>
          </p:cNvPr>
          <p:cNvSpPr>
            <a:spLocks noGrp="1" noChangeArrowheads="1"/>
          </p:cNvSpPr>
          <p:nvPr>
            <p:ph idx="1"/>
          </p:nvPr>
        </p:nvSpPr>
        <p:spPr>
          <a:xfrm>
            <a:off x="628650" y="1825625"/>
            <a:ext cx="7886700" cy="4498975"/>
          </a:xfrm>
        </p:spPr>
        <p:txBody>
          <a:bodyPr/>
          <a:lstStyle/>
          <a:p>
            <a:pPr eaLnBrk="1" hangingPunct="1">
              <a:defRPr/>
            </a:pPr>
            <a:r>
              <a:rPr lang="en-US" altLang="en-US" dirty="0"/>
              <a:t>OMB  2 CFR 200</a:t>
            </a:r>
          </a:p>
          <a:p>
            <a:pPr eaLnBrk="1" hangingPunct="1">
              <a:buFont typeface="Wingdings" panose="05000000000000000000" pitchFamily="2" charset="2"/>
              <a:buNone/>
              <a:defRPr/>
            </a:pPr>
            <a:r>
              <a:rPr lang="en-US" altLang="en-US" sz="2000" dirty="0"/>
              <a:t>Uniform Administrative Requirements, Cost Principles, and Audit Requirements for Federal Awards </a:t>
            </a:r>
          </a:p>
          <a:p>
            <a:pPr eaLnBrk="1" hangingPunct="1">
              <a:buFont typeface="Wingdings" panose="05000000000000000000" pitchFamily="2" charset="2"/>
              <a:buNone/>
              <a:defRPr/>
            </a:pPr>
            <a:r>
              <a:rPr lang="en-US" altLang="en-US" sz="2000" dirty="0"/>
              <a:t>https://www.ecfr.gov/current/title-2/subtitle-A</a:t>
            </a:r>
            <a:endParaRPr lang="en-US" altLang="en-US" dirty="0"/>
          </a:p>
          <a:p>
            <a:pPr eaLnBrk="1" hangingPunct="1">
              <a:defRPr/>
            </a:pPr>
            <a:r>
              <a:rPr lang="en-US" altLang="en-US" dirty="0"/>
              <a:t>NIH Grants </a:t>
            </a:r>
            <a:r>
              <a:rPr lang="en-US" altLang="en-US"/>
              <a:t>Policy Statement https</a:t>
            </a:r>
            <a:r>
              <a:rPr lang="en-US" altLang="en-US" dirty="0"/>
              <a:t>://grants.nih.gov/policy/</a:t>
            </a:r>
            <a:r>
              <a:rPr lang="en-US" altLang="en-US" dirty="0" err="1"/>
              <a:t>nihgps</a:t>
            </a:r>
            <a:r>
              <a:rPr lang="en-US" altLang="en-US" dirty="0"/>
              <a:t>/index.htm</a:t>
            </a:r>
          </a:p>
          <a:p>
            <a:pPr eaLnBrk="1" hangingPunct="1">
              <a:defRPr/>
            </a:pPr>
            <a:r>
              <a:rPr lang="en-US" altLang="en-US" dirty="0"/>
              <a:t>NSF https://www.nsf.gov/awards/managing/</a:t>
            </a:r>
          </a:p>
          <a:p>
            <a:pPr eaLnBrk="1" hangingPunct="1">
              <a:defRPr/>
            </a:pPr>
            <a:r>
              <a:rPr lang="en-US" altLang="en-US" dirty="0"/>
              <a:t>Publication: </a:t>
            </a:r>
            <a:r>
              <a:rPr lang="en-US" altLang="en-US" b="1" dirty="0"/>
              <a:t>FEDERAL GRANTS NEWS</a:t>
            </a:r>
            <a:r>
              <a:rPr lang="en-US" altLang="en-US" dirty="0"/>
              <a:t> </a:t>
            </a:r>
            <a:r>
              <a:rPr lang="en-US" altLang="en-US" b="1" dirty="0"/>
              <a:t>for Colleges and Universities</a:t>
            </a:r>
          </a:p>
          <a:p>
            <a:pPr eaLnBrk="1" hangingPunct="1">
              <a:defRPr/>
            </a:pPr>
            <a:r>
              <a:rPr lang="en-US" altLang="en-US" dirty="0"/>
              <a:t>Research Foundation for SUNY Policies and Procedures</a:t>
            </a:r>
          </a:p>
          <a:p>
            <a:pPr marL="0" indent="0" eaLnBrk="1" hangingPunct="1">
              <a:buFont typeface="Arial" panose="020B0604020202020204" pitchFamily="34" charset="0"/>
              <a:buNone/>
              <a:defRPr/>
            </a:pPr>
            <a:r>
              <a:rPr lang="en-US" altLang="en-US" dirty="0">
                <a:hlinkClick r:id="rId3"/>
              </a:rPr>
              <a:t>https://www.rfsuny.org/policies-procedures-forms/</a:t>
            </a:r>
            <a:endParaRPr lang="en-US" altLang="en-US" dirty="0"/>
          </a:p>
          <a:p>
            <a:pPr marL="0" indent="0" eaLnBrk="1" hangingPunct="1">
              <a:buFont typeface="Arial" panose="020B0604020202020204" pitchFamily="34" charset="0"/>
              <a:buNone/>
              <a:defRPr/>
            </a:pPr>
            <a:r>
              <a:rPr lang="en-US" altLang="en-US" dirty="0"/>
              <a:t>https://www.rfsuny.org/media/rfsuny/policies/ae_transfer-costs_pol.htm</a:t>
            </a:r>
          </a:p>
          <a:p>
            <a:pPr eaLnBrk="1" hangingPunct="1">
              <a:defRPr/>
            </a:pPr>
            <a:endParaRPr lang="en-US" alt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4317</TotalTime>
  <Words>1146</Words>
  <Application>Microsoft Office PowerPoint</Application>
  <PresentationFormat>On-screen Show (4:3)</PresentationFormat>
  <Paragraphs>116</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Calibri</vt:lpstr>
      <vt:lpstr>Arial</vt:lpstr>
      <vt:lpstr>Calibri Light</vt:lpstr>
      <vt:lpstr>Times New Roman</vt:lpstr>
      <vt:lpstr>Wingdings</vt:lpstr>
      <vt:lpstr>Office Theme</vt:lpstr>
      <vt:lpstr>Cost Transfer Policy  </vt:lpstr>
      <vt:lpstr> Cost Transfers</vt:lpstr>
      <vt:lpstr>PowerPoint Presentation</vt:lpstr>
      <vt:lpstr>Examples of circumstances where Cost Transfer may be allowable </vt:lpstr>
      <vt:lpstr> Cost Transfer Procedure  </vt:lpstr>
      <vt:lpstr>PowerPoint Presentation</vt:lpstr>
      <vt:lpstr>PowerPoint Presentation</vt:lpstr>
      <vt:lpstr>   </vt:lpstr>
      <vt:lpstr>Encumbrance/Expenditure Transfer Request Form (Direct Cost that are other than personnel )</vt:lpstr>
      <vt:lpstr>PowerPoint Presentation</vt:lpstr>
      <vt:lpstr>References and Web Sites</vt:lpstr>
    </vt:vector>
  </TitlesOfParts>
  <Company>OGM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 Transfers - Stony Brook University</dc:title>
  <dc:creator>Kathy Fortunato</dc:creator>
  <cp:lastModifiedBy>Cliff Chandler</cp:lastModifiedBy>
  <cp:revision>241</cp:revision>
  <cp:lastPrinted>2018-12-05T20:17:12Z</cp:lastPrinted>
  <dcterms:created xsi:type="dcterms:W3CDTF">2004-02-26T01:06:10Z</dcterms:created>
  <dcterms:modified xsi:type="dcterms:W3CDTF">2026-09-22T14:07:21Z</dcterms:modified>
</cp:coreProperties>
</file>