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embeddedFontLst>
    <p:embeddedFont>
      <p:font typeface="Old Standard TT"/>
      <p:regular r:id="rId21"/>
      <p:bold r:id="rId22"/>
      <p: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OldStandardTT-bold.fntdata"/><Relationship Id="rId10" Type="http://schemas.openxmlformats.org/officeDocument/2006/relationships/slide" Target="slides/slide5.xml"/><Relationship Id="rId21" Type="http://schemas.openxmlformats.org/officeDocument/2006/relationships/font" Target="fonts/OldStandardTT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ldStandardTT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f352086d7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f352086d7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8f352086d7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8f352086d7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f352086d7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f352086d7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111779ff6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111779ff6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f352086d7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f352086d7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8f352086d7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8f352086d7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f352086d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f352086d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9111779ff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9111779ff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f352086d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f352086d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9111779ff6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9111779ff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f352086d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8f352086d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f352086d7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f352086d7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f352086d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f352086d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8f352086d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8f352086d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3.png"/><Relationship Id="rId4" Type="http://schemas.openxmlformats.org/officeDocument/2006/relationships/image" Target="../media/image8.png"/><Relationship Id="rId5" Type="http://schemas.openxmlformats.org/officeDocument/2006/relationships/image" Target="../media/image4.png"/><Relationship Id="rId6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9.png"/><Relationship Id="rId4" Type="http://schemas.openxmlformats.org/officeDocument/2006/relationships/image" Target="../media/image21.png"/><Relationship Id="rId5" Type="http://schemas.openxmlformats.org/officeDocument/2006/relationships/image" Target="../media/image20.png"/><Relationship Id="rId6" Type="http://schemas.openxmlformats.org/officeDocument/2006/relationships/image" Target="../media/image2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3.png"/><Relationship Id="rId4" Type="http://schemas.openxmlformats.org/officeDocument/2006/relationships/image" Target="../media/image1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8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png"/><Relationship Id="rId4" Type="http://schemas.openxmlformats.org/officeDocument/2006/relationships/image" Target="../media/image9.png"/><Relationship Id="rId5" Type="http://schemas.openxmlformats.org/officeDocument/2006/relationships/image" Target="../media/image13.png"/><Relationship Id="rId6" Type="http://schemas.openxmlformats.org/officeDocument/2006/relationships/image" Target="../media/image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16.png"/><Relationship Id="rId5" Type="http://schemas.openxmlformats.org/officeDocument/2006/relationships/image" Target="../media/image8.png"/><Relationship Id="rId6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Monte Carlo Simulation of Bell Inequalities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Justin Willson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2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 vs.      Plot</a:t>
            </a:r>
            <a:endParaRPr/>
          </a:p>
        </p:txBody>
      </p:sp>
      <p:pic>
        <p:nvPicPr>
          <p:cNvPr id="125" name="Google Shape;1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95450" y="643925"/>
            <a:ext cx="286900" cy="27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06125" y="1058225"/>
            <a:ext cx="6172204" cy="3780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Maximum Violation Angles</a:t>
            </a:r>
            <a:endParaRPr/>
          </a:p>
        </p:txBody>
      </p:sp>
      <p:pic>
        <p:nvPicPr>
          <p:cNvPr id="132" name="Google Shape;13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4725" y="1305906"/>
            <a:ext cx="157162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7887" y="1305900"/>
            <a:ext cx="157162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84725" y="2121675"/>
            <a:ext cx="1812775" cy="250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7881" y="2121675"/>
            <a:ext cx="1926069" cy="250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Visibility Needed for Violation</a:t>
            </a:r>
            <a:endParaRPr/>
          </a:p>
        </p:txBody>
      </p:sp>
      <p:pic>
        <p:nvPicPr>
          <p:cNvPr id="141" name="Google Shape;14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2" y="1058225"/>
            <a:ext cx="6524368" cy="3780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4"/>
          <p:cNvSpPr txBox="1"/>
          <p:nvPr/>
        </p:nvSpPr>
        <p:spPr>
          <a:xfrm>
            <a:off x="6524350" y="133945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Linear fit parameters:</a:t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Visibility needed for violation:</a:t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endParaRPr sz="125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43" name="Google Shape;143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7925" y="2143125"/>
            <a:ext cx="2386175" cy="349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12612" y="3127064"/>
            <a:ext cx="2316800" cy="189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2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11625" y="1738300"/>
            <a:ext cx="918769" cy="18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Quantum and Classical States</a:t>
            </a:r>
            <a:endParaRPr/>
          </a:p>
        </p:txBody>
      </p:sp>
      <p:sp>
        <p:nvSpPr>
          <p:cNvPr id="151" name="Google Shape;151;p25"/>
          <p:cNvSpPr txBox="1"/>
          <p:nvPr>
            <p:ph idx="1" type="body"/>
          </p:nvPr>
        </p:nvSpPr>
        <p:spPr>
          <a:xfrm>
            <a:off x="311700" y="141805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purely classical state will never violate the CHSH Inequality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a classical state, for example a mixed state, there is no entanglement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true even if there are statistically the same number of horizontally polarized or vertically polarized photons as a bell state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Only entangled states, and therefore quantum states, violate the inequality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Classical states produce a maximum value of S=2 while quantum states have a maximum value of S=2.82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a Quantum and Classical States</a:t>
            </a:r>
            <a:endParaRPr/>
          </a:p>
        </p:txBody>
      </p:sp>
      <p:pic>
        <p:nvPicPr>
          <p:cNvPr id="157" name="Google Shape;15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58225"/>
            <a:ext cx="6524368" cy="3780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51775" y="1343000"/>
            <a:ext cx="2211350" cy="3210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References</a:t>
            </a:r>
            <a:endParaRPr/>
          </a:p>
        </p:txBody>
      </p:sp>
      <p:sp>
        <p:nvSpPr>
          <p:cNvPr id="164" name="Google Shape;164;p2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J.F. Clauser, M.A. Horne, A. Shimony, and R.A. Holt. “Proposed Experiment to Test Local Hidden-Variable Theories”, </a:t>
            </a:r>
            <a:r>
              <a:rPr i="1" lang="en" sz="1600"/>
              <a:t>Physical Review Letters</a:t>
            </a:r>
            <a:r>
              <a:rPr lang="en" sz="1600"/>
              <a:t>, Vol. 23, No. 15, 1969, pp. 880-884.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A. Einstein, B. Podolsky, and N. Rosen. “Can Quantum-Mechanical Description of Reality Really be Considered Complete?”, </a:t>
            </a:r>
            <a:r>
              <a:rPr i="1" lang="en" sz="1600"/>
              <a:t>Physical Review</a:t>
            </a:r>
            <a:r>
              <a:rPr lang="en" sz="1600"/>
              <a:t>, Vol. 47, 1935, pp. 777-780.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L.P. Martins, A.J. Almeida, P.S. Andre, and A.N. Pinto. “Photon-Pair States and Violation of CHSH Inequality”, Microwave and Optical Technology Letters, Vol. 54, No. 11, 2012, pp. 2454-2461.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/>
              <a:t>Stony Brook University, Violation of Bell’s Inequality Lab Manual, 2016. </a:t>
            </a:r>
            <a:endParaRPr sz="16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EPR Paper (1935)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622450" y="1171600"/>
            <a:ext cx="76287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Einstein, Podolsky, and Rosen believed theory of quantum mechanics was incomplete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the paper, they describe a thought experiment about entanglement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States cannot be described independently, and if one is measured, the other becomes known instantly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Therefore if quantum mechanics is true it violates the principle of locality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Believed statistical </a:t>
            </a:r>
            <a:r>
              <a:rPr lang="en"/>
              <a:t>distributions</a:t>
            </a:r>
            <a:r>
              <a:rPr lang="en"/>
              <a:t> of  hidden variables predetermined this information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 and CHSH Paper (1969)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954300" y="1268050"/>
            <a:ext cx="72354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 between, Bell derived an inequality that proved quantum mechanics and the principle of locality were incompatible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Clauser, Horne, Shimony, and Holt generalized his inequality and described an experiment to test it for the first time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3938" y="3491698"/>
            <a:ext cx="7096124" cy="425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CHSH Inequality</a:t>
            </a:r>
            <a:endParaRPr/>
          </a:p>
        </p:txBody>
      </p:sp>
      <p:pic>
        <p:nvPicPr>
          <p:cNvPr id="79" name="Google Shape;7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550" y="1792825"/>
            <a:ext cx="8262924" cy="35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9463" y="2886075"/>
            <a:ext cx="7459276" cy="413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Bell States</a:t>
            </a:r>
            <a:endParaRPr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5300" y="1340725"/>
            <a:ext cx="3480200" cy="283572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5293525" y="1275150"/>
            <a:ext cx="3257400" cy="29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Old Standard TT"/>
              <a:buChar char="●"/>
            </a:pPr>
            <a:r>
              <a:rPr lang="en" sz="1600">
                <a:latin typeface="Old Standard TT"/>
                <a:ea typeface="Old Standard TT"/>
                <a:cs typeface="Old Standard TT"/>
                <a:sym typeface="Old Standard TT"/>
              </a:rPr>
              <a:t>Entangled photons are created through Spontaneous Parametric Down Conversion</a:t>
            </a:r>
            <a:endParaRPr sz="16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Old Standard TT"/>
              <a:buChar char="●"/>
            </a:pPr>
            <a:r>
              <a:rPr lang="en" sz="1600">
                <a:latin typeface="Old Standard TT"/>
                <a:ea typeface="Old Standard TT"/>
                <a:cs typeface="Old Standard TT"/>
                <a:sym typeface="Old Standard TT"/>
              </a:rPr>
              <a:t>Photons pass through a BBO crystal and a small probability split into two photons</a:t>
            </a:r>
            <a:endParaRPr sz="16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Old Standard TT"/>
              <a:buChar char="●"/>
            </a:pPr>
            <a:r>
              <a:rPr lang="en" sz="1600">
                <a:latin typeface="Old Standard TT"/>
                <a:ea typeface="Old Standard TT"/>
                <a:cs typeface="Old Standard TT"/>
                <a:sym typeface="Old Standard TT"/>
              </a:rPr>
              <a:t>Type I - resulting photons have the same polarization</a:t>
            </a:r>
            <a:endParaRPr sz="16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Old Standard TT"/>
              <a:buChar char="●"/>
            </a:pPr>
            <a:r>
              <a:rPr lang="en" sz="1600">
                <a:latin typeface="Old Standard TT"/>
                <a:ea typeface="Old Standard TT"/>
                <a:cs typeface="Old Standard TT"/>
                <a:sym typeface="Old Standard TT"/>
              </a:rPr>
              <a:t>Type II - resulting photons have orthogonal polarizations</a:t>
            </a:r>
            <a:endParaRPr sz="16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Probability of Coincidence Detection</a:t>
            </a:r>
            <a:endParaRPr/>
          </a:p>
        </p:txBody>
      </p:sp>
      <p:sp>
        <p:nvSpPr>
          <p:cNvPr id="93" name="Google Shape;93;p18"/>
          <p:cNvSpPr txBox="1"/>
          <p:nvPr/>
        </p:nvSpPr>
        <p:spPr>
          <a:xfrm>
            <a:off x="5004225" y="1472250"/>
            <a:ext cx="3729000" cy="30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Old Standard TT"/>
              <a:buChar char="●"/>
            </a:pPr>
            <a:r>
              <a:rPr lang="en" sz="1600">
                <a:latin typeface="Old Standard TT"/>
                <a:ea typeface="Old Standard TT"/>
                <a:cs typeface="Old Standard TT"/>
                <a:sym typeface="Old Standard TT"/>
              </a:rPr>
              <a:t>These expressions can be derived in multiple ways, either using density matrix formalism (as in the simulation) or using an inner product</a:t>
            </a:r>
            <a:endParaRPr sz="16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Old Standard TT"/>
              <a:buChar char="●"/>
            </a:pPr>
            <a:r>
              <a:rPr lang="en" sz="1600">
                <a:latin typeface="Old Standard TT"/>
                <a:ea typeface="Old Standard TT"/>
                <a:cs typeface="Old Standard TT"/>
                <a:sym typeface="Old Standard TT"/>
              </a:rPr>
              <a:t>The simulation tests these expressions by making a plot of probability vs. beta</a:t>
            </a:r>
            <a:endParaRPr sz="16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Font typeface="Old Standard TT"/>
              <a:buChar char="●"/>
            </a:pPr>
            <a:r>
              <a:rPr lang="en" sz="1600">
                <a:latin typeface="Old Standard TT"/>
                <a:ea typeface="Old Standard TT"/>
                <a:cs typeface="Old Standard TT"/>
                <a:sym typeface="Old Standard TT"/>
              </a:rPr>
              <a:t>One angle is kept constant while the other is changed incrementally from 0 to 2*pi</a:t>
            </a:r>
            <a:endParaRPr sz="16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94" name="Google Shape;9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6100" y="1472250"/>
            <a:ext cx="3077544" cy="2976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9"/>
          <p:cNvSpPr txBox="1"/>
          <p:nvPr>
            <p:ph type="title"/>
          </p:nvPr>
        </p:nvSpPr>
        <p:spPr>
          <a:xfrm>
            <a:off x="311700" y="28427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Probability of Coincidence Detection</a:t>
            </a:r>
            <a:endParaRPr/>
          </a:p>
        </p:txBody>
      </p:sp>
      <p:sp>
        <p:nvSpPr>
          <p:cNvPr id="100" name="Google Shape;100;p19"/>
          <p:cNvSpPr txBox="1"/>
          <p:nvPr/>
        </p:nvSpPr>
        <p:spPr>
          <a:xfrm>
            <a:off x="3289700" y="4664725"/>
            <a:ext cx="2961000" cy="36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V1 = 0.90764,  V2 = 0.71533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01" name="Google Shape;101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1188" y="1000975"/>
            <a:ext cx="5981625" cy="366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CHSH Inequality Bell States</a:t>
            </a:r>
            <a:endParaRPr/>
          </a:p>
        </p:txBody>
      </p:sp>
      <p:pic>
        <p:nvPicPr>
          <p:cNvPr id="107" name="Google Shape;10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3996725"/>
            <a:ext cx="8839200" cy="3180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2163293"/>
            <a:ext cx="8839199" cy="3173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883825" y="1363106"/>
            <a:ext cx="157162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883825" y="3202718"/>
            <a:ext cx="1571625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Maximum Violation Angle Formulas</a:t>
            </a:r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5400" y="2106050"/>
            <a:ext cx="2312200" cy="2140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57875" y="2109186"/>
            <a:ext cx="2312200" cy="21343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657887" y="1305900"/>
            <a:ext cx="1571625" cy="49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45400" y="1334481"/>
            <a:ext cx="1571625" cy="49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