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org&amp;utm_campaign=parser&amp;utm_content=thumbnail"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7.xml" ContentType="application/vnd.openxmlformats-officedocument.theme+xml"/>
  <Override PartName="/ppt/slideLayouts/slideLayout15.xml" ContentType="application/vnd.openxmlformats-officedocument.presentationml.slideLayout+xml"/>
  <Override PartName="/ppt/theme/theme8.xml" ContentType="application/vnd.openxmlformats-officedocument.theme+xml"/>
  <Override PartName="/ppt/slideLayouts/slideLayout16.xml" ContentType="application/vnd.openxmlformats-officedocument.presentationml.slideLayout+xml"/>
  <Override PartName="/ppt/theme/theme9.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10.xml" ContentType="application/vnd.openxmlformats-officedocument.theme+xml"/>
  <Override PartName="/ppt/slideLayouts/slideLayout19.xml" ContentType="application/vnd.openxmlformats-officedocument.presentationml.slideLayout+xml"/>
  <Override PartName="/ppt/theme/theme11.xml" ContentType="application/vnd.openxmlformats-officedocument.theme+xml"/>
  <Override PartName="/ppt/slideLayouts/slideLayout20.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 id="2147483739" r:id="rId2"/>
    <p:sldMasterId id="2147483741" r:id="rId3"/>
    <p:sldMasterId id="2147483745" r:id="rId4"/>
    <p:sldMasterId id="2147483748" r:id="rId5"/>
    <p:sldMasterId id="2147483752" r:id="rId6"/>
    <p:sldMasterId id="2147483755" r:id="rId7"/>
    <p:sldMasterId id="2147483758" r:id="rId8"/>
    <p:sldMasterId id="2147483760" r:id="rId9"/>
    <p:sldMasterId id="2147483762" r:id="rId10"/>
    <p:sldMasterId id="2147483765" r:id="rId11"/>
    <p:sldMasterId id="2147483767" r:id="rId12"/>
  </p:sldMasterIdLst>
  <p:notesMasterIdLst>
    <p:notesMasterId r:id="rId68"/>
  </p:notesMasterIdLst>
  <p:sldIdLst>
    <p:sldId id="257" r:id="rId13"/>
    <p:sldId id="256" r:id="rId14"/>
    <p:sldId id="258" r:id="rId15"/>
    <p:sldId id="259" r:id="rId16"/>
    <p:sldId id="1777" r:id="rId17"/>
    <p:sldId id="1778" r:id="rId18"/>
    <p:sldId id="1779" r:id="rId19"/>
    <p:sldId id="263" r:id="rId20"/>
    <p:sldId id="261" r:id="rId21"/>
    <p:sldId id="264" r:id="rId22"/>
    <p:sldId id="262" r:id="rId23"/>
    <p:sldId id="265" r:id="rId24"/>
    <p:sldId id="271" r:id="rId25"/>
    <p:sldId id="272" r:id="rId26"/>
    <p:sldId id="273" r:id="rId27"/>
    <p:sldId id="274" r:id="rId28"/>
    <p:sldId id="275" r:id="rId29"/>
    <p:sldId id="276" r:id="rId30"/>
    <p:sldId id="277" r:id="rId31"/>
    <p:sldId id="278" r:id="rId32"/>
    <p:sldId id="279" r:id="rId33"/>
    <p:sldId id="280" r:id="rId34"/>
    <p:sldId id="1753" r:id="rId35"/>
    <p:sldId id="1754" r:id="rId36"/>
    <p:sldId id="1755" r:id="rId37"/>
    <p:sldId id="269" r:id="rId38"/>
    <p:sldId id="1756" r:id="rId39"/>
    <p:sldId id="1757" r:id="rId40"/>
    <p:sldId id="1758" r:id="rId41"/>
    <p:sldId id="1759" r:id="rId42"/>
    <p:sldId id="1760" r:id="rId43"/>
    <p:sldId id="1761" r:id="rId44"/>
    <p:sldId id="1762" r:id="rId45"/>
    <p:sldId id="1763" r:id="rId46"/>
    <p:sldId id="1764" r:id="rId47"/>
    <p:sldId id="1780" r:id="rId48"/>
    <p:sldId id="1781" r:id="rId49"/>
    <p:sldId id="1782" r:id="rId50"/>
    <p:sldId id="1783" r:id="rId51"/>
    <p:sldId id="260" r:id="rId52"/>
    <p:sldId id="1765" r:id="rId53"/>
    <p:sldId id="1766" r:id="rId54"/>
    <p:sldId id="367" r:id="rId55"/>
    <p:sldId id="461" r:id="rId56"/>
    <p:sldId id="462" r:id="rId57"/>
    <p:sldId id="1767" r:id="rId58"/>
    <p:sldId id="1768" r:id="rId59"/>
    <p:sldId id="1769" r:id="rId60"/>
    <p:sldId id="1770" r:id="rId61"/>
    <p:sldId id="1771" r:id="rId62"/>
    <p:sldId id="1772" r:id="rId63"/>
    <p:sldId id="1773" r:id="rId64"/>
    <p:sldId id="1774" r:id="rId65"/>
    <p:sldId id="1775" r:id="rId66"/>
    <p:sldId id="1776"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20" autoAdjust="0"/>
    <p:restoredTop sz="94634" autoAdjust="0"/>
  </p:normalViewPr>
  <p:slideViewPr>
    <p:cSldViewPr snapToGrid="0">
      <p:cViewPr varScale="1">
        <p:scale>
          <a:sx n="78" d="100"/>
          <a:sy n="78" d="100"/>
        </p:scale>
        <p:origin x="102"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5" Type="http://schemas.openxmlformats.org/officeDocument/2006/relationships/slideMaster" Target="slideMasters/slideMaster5.xml"/><Relationship Id="rId61" Type="http://schemas.openxmlformats.org/officeDocument/2006/relationships/slide" Target="slides/slide49.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244F2-AA75-4B01-8474-DF3BDB73C989}"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0B63D1-2D96-467C-BDD3-29C5B4C0DCD7}" type="slidenum">
              <a:rPr lang="en-US" smtClean="0"/>
              <a:t>‹#›</a:t>
            </a:fld>
            <a:endParaRPr lang="en-US"/>
          </a:p>
        </p:txBody>
      </p:sp>
    </p:spTree>
    <p:extLst>
      <p:ext uri="{BB962C8B-B14F-4D97-AF65-F5344CB8AC3E}">
        <p14:creationId xmlns:p14="http://schemas.microsoft.com/office/powerpoint/2010/main" val="3468482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0B63D1-2D96-467C-BDD3-29C5B4C0DCD7}" type="slidenum">
              <a:rPr lang="en-US" smtClean="0"/>
              <a:t>1</a:t>
            </a:fld>
            <a:endParaRPr lang="en-US"/>
          </a:p>
        </p:txBody>
      </p:sp>
    </p:spTree>
    <p:extLst>
      <p:ext uri="{BB962C8B-B14F-4D97-AF65-F5344CB8AC3E}">
        <p14:creationId xmlns:p14="http://schemas.microsoft.com/office/powerpoint/2010/main" val="1159829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4043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F3D6F1E5-9433-84A2-4593-588AB11269BB}"/>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ADE0F60-C3E6-8EBE-8710-AE988AE52A4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F6E74A06-5D8B-8074-4D37-F3B2EB88650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0947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B5E28AC-04CB-C46B-0629-72FE8936B886}"/>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809BCC25-6940-DF0A-6E1C-F2A3066319C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A3C9614B-35ED-EA78-96B0-300C95DAEAE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1895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CC313D-A296-0C47-A123-9DD10617B4F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11685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1DC82-B6BC-8D4A-87C7-C4DD81EADF0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4040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E7F50-38D0-544B-8A9C-21886979F26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66818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190F7-6ABE-33CC-CE59-0C1A4A40D8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9810C9-4CB8-E9E9-049C-6305E75AEAC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8AEB584-02D8-AB39-4F63-60FAFDD99932}"/>
              </a:ext>
            </a:extLst>
          </p:cNvPr>
          <p:cNvSpPr>
            <a:spLocks noGrp="1"/>
          </p:cNvSpPr>
          <p:nvPr>
            <p:ph type="body" idx="1"/>
          </p:nvPr>
        </p:nvSpPr>
        <p:spPr/>
        <p:txBody>
          <a:bodyPr/>
          <a:lstStyle/>
          <a:p>
            <a:r>
              <a:rPr lang="en-US" dirty="0"/>
              <a:t>Autism has a strong genetic component, but genetics is only part of the story. Environmental conditions during pregnancy can also influence fetal brain development. One example is maternal inflammation, where activation of the maternal immune system can change the developmental environment experienced by the fetus.</a:t>
            </a:r>
          </a:p>
          <a:p>
            <a:r>
              <a:rPr lang="en-US" dirty="0"/>
              <a:t>This is especially interesting because the brain is changing incredibly quickly during this period. My work focuses on oligodendrocyte precursor cells, or OPCs, which eventually generate the oligodendrocytes that produce myelin.</a:t>
            </a:r>
          </a:p>
          <a:p>
            <a:r>
              <a:rPr lang="en-US" dirty="0"/>
              <a:t>OPCs begin appearing very early in embryonic development, so they may be particularly sensitive to changes in the prenatal environment. I’m asking whether maternal inflammation disrupts that early developmental process, and whether those changes could contribute to the white matter differences that emerge later.</a:t>
            </a:r>
          </a:p>
          <a:p>
            <a:r>
              <a:rPr lang="en-US" dirty="0"/>
              <a:t>Ultimately, I’m trying to understand when those developmental differences begin, rather than only looking at the brain after they are already established.</a:t>
            </a:r>
          </a:p>
        </p:txBody>
      </p:sp>
      <p:sp>
        <p:nvSpPr>
          <p:cNvPr id="4" name="Slide Number Placeholder 3">
            <a:extLst>
              <a:ext uri="{FF2B5EF4-FFF2-40B4-BE49-F238E27FC236}">
                <a16:creationId xmlns:a16="http://schemas.microsoft.com/office/drawing/2014/main" id="{86C4E69B-285E-5C54-65D5-A37CECFD94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D9DADE-AEE3-7745-9890-1CA62160543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78509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6E7F50-38D0-544B-8A9C-21886979F26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2471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splicing, mutations, the cancer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FEC71-36E6-F147-A6D1-74F96C04820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2024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FEC71-36E6-F147-A6D1-74F96C04820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0785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056043-9873-48FB-8677-2231FFE2F5E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8455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056043-9873-48FB-8677-2231FFE2F5E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8872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E9F893-2E2F-3C44-B549-6BA6AE1886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6001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0" i="0" u="none" strike="noStrike" kern="1200" dirty="0">
                <a:solidFill>
                  <a:schemeClr val="tx1"/>
                </a:solidFill>
                <a:effectLst/>
                <a:latin typeface="+mn-lt"/>
                <a:ea typeface="+mn-ea"/>
                <a:cs typeface="+mn-cs"/>
              </a:rPr>
              <a:t>Imagine your body as a bustling, super-efficient factory. Every single cell is like a tiny workshop within that factory.</a:t>
            </a:r>
          </a:p>
          <a:p>
            <a:r>
              <a:rPr lang="en-US" sz="900" b="0" i="0" u="none" strike="noStrike" kern="1200" dirty="0">
                <a:solidFill>
                  <a:schemeClr val="tx1"/>
                </a:solidFill>
                <a:effectLst/>
                <a:latin typeface="+mn-lt"/>
                <a:ea typeface="+mn-ea"/>
                <a:cs typeface="+mn-cs"/>
              </a:rPr>
              <a:t>Metabolism is the grand manager of this factory. It's all the incredible chemical processes that turn the food you eat (our raw materials) into energy to power everything you do – from thinking to running – and into new building blocks to keep your body healthy and growing.</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A5264B-9EB9-7F4A-83C7-8A74FB9589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8807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0" i="0" u="none" strike="noStrike" kern="1200" dirty="0">
                <a:solidFill>
                  <a:schemeClr val="tx1"/>
                </a:solidFill>
                <a:effectLst/>
                <a:latin typeface="+mn-lt"/>
                <a:ea typeface="+mn-ea"/>
                <a:cs typeface="+mn-cs"/>
              </a:rPr>
              <a:t>Imagine your body as a bustling, super-efficient factory. Every single cell is like a tiny workshop within that factory.</a:t>
            </a:r>
          </a:p>
          <a:p>
            <a:r>
              <a:rPr lang="en-US" sz="900" b="0" i="0" u="none" strike="noStrike" kern="1200" dirty="0">
                <a:solidFill>
                  <a:schemeClr val="tx1"/>
                </a:solidFill>
                <a:effectLst/>
                <a:latin typeface="+mn-lt"/>
                <a:ea typeface="+mn-ea"/>
                <a:cs typeface="+mn-cs"/>
              </a:rPr>
              <a:t>Metabolism is the grand manager of this factory. It's all the incredible chemical processes that turn the food you eat (our raw materials) into energy to power everything you do – from thinking to running – and into new building blocks to keep your body healthy and growing.</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A5264B-9EB9-7F4A-83C7-8A74FB9589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3194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f29c695b1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f29c695b1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2682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f8b1715228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f8b171522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483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f7a9765895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f7a976589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80797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8C5CC2-90D9-8947-9421-53AF0BF76E4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24681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9/9/2026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0537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4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77589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BBE29-98CA-8E6E-F27A-63F6B75212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D29D80-E8CE-8AD9-96DB-48723C14D9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F38230-57E1-0CD8-8339-7C3F1A54645B}"/>
              </a:ext>
            </a:extLst>
          </p:cNvPr>
          <p:cNvSpPr>
            <a:spLocks noGrp="1"/>
          </p:cNvSpPr>
          <p:nvPr>
            <p:ph type="dt" sz="half" idx="10"/>
          </p:nvPr>
        </p:nvSpPr>
        <p:spPr/>
        <p:txBody>
          <a:bodyPr/>
          <a:lstStyle/>
          <a:p>
            <a:fld id="{E209E6D1-BFFC-0C4A-B46A-98F009F6CD73}" type="datetimeFigureOut">
              <a:rPr lang="en-US" smtClean="0"/>
              <a:t>9/9/2026</a:t>
            </a:fld>
            <a:endParaRPr lang="en-US"/>
          </a:p>
        </p:txBody>
      </p:sp>
      <p:sp>
        <p:nvSpPr>
          <p:cNvPr id="5" name="Footer Placeholder 4">
            <a:extLst>
              <a:ext uri="{FF2B5EF4-FFF2-40B4-BE49-F238E27FC236}">
                <a16:creationId xmlns:a16="http://schemas.microsoft.com/office/drawing/2014/main" id="{C4940A23-22AB-F75A-B772-9E098BD07E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3231B5-5EB9-FF8A-7361-1D52D6422252}"/>
              </a:ext>
            </a:extLst>
          </p:cNvPr>
          <p:cNvSpPr>
            <a:spLocks noGrp="1"/>
          </p:cNvSpPr>
          <p:nvPr>
            <p:ph type="sldNum" sz="quarter" idx="12"/>
          </p:nvPr>
        </p:nvSpPr>
        <p:spPr/>
        <p:txBody>
          <a:bodyPr/>
          <a:lstStyle/>
          <a:p>
            <a:fld id="{C311D1DE-66DD-574C-8FB0-3C630B20F4B9}" type="slidenum">
              <a:rPr lang="en-US" smtClean="0"/>
              <a:t>‹#›</a:t>
            </a:fld>
            <a:endParaRPr lang="en-US"/>
          </a:p>
        </p:txBody>
      </p:sp>
    </p:spTree>
    <p:extLst>
      <p:ext uri="{BB962C8B-B14F-4D97-AF65-F5344CB8AC3E}">
        <p14:creationId xmlns:p14="http://schemas.microsoft.com/office/powerpoint/2010/main" val="983335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A4CA69-D449-2B8B-A9D0-D2FF029404EB}"/>
              </a:ext>
            </a:extLst>
          </p:cNvPr>
          <p:cNvSpPr>
            <a:spLocks noGrp="1"/>
          </p:cNvSpPr>
          <p:nvPr>
            <p:ph type="dt" sz="half" idx="10"/>
          </p:nvPr>
        </p:nvSpPr>
        <p:spPr/>
        <p:txBody>
          <a:bodyPr/>
          <a:lstStyle/>
          <a:p>
            <a:fld id="{E209E6D1-BFFC-0C4A-B46A-98F009F6CD73}" type="datetimeFigureOut">
              <a:rPr lang="en-US" smtClean="0"/>
              <a:t>9/9/2026</a:t>
            </a:fld>
            <a:endParaRPr lang="en-US"/>
          </a:p>
        </p:txBody>
      </p:sp>
      <p:sp>
        <p:nvSpPr>
          <p:cNvPr id="3" name="Footer Placeholder 2">
            <a:extLst>
              <a:ext uri="{FF2B5EF4-FFF2-40B4-BE49-F238E27FC236}">
                <a16:creationId xmlns:a16="http://schemas.microsoft.com/office/drawing/2014/main" id="{7231BD6F-0166-8C04-C2A7-957AC02292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46B89F-FE3E-8BD9-BABA-B7120DB5F848}"/>
              </a:ext>
            </a:extLst>
          </p:cNvPr>
          <p:cNvSpPr>
            <a:spLocks noGrp="1"/>
          </p:cNvSpPr>
          <p:nvPr>
            <p:ph type="sldNum" sz="quarter" idx="12"/>
          </p:nvPr>
        </p:nvSpPr>
        <p:spPr/>
        <p:txBody>
          <a:bodyPr/>
          <a:lstStyle/>
          <a:p>
            <a:fld id="{C311D1DE-66DD-574C-8FB0-3C630B20F4B9}" type="slidenum">
              <a:rPr lang="en-US" smtClean="0"/>
              <a:t>‹#›</a:t>
            </a:fld>
            <a:endParaRPr lang="en-US"/>
          </a:p>
        </p:txBody>
      </p:sp>
    </p:spTree>
    <p:extLst>
      <p:ext uri="{BB962C8B-B14F-4D97-AF65-F5344CB8AC3E}">
        <p14:creationId xmlns:p14="http://schemas.microsoft.com/office/powerpoint/2010/main" val="3809512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C396B-7EA3-8E1F-A900-A4B80B3C0D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7925F1-25F3-C4DD-806F-FE2482EE40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646FE2-FE13-0BEB-871F-87DE0791A5BB}"/>
              </a:ext>
            </a:extLst>
          </p:cNvPr>
          <p:cNvSpPr>
            <a:spLocks noGrp="1"/>
          </p:cNvSpPr>
          <p:nvPr>
            <p:ph type="dt" sz="half" idx="10"/>
          </p:nvPr>
        </p:nvSpPr>
        <p:spPr/>
        <p:txBody>
          <a:bodyPr/>
          <a:lstStyle/>
          <a:p>
            <a:fld id="{5DDE55EE-3720-DC45-A5D1-D24E00721FDF}" type="datetimeFigureOut">
              <a:rPr lang="en-US" smtClean="0"/>
              <a:t>9/9/2026</a:t>
            </a:fld>
            <a:endParaRPr lang="en-US"/>
          </a:p>
        </p:txBody>
      </p:sp>
      <p:sp>
        <p:nvSpPr>
          <p:cNvPr id="5" name="Footer Placeholder 4">
            <a:extLst>
              <a:ext uri="{FF2B5EF4-FFF2-40B4-BE49-F238E27FC236}">
                <a16:creationId xmlns:a16="http://schemas.microsoft.com/office/drawing/2014/main" id="{0B213EF3-406A-0741-D60F-74DEABFCBD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89412F-D79A-1775-D950-BE099B8E6827}"/>
              </a:ext>
            </a:extLst>
          </p:cNvPr>
          <p:cNvSpPr>
            <a:spLocks noGrp="1"/>
          </p:cNvSpPr>
          <p:nvPr>
            <p:ph type="sldNum" sz="quarter" idx="12"/>
          </p:nvPr>
        </p:nvSpPr>
        <p:spPr/>
        <p:txBody>
          <a:bodyPr/>
          <a:lstStyle/>
          <a:p>
            <a:fld id="{E038E256-050E-FB48-A201-ED35CF2F771F}" type="slidenum">
              <a:rPr lang="en-US" smtClean="0"/>
              <a:t>‹#›</a:t>
            </a:fld>
            <a:endParaRPr lang="en-US"/>
          </a:p>
        </p:txBody>
      </p:sp>
    </p:spTree>
    <p:extLst>
      <p:ext uri="{BB962C8B-B14F-4D97-AF65-F5344CB8AC3E}">
        <p14:creationId xmlns:p14="http://schemas.microsoft.com/office/powerpoint/2010/main" val="2807461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E985E-EC08-9DE1-F4C4-0BEBA704BE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F18894-9CB4-9164-4D59-7A121D02A3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9FB934-C934-1C3B-C84E-98E51B434712}"/>
              </a:ext>
            </a:extLst>
          </p:cNvPr>
          <p:cNvSpPr>
            <a:spLocks noGrp="1"/>
          </p:cNvSpPr>
          <p:nvPr>
            <p:ph type="dt" sz="half" idx="10"/>
          </p:nvPr>
        </p:nvSpPr>
        <p:spPr/>
        <p:txBody>
          <a:bodyPr/>
          <a:lstStyle/>
          <a:p>
            <a:fld id="{2DBD551D-9500-4943-B145-AC56DD1B1B8A}" type="datetimeFigureOut">
              <a:rPr lang="en-US" smtClean="0"/>
              <a:t>9/9/2026</a:t>
            </a:fld>
            <a:endParaRPr lang="en-US"/>
          </a:p>
        </p:txBody>
      </p:sp>
      <p:sp>
        <p:nvSpPr>
          <p:cNvPr id="5" name="Footer Placeholder 4">
            <a:extLst>
              <a:ext uri="{FF2B5EF4-FFF2-40B4-BE49-F238E27FC236}">
                <a16:creationId xmlns:a16="http://schemas.microsoft.com/office/drawing/2014/main" id="{0D384967-D6A1-01DF-879D-99A5BBB7B9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AA268-F9C7-4740-4021-6559065DD7F9}"/>
              </a:ext>
            </a:extLst>
          </p:cNvPr>
          <p:cNvSpPr>
            <a:spLocks noGrp="1"/>
          </p:cNvSpPr>
          <p:nvPr>
            <p:ph type="sldNum" sz="quarter" idx="12"/>
          </p:nvPr>
        </p:nvSpPr>
        <p:spPr/>
        <p:txBody>
          <a:bodyPr/>
          <a:lstStyle/>
          <a:p>
            <a:fld id="{D10D0C5A-5AB4-41E5-90BE-B9E810036491}" type="slidenum">
              <a:rPr lang="en-US" smtClean="0"/>
              <a:t>‹#›</a:t>
            </a:fld>
            <a:endParaRPr lang="en-US"/>
          </a:p>
        </p:txBody>
      </p:sp>
    </p:spTree>
    <p:extLst>
      <p:ext uri="{BB962C8B-B14F-4D97-AF65-F5344CB8AC3E}">
        <p14:creationId xmlns:p14="http://schemas.microsoft.com/office/powerpoint/2010/main" val="365439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124F-DAAD-C317-7E85-B9070D1FC7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08EB6C-A91A-4F28-9C54-E21C6EF822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87D87D-4777-8B3F-821D-FA3411F32D7D}"/>
              </a:ext>
            </a:extLst>
          </p:cNvPr>
          <p:cNvSpPr>
            <a:spLocks noGrp="1"/>
          </p:cNvSpPr>
          <p:nvPr>
            <p:ph type="dt" sz="half" idx="10"/>
          </p:nvPr>
        </p:nvSpPr>
        <p:spPr/>
        <p:txBody>
          <a:bodyPr/>
          <a:lstStyle/>
          <a:p>
            <a:fld id="{2DBD551D-9500-4943-B145-AC56DD1B1B8A}" type="datetimeFigureOut">
              <a:rPr lang="en-US" smtClean="0"/>
              <a:t>9/9/2026</a:t>
            </a:fld>
            <a:endParaRPr lang="en-US"/>
          </a:p>
        </p:txBody>
      </p:sp>
      <p:sp>
        <p:nvSpPr>
          <p:cNvPr id="5" name="Footer Placeholder 4">
            <a:extLst>
              <a:ext uri="{FF2B5EF4-FFF2-40B4-BE49-F238E27FC236}">
                <a16:creationId xmlns:a16="http://schemas.microsoft.com/office/drawing/2014/main" id="{AA7232F0-8509-FDB9-27D5-39B592E0B0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C32C40-8F13-BF26-FC59-6D8E79C7BDD6}"/>
              </a:ext>
            </a:extLst>
          </p:cNvPr>
          <p:cNvSpPr>
            <a:spLocks noGrp="1"/>
          </p:cNvSpPr>
          <p:nvPr>
            <p:ph type="sldNum" sz="quarter" idx="12"/>
          </p:nvPr>
        </p:nvSpPr>
        <p:spPr/>
        <p:txBody>
          <a:bodyPr/>
          <a:lstStyle/>
          <a:p>
            <a:fld id="{D10D0C5A-5AB4-41E5-90BE-B9E810036491}" type="slidenum">
              <a:rPr lang="en-US" smtClean="0"/>
              <a:t>‹#›</a:t>
            </a:fld>
            <a:endParaRPr lang="en-US"/>
          </a:p>
        </p:txBody>
      </p:sp>
    </p:spTree>
    <p:extLst>
      <p:ext uri="{BB962C8B-B14F-4D97-AF65-F5344CB8AC3E}">
        <p14:creationId xmlns:p14="http://schemas.microsoft.com/office/powerpoint/2010/main" val="103795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08E8C-1B57-7B48-E679-42D8FC2F2345}"/>
              </a:ext>
            </a:extLst>
          </p:cNvPr>
          <p:cNvSpPr>
            <a:spLocks noGrp="1"/>
          </p:cNvSpPr>
          <p:nvPr>
            <p:ph type="ctrTitle"/>
          </p:nvPr>
        </p:nvSpPr>
        <p:spPr>
          <a:xfrm>
            <a:off x="1524000" y="1122363"/>
            <a:ext cx="9144000" cy="2387600"/>
          </a:xfr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F1FBF87B-A297-8434-46E1-0D3FFBE8E5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D8CA5AD-946C-1FAF-C71C-C40C13C7BE4E}"/>
              </a:ext>
            </a:extLst>
          </p:cNvPr>
          <p:cNvSpPr>
            <a:spLocks noGrp="1"/>
          </p:cNvSpPr>
          <p:nvPr>
            <p:ph type="dt" sz="half" idx="10"/>
          </p:nvPr>
        </p:nvSpPr>
        <p:spPr/>
        <p:txBody>
          <a:bodyPr/>
          <a:lstStyle/>
          <a:p>
            <a:fld id="{8D64654F-E1CF-984F-9066-1042C1A92777}" type="datetime1">
              <a:rPr lang="en-IN" smtClean="0"/>
              <a:t>09-09-2026</a:t>
            </a:fld>
            <a:endParaRPr lang="en-US"/>
          </a:p>
        </p:txBody>
      </p:sp>
      <p:sp>
        <p:nvSpPr>
          <p:cNvPr id="5" name="Footer Placeholder 4">
            <a:extLst>
              <a:ext uri="{FF2B5EF4-FFF2-40B4-BE49-F238E27FC236}">
                <a16:creationId xmlns:a16="http://schemas.microsoft.com/office/drawing/2014/main" id="{1EFA3FFC-3DCF-10D9-4BFD-508DD0037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1C3E8A-AFE2-AFFD-8665-4EC0C5FEBEC2}"/>
              </a:ext>
            </a:extLst>
          </p:cNvPr>
          <p:cNvSpPr>
            <a:spLocks noGrp="1"/>
          </p:cNvSpPr>
          <p:nvPr>
            <p:ph type="sldNum" sz="quarter" idx="12"/>
          </p:nvPr>
        </p:nvSpPr>
        <p:spPr/>
        <p:txBody>
          <a:bodyPr/>
          <a:lstStyle/>
          <a:p>
            <a:fld id="{35688735-C2B2-6C48-9762-1EE18B63C4AD}" type="slidenum">
              <a:rPr lang="en-US" smtClean="0"/>
              <a:t>‹#›</a:t>
            </a:fld>
            <a:endParaRPr lang="en-US"/>
          </a:p>
        </p:txBody>
      </p:sp>
    </p:spTree>
    <p:extLst>
      <p:ext uri="{BB962C8B-B14F-4D97-AF65-F5344CB8AC3E}">
        <p14:creationId xmlns:p14="http://schemas.microsoft.com/office/powerpoint/2010/main" val="2301893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BF2DD-8A13-CCA3-011E-B787E2F1E76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1084A3C-ECAC-6BF8-E67A-67AAD89D422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C834ABB-C142-4E84-253B-05280C5BD85E}"/>
              </a:ext>
            </a:extLst>
          </p:cNvPr>
          <p:cNvSpPr>
            <a:spLocks noGrp="1"/>
          </p:cNvSpPr>
          <p:nvPr>
            <p:ph type="dt" sz="half" idx="10"/>
          </p:nvPr>
        </p:nvSpPr>
        <p:spPr/>
        <p:txBody>
          <a:bodyPr/>
          <a:lstStyle/>
          <a:p>
            <a:fld id="{3BDC1E0C-A1EC-6844-AAC0-FF325A14AD12}" type="datetime1">
              <a:rPr lang="en-IN" smtClean="0"/>
              <a:t>09-09-2026</a:t>
            </a:fld>
            <a:endParaRPr lang="en-US"/>
          </a:p>
        </p:txBody>
      </p:sp>
      <p:sp>
        <p:nvSpPr>
          <p:cNvPr id="5" name="Footer Placeholder 4">
            <a:extLst>
              <a:ext uri="{FF2B5EF4-FFF2-40B4-BE49-F238E27FC236}">
                <a16:creationId xmlns:a16="http://schemas.microsoft.com/office/drawing/2014/main" id="{5FA46964-69ED-B663-5DDB-35E83FFE18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4F6EBF-E139-3912-816A-93F63330C2C0}"/>
              </a:ext>
            </a:extLst>
          </p:cNvPr>
          <p:cNvSpPr>
            <a:spLocks noGrp="1"/>
          </p:cNvSpPr>
          <p:nvPr>
            <p:ph type="sldNum" sz="quarter" idx="12"/>
          </p:nvPr>
        </p:nvSpPr>
        <p:spPr/>
        <p:txBody>
          <a:bodyPr/>
          <a:lstStyle/>
          <a:p>
            <a:fld id="{35688735-C2B2-6C48-9762-1EE18B63C4AD}" type="slidenum">
              <a:rPr lang="en-US" smtClean="0"/>
              <a:t>‹#›</a:t>
            </a:fld>
            <a:endParaRPr lang="en-US"/>
          </a:p>
        </p:txBody>
      </p:sp>
    </p:spTree>
    <p:extLst>
      <p:ext uri="{BB962C8B-B14F-4D97-AF65-F5344CB8AC3E}">
        <p14:creationId xmlns:p14="http://schemas.microsoft.com/office/powerpoint/2010/main" val="3441373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161BF7-E6BC-68F7-044F-22411FCE3F7B}"/>
              </a:ext>
            </a:extLst>
          </p:cNvPr>
          <p:cNvSpPr>
            <a:spLocks noGrp="1"/>
          </p:cNvSpPr>
          <p:nvPr>
            <p:ph type="dt" sz="half" idx="10"/>
          </p:nvPr>
        </p:nvSpPr>
        <p:spPr/>
        <p:txBody>
          <a:bodyPr/>
          <a:lstStyle/>
          <a:p>
            <a:fld id="{045D5670-196B-B048-9B1D-6D2AF955CD90}" type="datetime1">
              <a:rPr lang="en-IN" smtClean="0"/>
              <a:t>09-09-2026</a:t>
            </a:fld>
            <a:endParaRPr lang="en-US"/>
          </a:p>
        </p:txBody>
      </p:sp>
      <p:sp>
        <p:nvSpPr>
          <p:cNvPr id="3" name="Footer Placeholder 2">
            <a:extLst>
              <a:ext uri="{FF2B5EF4-FFF2-40B4-BE49-F238E27FC236}">
                <a16:creationId xmlns:a16="http://schemas.microsoft.com/office/drawing/2014/main" id="{12B3E7BB-EAA6-A5CE-3919-D0C40272BD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FDBB22-4FF1-A3BC-3FB5-35AF5956EF3A}"/>
              </a:ext>
            </a:extLst>
          </p:cNvPr>
          <p:cNvSpPr>
            <a:spLocks noGrp="1"/>
          </p:cNvSpPr>
          <p:nvPr>
            <p:ph type="sldNum" sz="quarter" idx="12"/>
          </p:nvPr>
        </p:nvSpPr>
        <p:spPr/>
        <p:txBody>
          <a:bodyPr/>
          <a:lstStyle/>
          <a:p>
            <a:fld id="{35688735-C2B2-6C48-9762-1EE18B63C4AD}" type="slidenum">
              <a:rPr lang="en-US" smtClean="0"/>
              <a:t>‹#›</a:t>
            </a:fld>
            <a:endParaRPr lang="en-US"/>
          </a:p>
        </p:txBody>
      </p:sp>
    </p:spTree>
    <p:extLst>
      <p:ext uri="{BB962C8B-B14F-4D97-AF65-F5344CB8AC3E}">
        <p14:creationId xmlns:p14="http://schemas.microsoft.com/office/powerpoint/2010/main" val="1607863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6B7CC5-BB4C-AD2E-15A2-513F08814469}"/>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1F456EBB-C9F1-C766-3ABA-18B6D0891E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B7B561FB-118A-9797-F76C-67E75CF0DB26}"/>
              </a:ext>
            </a:extLst>
          </p:cNvPr>
          <p:cNvSpPr>
            <a:spLocks noGrp="1"/>
          </p:cNvSpPr>
          <p:nvPr>
            <p:ph type="dt" sz="half" idx="10"/>
          </p:nvPr>
        </p:nvSpPr>
        <p:spPr/>
        <p:txBody>
          <a:bodyPr/>
          <a:lstStyle/>
          <a:p>
            <a:fld id="{259A0AC8-ACD0-B94B-A54C-646E7F4E5F53}" type="datetimeFigureOut">
              <a:rPr kumimoji="1" lang="zh-CN" altLang="en-US" smtClean="0"/>
              <a:t>2026/9/9</a:t>
            </a:fld>
            <a:endParaRPr kumimoji="1" lang="zh-CN" altLang="en-US"/>
          </a:p>
        </p:txBody>
      </p:sp>
      <p:sp>
        <p:nvSpPr>
          <p:cNvPr id="5" name="页脚占位符 4">
            <a:extLst>
              <a:ext uri="{FF2B5EF4-FFF2-40B4-BE49-F238E27FC236}">
                <a16:creationId xmlns:a16="http://schemas.microsoft.com/office/drawing/2014/main" id="{8280D0B4-1688-A518-5081-6980AB8E76D7}"/>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C3CDBC1F-AE8F-9EE7-396A-62140E139C6B}"/>
              </a:ext>
            </a:extLst>
          </p:cNvPr>
          <p:cNvSpPr>
            <a:spLocks noGrp="1"/>
          </p:cNvSpPr>
          <p:nvPr>
            <p:ph type="sldNum" sz="quarter" idx="12"/>
          </p:nvPr>
        </p:nvSpPr>
        <p:spPr/>
        <p:txBody>
          <a:bodyPr/>
          <a:lstStyle/>
          <a:p>
            <a:fld id="{1F75AECE-0D16-6449-92C8-3B6109C78871}" type="slidenum">
              <a:rPr kumimoji="1" lang="zh-CN" altLang="en-US" smtClean="0"/>
              <a:t>‹#›</a:t>
            </a:fld>
            <a:endParaRPr kumimoji="1" lang="zh-CN" altLang="en-US"/>
          </a:p>
        </p:txBody>
      </p:sp>
    </p:spTree>
    <p:extLst>
      <p:ext uri="{BB962C8B-B14F-4D97-AF65-F5344CB8AC3E}">
        <p14:creationId xmlns:p14="http://schemas.microsoft.com/office/powerpoint/2010/main" val="3454487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91EA61-FC0F-E530-6939-31C236CE024D}"/>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0762C418-0085-9EF8-AA2B-14CB0A9FD6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7A23C52F-AC1E-F58C-A788-9222F218AFE7}"/>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47FAABF5-D31C-F0AE-F7AF-4ABA0450CF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9D8F3FD1-08BD-5EB0-603D-38F1497270D9}"/>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CCA54AA8-32AB-5EEB-6F07-3DB4ED3A4344}"/>
              </a:ext>
            </a:extLst>
          </p:cNvPr>
          <p:cNvSpPr>
            <a:spLocks noGrp="1"/>
          </p:cNvSpPr>
          <p:nvPr>
            <p:ph type="dt" sz="half" idx="10"/>
          </p:nvPr>
        </p:nvSpPr>
        <p:spPr/>
        <p:txBody>
          <a:bodyPr/>
          <a:lstStyle/>
          <a:p>
            <a:fld id="{259A0AC8-ACD0-B94B-A54C-646E7F4E5F53}" type="datetimeFigureOut">
              <a:rPr kumimoji="1" lang="zh-CN" altLang="en-US" smtClean="0"/>
              <a:t>2026/9/9</a:t>
            </a:fld>
            <a:endParaRPr kumimoji="1" lang="zh-CN" altLang="en-US"/>
          </a:p>
        </p:txBody>
      </p:sp>
      <p:sp>
        <p:nvSpPr>
          <p:cNvPr id="8" name="页脚占位符 7">
            <a:extLst>
              <a:ext uri="{FF2B5EF4-FFF2-40B4-BE49-F238E27FC236}">
                <a16:creationId xmlns:a16="http://schemas.microsoft.com/office/drawing/2014/main" id="{ACED85C2-D45F-B1EC-B400-FB12F9555213}"/>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8301F39B-50E4-CFE8-99D3-8051B20C52FB}"/>
              </a:ext>
            </a:extLst>
          </p:cNvPr>
          <p:cNvSpPr>
            <a:spLocks noGrp="1"/>
          </p:cNvSpPr>
          <p:nvPr>
            <p:ph type="sldNum" sz="quarter" idx="12"/>
          </p:nvPr>
        </p:nvSpPr>
        <p:spPr/>
        <p:txBody>
          <a:bodyPr/>
          <a:lstStyle/>
          <a:p>
            <a:fld id="{1F75AECE-0D16-6449-92C8-3B6109C78871}" type="slidenum">
              <a:rPr kumimoji="1" lang="zh-CN" altLang="en-US" smtClean="0"/>
              <a:t>‹#›</a:t>
            </a:fld>
            <a:endParaRPr kumimoji="1" lang="zh-CN" altLang="en-US"/>
          </a:p>
        </p:txBody>
      </p:sp>
    </p:spTree>
    <p:extLst>
      <p:ext uri="{BB962C8B-B14F-4D97-AF65-F5344CB8AC3E}">
        <p14:creationId xmlns:p14="http://schemas.microsoft.com/office/powerpoint/2010/main" val="2079612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BAC72-E28A-449E-6FC3-3F48FCEB01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FFBAC4-9CC6-37BA-7354-BB5B388FCB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2D6BD1F-D1A8-4959-7793-C8C2FDF900DF}"/>
              </a:ext>
            </a:extLst>
          </p:cNvPr>
          <p:cNvSpPr>
            <a:spLocks noGrp="1"/>
          </p:cNvSpPr>
          <p:nvPr>
            <p:ph type="dt" sz="half" idx="10"/>
          </p:nvPr>
        </p:nvSpPr>
        <p:spPr/>
        <p:txBody>
          <a:bodyPr/>
          <a:lstStyle/>
          <a:p>
            <a:fld id="{7DDE50FD-16D7-6B40-99B5-33BDB638A43D}" type="datetimeFigureOut">
              <a:rPr lang="en-US" smtClean="0"/>
              <a:t>9/9/2026</a:t>
            </a:fld>
            <a:endParaRPr lang="en-US"/>
          </a:p>
        </p:txBody>
      </p:sp>
      <p:sp>
        <p:nvSpPr>
          <p:cNvPr id="5" name="Footer Placeholder 4">
            <a:extLst>
              <a:ext uri="{FF2B5EF4-FFF2-40B4-BE49-F238E27FC236}">
                <a16:creationId xmlns:a16="http://schemas.microsoft.com/office/drawing/2014/main" id="{C5884A69-DC4F-0110-1C71-791D997822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10D49-2598-8FCD-33B1-03BE10A2EC67}"/>
              </a:ext>
            </a:extLst>
          </p:cNvPr>
          <p:cNvSpPr>
            <a:spLocks noGrp="1"/>
          </p:cNvSpPr>
          <p:nvPr>
            <p:ph type="sldNum" sz="quarter" idx="12"/>
          </p:nvPr>
        </p:nvSpPr>
        <p:spPr/>
        <p:txBody>
          <a:bodyPr/>
          <a:lstStyle/>
          <a:p>
            <a:fld id="{A4B093C8-A02F-1846-91EC-60114078CB18}" type="slidenum">
              <a:rPr lang="en-US" smtClean="0"/>
              <a:t>‹#›</a:t>
            </a:fld>
            <a:endParaRPr lang="en-US"/>
          </a:p>
        </p:txBody>
      </p:sp>
    </p:spTree>
    <p:extLst>
      <p:ext uri="{BB962C8B-B14F-4D97-AF65-F5344CB8AC3E}">
        <p14:creationId xmlns:p14="http://schemas.microsoft.com/office/powerpoint/2010/main" val="799458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BB9BD-219F-E796-97A1-8AC0DE90D6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5DBBBE-81EF-3B36-62E6-05F43B92C0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C8F882-1FA6-49EE-E0AA-709913F1BD66}"/>
              </a:ext>
            </a:extLst>
          </p:cNvPr>
          <p:cNvSpPr>
            <a:spLocks noGrp="1"/>
          </p:cNvSpPr>
          <p:nvPr>
            <p:ph type="dt" sz="half" idx="10"/>
          </p:nvPr>
        </p:nvSpPr>
        <p:spPr/>
        <p:txBody>
          <a:bodyPr/>
          <a:lstStyle/>
          <a:p>
            <a:fld id="{7DDE50FD-16D7-6B40-99B5-33BDB638A43D}" type="datetimeFigureOut">
              <a:rPr lang="en-US" smtClean="0"/>
              <a:t>9/9/2026</a:t>
            </a:fld>
            <a:endParaRPr lang="en-US"/>
          </a:p>
        </p:txBody>
      </p:sp>
      <p:sp>
        <p:nvSpPr>
          <p:cNvPr id="5" name="Footer Placeholder 4">
            <a:extLst>
              <a:ext uri="{FF2B5EF4-FFF2-40B4-BE49-F238E27FC236}">
                <a16:creationId xmlns:a16="http://schemas.microsoft.com/office/drawing/2014/main" id="{FD2C5428-B110-6822-D9B4-340A82B48E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3A8283-4945-11A9-885B-46EE5F18732F}"/>
              </a:ext>
            </a:extLst>
          </p:cNvPr>
          <p:cNvSpPr>
            <a:spLocks noGrp="1"/>
          </p:cNvSpPr>
          <p:nvPr>
            <p:ph type="sldNum" sz="quarter" idx="12"/>
          </p:nvPr>
        </p:nvSpPr>
        <p:spPr/>
        <p:txBody>
          <a:bodyPr/>
          <a:lstStyle/>
          <a:p>
            <a:fld id="{A4B093C8-A02F-1846-91EC-60114078CB18}" type="slidenum">
              <a:rPr lang="en-US" smtClean="0"/>
              <a:t>‹#›</a:t>
            </a:fld>
            <a:endParaRPr lang="en-US"/>
          </a:p>
        </p:txBody>
      </p:sp>
    </p:spTree>
    <p:extLst>
      <p:ext uri="{BB962C8B-B14F-4D97-AF65-F5344CB8AC3E}">
        <p14:creationId xmlns:p14="http://schemas.microsoft.com/office/powerpoint/2010/main" val="2639259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8F52E2-1F95-5940-B9AF-3F8E9594900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DA35C-7976-744E-9234-52F20E2F6EDC}" type="slidenum">
              <a:rPr lang="en-US" smtClean="0"/>
              <a:t>‹#›</a:t>
            </a:fld>
            <a:endParaRPr lang="en-US"/>
          </a:p>
        </p:txBody>
      </p:sp>
    </p:spTree>
    <p:extLst>
      <p:ext uri="{BB962C8B-B14F-4D97-AF65-F5344CB8AC3E}">
        <p14:creationId xmlns:p14="http://schemas.microsoft.com/office/powerpoint/2010/main" val="455665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38498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32585-AD2D-C74A-3DFE-910FD5311E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D7BB19-EAB7-C6AE-3DBD-3F25F413F9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A7965A-9E87-3791-3A60-618C9C607B5D}"/>
              </a:ext>
            </a:extLst>
          </p:cNvPr>
          <p:cNvSpPr>
            <a:spLocks noGrp="1"/>
          </p:cNvSpPr>
          <p:nvPr>
            <p:ph type="dt" sz="half" idx="10"/>
          </p:nvPr>
        </p:nvSpPr>
        <p:spPr/>
        <p:txBody>
          <a:bodyPr/>
          <a:lstStyle/>
          <a:p>
            <a:fld id="{2E856505-26AA-4433-9852-3E880652D4C1}" type="datetimeFigureOut">
              <a:rPr lang="en-US" smtClean="0"/>
              <a:t>9/9/2026</a:t>
            </a:fld>
            <a:endParaRPr lang="en-US"/>
          </a:p>
        </p:txBody>
      </p:sp>
      <p:sp>
        <p:nvSpPr>
          <p:cNvPr id="5" name="Footer Placeholder 4">
            <a:extLst>
              <a:ext uri="{FF2B5EF4-FFF2-40B4-BE49-F238E27FC236}">
                <a16:creationId xmlns:a16="http://schemas.microsoft.com/office/drawing/2014/main" id="{682A7696-BA7C-92D0-5130-C0A5DC9641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387AC4-5993-AF53-70E0-FEE977C503F7}"/>
              </a:ext>
            </a:extLst>
          </p:cNvPr>
          <p:cNvSpPr>
            <a:spLocks noGrp="1"/>
          </p:cNvSpPr>
          <p:nvPr>
            <p:ph type="sldNum" sz="quarter" idx="12"/>
          </p:nvPr>
        </p:nvSpPr>
        <p:spPr/>
        <p:txBody>
          <a:bodyPr/>
          <a:lstStyle/>
          <a:p>
            <a:fld id="{CF4DE4A1-1F07-481D-83E1-B63C3B8078DA}" type="slidenum">
              <a:rPr lang="en-US" smtClean="0"/>
              <a:t>‹#›</a:t>
            </a:fld>
            <a:endParaRPr lang="en-US"/>
          </a:p>
        </p:txBody>
      </p:sp>
    </p:spTree>
    <p:extLst>
      <p:ext uri="{BB962C8B-B14F-4D97-AF65-F5344CB8AC3E}">
        <p14:creationId xmlns:p14="http://schemas.microsoft.com/office/powerpoint/2010/main" val="12842750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937CE-D8F9-4DBE-59E4-A63152A46A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680041-BDD0-FA19-008F-0B22025F60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D51B6E-D71E-FCD2-1234-AF88824C2A6A}"/>
              </a:ext>
            </a:extLst>
          </p:cNvPr>
          <p:cNvSpPr>
            <a:spLocks noGrp="1"/>
          </p:cNvSpPr>
          <p:nvPr>
            <p:ph type="dt" sz="half" idx="10"/>
          </p:nvPr>
        </p:nvSpPr>
        <p:spPr/>
        <p:txBody>
          <a:bodyPr/>
          <a:lstStyle/>
          <a:p>
            <a:fld id="{2E856505-26AA-4433-9852-3E880652D4C1}" type="datetimeFigureOut">
              <a:rPr lang="en-US" smtClean="0"/>
              <a:t>9/9/2026</a:t>
            </a:fld>
            <a:endParaRPr lang="en-US"/>
          </a:p>
        </p:txBody>
      </p:sp>
      <p:sp>
        <p:nvSpPr>
          <p:cNvPr id="5" name="Footer Placeholder 4">
            <a:extLst>
              <a:ext uri="{FF2B5EF4-FFF2-40B4-BE49-F238E27FC236}">
                <a16:creationId xmlns:a16="http://schemas.microsoft.com/office/drawing/2014/main" id="{700AC4DE-C435-FA02-9DFE-22CC4DE48D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A6BAA3-0032-E082-DF7D-F150D647374E}"/>
              </a:ext>
            </a:extLst>
          </p:cNvPr>
          <p:cNvSpPr>
            <a:spLocks noGrp="1"/>
          </p:cNvSpPr>
          <p:nvPr>
            <p:ph type="sldNum" sz="quarter" idx="12"/>
          </p:nvPr>
        </p:nvSpPr>
        <p:spPr/>
        <p:txBody>
          <a:bodyPr/>
          <a:lstStyle/>
          <a:p>
            <a:fld id="{CF4DE4A1-1F07-481D-83E1-B63C3B8078DA}" type="slidenum">
              <a:rPr lang="en-US" smtClean="0"/>
              <a:t>‹#›</a:t>
            </a:fld>
            <a:endParaRPr lang="en-US"/>
          </a:p>
        </p:txBody>
      </p:sp>
    </p:spTree>
    <p:extLst>
      <p:ext uri="{BB962C8B-B14F-4D97-AF65-F5344CB8AC3E}">
        <p14:creationId xmlns:p14="http://schemas.microsoft.com/office/powerpoint/2010/main" val="1730130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28" name="Slide Number"/>
          <p:cNvSpPr txBox="1">
            <a:spLocks noGrp="1"/>
          </p:cNvSpPr>
          <p:nvPr>
            <p:ph type="sldNum" sz="quarter" idx="2"/>
          </p:nvPr>
        </p:nvSpPr>
        <p:spPr>
          <a:prstGeom prst="rect">
            <a:avLst/>
          </a:prstGeom>
        </p:spPr>
        <p:txBody>
          <a:bodyPr/>
          <a:lstStyle/>
          <a:p>
            <a:pPr defTabSz="412750" hangingPunct="0"/>
            <a:fld id="{86CB4B4D-7CA3-9044-876B-883B54F8677D}" type="slidenum">
              <a:rPr lang="en-US" kern="0" smtClean="0">
                <a:solidFill>
                  <a:srgbClr val="000000"/>
                </a:solidFill>
              </a:rPr>
              <a:pPr defTabSz="412750" hangingPunct="0"/>
              <a:t>‹#›</a:t>
            </a:fld>
            <a:endParaRPr lang="en-US" kern="0">
              <a:solidFill>
                <a:srgbClr val="000000"/>
              </a:solidFill>
            </a:endParaRPr>
          </a:p>
        </p:txBody>
      </p:sp>
    </p:spTree>
    <p:extLst>
      <p:ext uri="{BB962C8B-B14F-4D97-AF65-F5344CB8AC3E}">
        <p14:creationId xmlns:p14="http://schemas.microsoft.com/office/powerpoint/2010/main" val="1727376914"/>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28" name="Slide Number"/>
          <p:cNvSpPr txBox="1">
            <a:spLocks noGrp="1"/>
          </p:cNvSpPr>
          <p:nvPr>
            <p:ph type="sldNum" sz="quarter" idx="2"/>
          </p:nvPr>
        </p:nvSpPr>
        <p:spPr>
          <a:prstGeom prst="rect">
            <a:avLst/>
          </a:prstGeom>
        </p:spPr>
        <p:txBody>
          <a:bodyPr/>
          <a:lstStyle/>
          <a:p>
            <a:pPr defTabSz="412750" hangingPunct="0"/>
            <a:fld id="{86CB4B4D-7CA3-9044-876B-883B54F8677D}" type="slidenum">
              <a:rPr lang="en-US" kern="0" smtClean="0">
                <a:solidFill>
                  <a:srgbClr val="000000"/>
                </a:solidFill>
              </a:rPr>
              <a:pPr defTabSz="412750" hangingPunct="0"/>
              <a:t>‹#›</a:t>
            </a:fld>
            <a:endParaRPr lang="en-US" kern="0">
              <a:solidFill>
                <a:srgbClr val="000000"/>
              </a:solidFill>
            </a:endParaRPr>
          </a:p>
        </p:txBody>
      </p:sp>
    </p:spTree>
    <p:extLst>
      <p:ext uri="{BB962C8B-B14F-4D97-AF65-F5344CB8AC3E}">
        <p14:creationId xmlns:p14="http://schemas.microsoft.com/office/powerpoint/2010/main" val="530492392"/>
      </p:ext>
    </p:extLst>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3.png"/></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5.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6.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9.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9/9/2026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0226285"/>
      </p:ext>
    </p:extLst>
  </p:cSld>
  <p:clrMap bg1="lt1" tx1="dk1" bg2="lt2" tx2="dk2" accent1="accent1" accent2="accent2" accent3="accent3" accent4="accent4" accent5="accent5" accent6="accent6" hlink="hlink" folHlink="folHlink"/>
  <p:sldLayoutIdLst>
    <p:sldLayoutId id="2147483733" r:id="rId1"/>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1128777"/>
      </p:ext>
    </p:extLst>
  </p:cSld>
  <p:clrMap bg1="lt1" tx1="dk1" bg2="dk2" tx2="lt2" accent1="accent1" accent2="accent2" accent3="accent3" accent4="accent4" accent5="accent5" accent6="accent6" hlink="hlink" folHlink="folHlink"/>
  <p:sldLayoutIdLst>
    <p:sldLayoutId id="2147483740"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2D622C-AA93-DC8D-B254-CCF1ECB0A7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16DBE0C-DAE2-4DD0-70AC-EE2C24B02C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7CF563-9AC1-33D8-5C78-976C2ADCBE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09E6D1-BFFC-0C4A-B46A-98F009F6CD73}" type="datetimeFigureOut">
              <a:rPr lang="en-US" smtClean="0"/>
              <a:t>9/9/2026</a:t>
            </a:fld>
            <a:endParaRPr lang="en-US"/>
          </a:p>
        </p:txBody>
      </p:sp>
      <p:sp>
        <p:nvSpPr>
          <p:cNvPr id="5" name="Footer Placeholder 4">
            <a:extLst>
              <a:ext uri="{FF2B5EF4-FFF2-40B4-BE49-F238E27FC236}">
                <a16:creationId xmlns:a16="http://schemas.microsoft.com/office/drawing/2014/main" id="{0F8F3C00-40B5-8E13-2AAD-42402F2BA7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9AFA737-B7C1-B8E4-6966-A7EAA857E9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11D1DE-66DD-574C-8FB0-3C630B20F4B9}" type="slidenum">
              <a:rPr lang="en-US" smtClean="0"/>
              <a:t>‹#›</a:t>
            </a:fld>
            <a:endParaRPr lang="en-US"/>
          </a:p>
        </p:txBody>
      </p:sp>
    </p:spTree>
    <p:extLst>
      <p:ext uri="{BB962C8B-B14F-4D97-AF65-F5344CB8AC3E}">
        <p14:creationId xmlns:p14="http://schemas.microsoft.com/office/powerpoint/2010/main" val="81045470"/>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46022C-86A2-49FB-215D-D608F547A5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2A3B75-61B5-D673-6460-6345FBB635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B3197A-B6AB-7D83-98F8-9CA19E8662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BD551D-9500-4943-B145-AC56DD1B1B8A}" type="datetimeFigureOut">
              <a:rPr lang="en-US" smtClean="0"/>
              <a:t>9/9/2026</a:t>
            </a:fld>
            <a:endParaRPr lang="en-US"/>
          </a:p>
        </p:txBody>
      </p:sp>
      <p:sp>
        <p:nvSpPr>
          <p:cNvPr id="5" name="Footer Placeholder 4">
            <a:extLst>
              <a:ext uri="{FF2B5EF4-FFF2-40B4-BE49-F238E27FC236}">
                <a16:creationId xmlns:a16="http://schemas.microsoft.com/office/drawing/2014/main" id="{7D0F86C0-BCAF-DF70-4006-F914F75584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233F815-E4E1-DD47-AEF3-B4CD5B5D33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0D0C5A-5AB4-41E5-90BE-B9E810036491}" type="slidenum">
              <a:rPr lang="en-US" smtClean="0"/>
              <a:t>‹#›</a:t>
            </a:fld>
            <a:endParaRPr lang="en-US"/>
          </a:p>
        </p:txBody>
      </p:sp>
    </p:spTree>
    <p:extLst>
      <p:ext uri="{BB962C8B-B14F-4D97-AF65-F5344CB8AC3E}">
        <p14:creationId xmlns:p14="http://schemas.microsoft.com/office/powerpoint/2010/main" val="1827152707"/>
      </p:ext>
    </p:extLst>
  </p:cSld>
  <p:clrMap bg1="lt1" tx1="dk1" bg2="lt2" tx2="dk2" accent1="accent1" accent2="accent2" accent3="accent3" accent4="accent4" accent5="accent5" accent6="accent6" hlink="hlink" folHlink="folHlink"/>
  <p:sldLayoutIdLst>
    <p:sldLayoutId id="2147483746" r:id="rId1"/>
    <p:sldLayoutId id="214748374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030E67-50AA-1484-6D27-19EC309DC812}"/>
              </a:ext>
            </a:extLst>
          </p:cNvPr>
          <p:cNvSpPr>
            <a:spLocks noGrp="1"/>
          </p:cNvSpPr>
          <p:nvPr>
            <p:ph type="title"/>
          </p:nvPr>
        </p:nvSpPr>
        <p:spPr>
          <a:xfrm>
            <a:off x="1381539" y="230189"/>
            <a:ext cx="8816010" cy="856421"/>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0C96095F-5397-8C83-F67E-B9DEFA4B0B97}"/>
              </a:ext>
            </a:extLst>
          </p:cNvPr>
          <p:cNvSpPr>
            <a:spLocks noGrp="1"/>
          </p:cNvSpPr>
          <p:nvPr>
            <p:ph type="body" idx="1"/>
          </p:nvPr>
        </p:nvSpPr>
        <p:spPr>
          <a:xfrm>
            <a:off x="838200" y="1328255"/>
            <a:ext cx="10515600" cy="484870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Rectangle 6">
            <a:extLst>
              <a:ext uri="{FF2B5EF4-FFF2-40B4-BE49-F238E27FC236}">
                <a16:creationId xmlns:a16="http://schemas.microsoft.com/office/drawing/2014/main" id="{C44ABFAF-97E5-0973-5FA1-BFECB0E668F6}"/>
              </a:ext>
            </a:extLst>
          </p:cNvPr>
          <p:cNvSpPr/>
          <p:nvPr userDrawn="1"/>
        </p:nvSpPr>
        <p:spPr>
          <a:xfrm>
            <a:off x="0" y="6489217"/>
            <a:ext cx="12192000" cy="365125"/>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circle with text&#10;&#10;Description automatically generated">
            <a:extLst>
              <a:ext uri="{FF2B5EF4-FFF2-40B4-BE49-F238E27FC236}">
                <a16:creationId xmlns:a16="http://schemas.microsoft.com/office/drawing/2014/main" id="{54DF05C3-4052-25CE-B4A6-670D61CADBC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336174" y="230188"/>
            <a:ext cx="1786252" cy="856422"/>
          </a:xfrm>
          <a:prstGeom prst="rect">
            <a:avLst/>
          </a:prstGeom>
        </p:spPr>
      </p:pic>
      <p:pic>
        <p:nvPicPr>
          <p:cNvPr id="9" name="Picture 8" descr="A logo for a university&#10;&#10;Description automatically generated">
            <a:extLst>
              <a:ext uri="{FF2B5EF4-FFF2-40B4-BE49-F238E27FC236}">
                <a16:creationId xmlns:a16="http://schemas.microsoft.com/office/drawing/2014/main" id="{9D969B68-BEAE-FEDA-3D22-98E206C12ABA}"/>
              </a:ext>
            </a:extLst>
          </p:cNvPr>
          <p:cNvPicPr>
            <a:picLocks noChangeAspect="1"/>
          </p:cNvPicPr>
          <p:nvPr userDrawn="1"/>
        </p:nvPicPr>
        <p:blipFill>
          <a:blip r:embed="rId6"/>
          <a:stretch>
            <a:fillRect/>
          </a:stretch>
        </p:blipFill>
        <p:spPr>
          <a:xfrm>
            <a:off x="102705" y="230188"/>
            <a:ext cx="1155700" cy="965200"/>
          </a:xfrm>
          <a:prstGeom prst="rect">
            <a:avLst/>
          </a:prstGeom>
        </p:spPr>
      </p:pic>
      <p:sp>
        <p:nvSpPr>
          <p:cNvPr id="4" name="Date Placeholder 3">
            <a:extLst>
              <a:ext uri="{FF2B5EF4-FFF2-40B4-BE49-F238E27FC236}">
                <a16:creationId xmlns:a16="http://schemas.microsoft.com/office/drawing/2014/main" id="{05626588-3CC2-7432-66C4-25CC1A673226}"/>
              </a:ext>
            </a:extLst>
          </p:cNvPr>
          <p:cNvSpPr>
            <a:spLocks noGrp="1"/>
          </p:cNvSpPr>
          <p:nvPr>
            <p:ph type="dt" sz="half" idx="2"/>
          </p:nvPr>
        </p:nvSpPr>
        <p:spPr>
          <a:xfrm>
            <a:off x="202096" y="6538912"/>
            <a:ext cx="2743200" cy="300797"/>
          </a:xfrm>
          <a:prstGeom prst="rect">
            <a:avLst/>
          </a:prstGeom>
        </p:spPr>
        <p:txBody>
          <a:bodyPr vert="horz" lIns="91440" tIns="45720" rIns="91440" bIns="45720" rtlCol="0" anchor="ctr"/>
          <a:lstStyle>
            <a:lvl1pPr algn="l">
              <a:defRPr sz="1400" b="0">
                <a:solidFill>
                  <a:schemeClr val="tx1"/>
                </a:solidFill>
                <a:latin typeface="Helvetica" pitchFamily="2" charset="0"/>
              </a:defRPr>
            </a:lvl1pPr>
          </a:lstStyle>
          <a:p>
            <a:fld id="{5C8D7A01-4CBF-CF42-8FF5-C7CCDCFF3D4B}" type="datetime1">
              <a:rPr lang="en-IN" smtClean="0"/>
              <a:pPr/>
              <a:t>09-09-2026</a:t>
            </a:fld>
            <a:endParaRPr lang="en-US" dirty="0"/>
          </a:p>
        </p:txBody>
      </p:sp>
      <p:sp>
        <p:nvSpPr>
          <p:cNvPr id="5" name="Footer Placeholder 4">
            <a:extLst>
              <a:ext uri="{FF2B5EF4-FFF2-40B4-BE49-F238E27FC236}">
                <a16:creationId xmlns:a16="http://schemas.microsoft.com/office/drawing/2014/main" id="{D6BCA826-F6D5-CD73-D90A-9C1A8E8309D6}"/>
              </a:ext>
            </a:extLst>
          </p:cNvPr>
          <p:cNvSpPr>
            <a:spLocks noGrp="1"/>
          </p:cNvSpPr>
          <p:nvPr>
            <p:ph type="ftr" sz="quarter" idx="3"/>
          </p:nvPr>
        </p:nvSpPr>
        <p:spPr>
          <a:xfrm>
            <a:off x="3899453" y="6489216"/>
            <a:ext cx="4114800" cy="365125"/>
          </a:xfrm>
          <a:prstGeom prst="rect">
            <a:avLst/>
          </a:prstGeom>
        </p:spPr>
        <p:txBody>
          <a:bodyPr vert="horz" lIns="91440" tIns="45720" rIns="91440" bIns="45720" rtlCol="0" anchor="ctr"/>
          <a:lstStyle>
            <a:lvl1pPr algn="ctr">
              <a:defRPr sz="1400">
                <a:solidFill>
                  <a:schemeClr val="tx1"/>
                </a:solidFill>
                <a:latin typeface="Helvetica" pitchFamily="2" charset="0"/>
              </a:defRPr>
            </a:lvl1pPr>
          </a:lstStyle>
          <a:p>
            <a:r>
              <a:rPr lang="en-US" dirty="0"/>
              <a:t>Footer</a:t>
            </a:r>
          </a:p>
        </p:txBody>
      </p:sp>
      <p:sp>
        <p:nvSpPr>
          <p:cNvPr id="6" name="Slide Number Placeholder 5">
            <a:extLst>
              <a:ext uri="{FF2B5EF4-FFF2-40B4-BE49-F238E27FC236}">
                <a16:creationId xmlns:a16="http://schemas.microsoft.com/office/drawing/2014/main" id="{61D6DAC2-642C-DE1C-68BD-7C3B431A1CDC}"/>
              </a:ext>
            </a:extLst>
          </p:cNvPr>
          <p:cNvSpPr>
            <a:spLocks noGrp="1"/>
          </p:cNvSpPr>
          <p:nvPr>
            <p:ph type="sldNum" sz="quarter" idx="4"/>
          </p:nvPr>
        </p:nvSpPr>
        <p:spPr>
          <a:xfrm>
            <a:off x="9408522" y="6468303"/>
            <a:ext cx="2743200" cy="365125"/>
          </a:xfrm>
          <a:prstGeom prst="rect">
            <a:avLst/>
          </a:prstGeom>
        </p:spPr>
        <p:txBody>
          <a:bodyPr vert="horz" lIns="91440" tIns="45720" rIns="91440" bIns="45720" rtlCol="0" anchor="ctr"/>
          <a:lstStyle>
            <a:lvl1pPr algn="r">
              <a:defRPr sz="1400" b="0">
                <a:solidFill>
                  <a:schemeClr val="tx1"/>
                </a:solidFill>
                <a:latin typeface="Helvetica" pitchFamily="2" charset="0"/>
              </a:defRPr>
            </a:lvl1pPr>
          </a:lstStyle>
          <a:p>
            <a:fld id="{35688735-C2B2-6C48-9762-1EE18B63C4AD}" type="slidenum">
              <a:rPr lang="en-US" smtClean="0"/>
              <a:pPr/>
              <a:t>‹#›</a:t>
            </a:fld>
            <a:endParaRPr lang="en-US" dirty="0"/>
          </a:p>
        </p:txBody>
      </p:sp>
    </p:spTree>
    <p:extLst>
      <p:ext uri="{BB962C8B-B14F-4D97-AF65-F5344CB8AC3E}">
        <p14:creationId xmlns:p14="http://schemas.microsoft.com/office/powerpoint/2010/main" val="1537990069"/>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Lst>
  <p:hf hdr="0"/>
  <p:txStyles>
    <p:titleStyle>
      <a:lvl1pPr algn="l" defTabSz="914400" rtl="0" eaLnBrk="1" latinLnBrk="0" hangingPunct="1">
        <a:lnSpc>
          <a:spcPct val="90000"/>
        </a:lnSpc>
        <a:spcBef>
          <a:spcPct val="0"/>
        </a:spcBef>
        <a:buNone/>
        <a:defRPr sz="280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3F9796E-EC32-2A50-6A7D-DD05362755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13CB6400-942E-20CB-7CB6-31FA5675F5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003E2DE9-812A-605E-E41B-1CF4AEBC96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59A0AC8-ACD0-B94B-A54C-646E7F4E5F53}" type="datetimeFigureOut">
              <a:rPr kumimoji="1" lang="zh-CN" altLang="en-US" smtClean="0"/>
              <a:t>2026/9/9</a:t>
            </a:fld>
            <a:endParaRPr kumimoji="1" lang="zh-CN" altLang="en-US"/>
          </a:p>
        </p:txBody>
      </p:sp>
      <p:sp>
        <p:nvSpPr>
          <p:cNvPr id="5" name="页脚占位符 4">
            <a:extLst>
              <a:ext uri="{FF2B5EF4-FFF2-40B4-BE49-F238E27FC236}">
                <a16:creationId xmlns:a16="http://schemas.microsoft.com/office/drawing/2014/main" id="{A9BF1032-7550-C1B0-8EE9-3446DFFEEE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592D238C-F4DE-C356-1EFA-B50E49B2E8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F75AECE-0D16-6449-92C8-3B6109C78871}" type="slidenum">
              <a:rPr kumimoji="1" lang="zh-CN" altLang="en-US" smtClean="0"/>
              <a:t>‹#›</a:t>
            </a:fld>
            <a:endParaRPr kumimoji="1" lang="zh-CN" altLang="en-US"/>
          </a:p>
        </p:txBody>
      </p:sp>
    </p:spTree>
    <p:extLst>
      <p:ext uri="{BB962C8B-B14F-4D97-AF65-F5344CB8AC3E}">
        <p14:creationId xmlns:p14="http://schemas.microsoft.com/office/powerpoint/2010/main" val="1513680919"/>
      </p:ext>
    </p:extLst>
  </p:cSld>
  <p:clrMap bg1="lt1" tx1="dk1" bg2="lt2" tx2="dk2" accent1="accent1" accent2="accent2" accent3="accent3" accent4="accent4" accent5="accent5" accent6="accent6" hlink="hlink" folHlink="folHlink"/>
  <p:sldLayoutIdLst>
    <p:sldLayoutId id="2147483753" r:id="rId1"/>
    <p:sldLayoutId id="214748375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9F7ABA-D202-4436-456D-2C52894763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3DD1AC-2C7A-D080-8561-66A5ADC19E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612AE1-FDC6-24B8-1C33-B247E1C734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DE50FD-16D7-6B40-99B5-33BDB638A43D}" type="datetimeFigureOut">
              <a:rPr lang="en-US" smtClean="0"/>
              <a:t>9/9/2026</a:t>
            </a:fld>
            <a:endParaRPr lang="en-US"/>
          </a:p>
        </p:txBody>
      </p:sp>
      <p:sp>
        <p:nvSpPr>
          <p:cNvPr id="5" name="Footer Placeholder 4">
            <a:extLst>
              <a:ext uri="{FF2B5EF4-FFF2-40B4-BE49-F238E27FC236}">
                <a16:creationId xmlns:a16="http://schemas.microsoft.com/office/drawing/2014/main" id="{B39958F8-0A9E-71A5-BA20-895BFF6741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6D01E0-17C7-F2E6-56E3-C4E25D31F5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B093C8-A02F-1846-91EC-60114078CB18}" type="slidenum">
              <a:rPr lang="en-US" smtClean="0"/>
              <a:t>‹#›</a:t>
            </a:fld>
            <a:endParaRPr lang="en-US"/>
          </a:p>
        </p:txBody>
      </p:sp>
    </p:spTree>
    <p:extLst>
      <p:ext uri="{BB962C8B-B14F-4D97-AF65-F5344CB8AC3E}">
        <p14:creationId xmlns:p14="http://schemas.microsoft.com/office/powerpoint/2010/main" val="4263181545"/>
      </p:ext>
    </p:extLst>
  </p:cSld>
  <p:clrMap bg1="lt1" tx1="dk1" bg2="lt2" tx2="dk2" accent1="accent1" accent2="accent2" accent3="accent3" accent4="accent4" accent5="accent5" accent6="accent6" hlink="hlink" folHlink="folHlink"/>
  <p:sldLayoutIdLst>
    <p:sldLayoutId id="2147483756" r:id="rId1"/>
    <p:sldLayoutId id="214748375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8F52E2-1F95-5940-B9AF-3F8E95949004}" type="datetimeFigureOut">
              <a:rPr lang="en-US" smtClean="0"/>
              <a:t>9/9/2026</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DA35C-7976-744E-9234-52F20E2F6EDC}" type="slidenum">
              <a:rPr lang="en-US" smtClean="0"/>
              <a:t>‹#›</a:t>
            </a:fld>
            <a:endParaRPr lang="en-US"/>
          </a:p>
        </p:txBody>
      </p:sp>
    </p:spTree>
    <p:extLst>
      <p:ext uri="{BB962C8B-B14F-4D97-AF65-F5344CB8AC3E}">
        <p14:creationId xmlns:p14="http://schemas.microsoft.com/office/powerpoint/2010/main" val="3768606985"/>
      </p:ext>
    </p:extLst>
  </p:cSld>
  <p:clrMap bg1="lt1" tx1="dk1" bg2="lt2" tx2="dk2" accent1="accent1" accent2="accent2" accent3="accent3" accent4="accent4" accent5="accent5" accent6="accent6" hlink="hlink" folHlink="folHlink"/>
  <p:sldLayoutIdLst>
    <p:sldLayoutId id="2147483759"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95681090"/>
      </p:ext>
    </p:extLst>
  </p:cSld>
  <p:clrMap bg1="lt1" tx1="dk1" bg2="dk2" tx2="lt2" accent1="accent1" accent2="accent2" accent3="accent3" accent4="accent4" accent5="accent5" accent6="accent6" hlink="hlink" folHlink="folHlink"/>
  <p:sldLayoutIdLst>
    <p:sldLayoutId id="21474837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84A96B-BF85-74A3-C835-BDEEE4B619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A12652-6BF9-B651-88EC-50C8E5E2C4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47FEF6-D954-62D7-EA9F-861CEB0551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856505-26AA-4433-9852-3E880652D4C1}" type="datetimeFigureOut">
              <a:rPr lang="en-US" smtClean="0"/>
              <a:t>9/9/2026</a:t>
            </a:fld>
            <a:endParaRPr lang="en-US"/>
          </a:p>
        </p:txBody>
      </p:sp>
      <p:sp>
        <p:nvSpPr>
          <p:cNvPr id="5" name="Footer Placeholder 4">
            <a:extLst>
              <a:ext uri="{FF2B5EF4-FFF2-40B4-BE49-F238E27FC236}">
                <a16:creationId xmlns:a16="http://schemas.microsoft.com/office/drawing/2014/main" id="{C5A43722-F4A6-0E54-E846-63AE1DC3E4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9B3BC78-C66B-E390-81A5-DF7B008440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F4DE4A1-1F07-481D-83E1-B63C3B8078DA}" type="slidenum">
              <a:rPr lang="en-US" smtClean="0"/>
              <a:t>‹#›</a:t>
            </a:fld>
            <a:endParaRPr lang="en-US"/>
          </a:p>
        </p:txBody>
      </p:sp>
    </p:spTree>
    <p:extLst>
      <p:ext uri="{BB962C8B-B14F-4D97-AF65-F5344CB8AC3E}">
        <p14:creationId xmlns:p14="http://schemas.microsoft.com/office/powerpoint/2010/main" val="959571554"/>
      </p:ext>
    </p:extLst>
  </p:cSld>
  <p:clrMap bg1="lt1" tx1="dk1" bg2="lt2" tx2="dk2" accent1="accent1" accent2="accent2" accent3="accent3" accent4="accent4" accent5="accent5" accent6="accent6" hlink="hlink" folHlink="folHlink"/>
  <p:sldLayoutIdLst>
    <p:sldLayoutId id="2147483763" r:id="rId1"/>
    <p:sldLayoutId id="214748376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44550" y="177800"/>
            <a:ext cx="10502900" cy="1143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844550" y="1574800"/>
            <a:ext cx="10502900" cy="4648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5950158" y="6540500"/>
            <a:ext cx="285335" cy="287258"/>
          </a:xfrm>
          <a:prstGeom prst="rect">
            <a:avLst/>
          </a:prstGeom>
          <a:ln w="12700">
            <a:miter lim="400000"/>
          </a:ln>
        </p:spPr>
        <p:txBody>
          <a:bodyPr wrap="none" lIns="50800" tIns="50800" rIns="50800" bIns="50800">
            <a:spAutoFit/>
          </a:bodyPr>
          <a:lstStyle>
            <a:lvl1pPr algn="ctr">
              <a:spcBef>
                <a:spcPts val="0"/>
              </a:spcBef>
              <a:defRPr sz="120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363767790"/>
      </p:ext>
    </p:extLst>
  </p:cSld>
  <p:clrMap bg1="lt1" tx1="dk1" bg2="lt2" tx2="dk2" accent1="accent1" accent2="accent2" accent3="accent3" accent4="accent4" accent5="accent5" accent6="accent6" hlink="hlink" folHlink="folHlink"/>
  <p:sldLayoutIdLst>
    <p:sldLayoutId id="2147483766" r:id="rId1"/>
  </p:sldLayoutIdLst>
  <p:transition spd="med"/>
  <p:txStyles>
    <p:titleStyle>
      <a:lvl1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1pPr>
      <a:lvl2pPr marL="0" marR="0" indent="2286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2pPr>
      <a:lvl3pPr marL="0" marR="0" indent="4572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3pPr>
      <a:lvl4pPr marL="0" marR="0" indent="6858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4pPr>
      <a:lvl5pPr marL="0" marR="0" indent="9144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5pPr>
      <a:lvl6pPr marL="0" marR="0" indent="11430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6pPr>
      <a:lvl7pPr marL="0" marR="0" indent="13716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7pPr>
      <a:lvl8pPr marL="0" marR="0" indent="16002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8pPr>
      <a:lvl9pPr marL="0" marR="0" indent="18288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9pPr>
    </p:titleStyle>
    <p:bodyStyle>
      <a:lvl1pPr marL="3175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1pPr>
      <a:lvl2pPr marL="6350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2pPr>
      <a:lvl3pPr marL="9525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3pPr>
      <a:lvl4pPr marL="12700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4pPr>
      <a:lvl5pPr marL="15875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5pPr>
      <a:lvl6pPr marL="19050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6pPr>
      <a:lvl7pPr marL="22225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7pPr>
      <a:lvl8pPr marL="25400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8pPr>
      <a:lvl9pPr marL="28575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1pPr>
      <a:lvl2pPr marL="0" marR="0" indent="2286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2pPr>
      <a:lvl3pPr marL="0" marR="0" indent="4572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3pPr>
      <a:lvl4pPr marL="0" marR="0" indent="6858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4pPr>
      <a:lvl5pPr marL="0" marR="0" indent="9144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5pPr>
      <a:lvl6pPr marL="0" marR="0" indent="11430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6pPr>
      <a:lvl7pPr marL="0" marR="0" indent="13716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7pPr>
      <a:lvl8pPr marL="0" marR="0" indent="16002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8pPr>
      <a:lvl9pPr marL="0" marR="0" indent="18288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44550" y="177800"/>
            <a:ext cx="10502900" cy="1143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844550" y="1574800"/>
            <a:ext cx="10502900" cy="4648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5944548" y="6540500"/>
            <a:ext cx="296556" cy="287258"/>
          </a:xfrm>
          <a:prstGeom prst="rect">
            <a:avLst/>
          </a:prstGeom>
          <a:ln w="12700">
            <a:miter lim="400000"/>
          </a:ln>
        </p:spPr>
        <p:txBody>
          <a:bodyPr wrap="none" lIns="50800" tIns="50800" rIns="50800" bIns="50800">
            <a:spAutoFit/>
          </a:bodyPr>
          <a:lstStyle>
            <a:lvl1pPr algn="ctr">
              <a:spcBef>
                <a:spcPts val="0"/>
              </a:spcBef>
              <a:defRPr sz="120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3798474937"/>
      </p:ext>
    </p:extLst>
  </p:cSld>
  <p:clrMap bg1="lt1" tx1="dk1" bg2="lt2" tx2="dk2" accent1="accent1" accent2="accent2" accent3="accent3" accent4="accent4" accent5="accent5" accent6="accent6" hlink="hlink" folHlink="folHlink"/>
  <p:sldLayoutIdLst>
    <p:sldLayoutId id="2147483768" r:id="rId1"/>
  </p:sldLayoutIdLst>
  <p:transition spd="med"/>
  <p:txStyles>
    <p:titleStyle>
      <a:lvl1pPr marL="0" marR="0" indent="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1pPr>
      <a:lvl2pPr marL="0" marR="0" indent="2286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2pPr>
      <a:lvl3pPr marL="0" marR="0" indent="4572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3pPr>
      <a:lvl4pPr marL="0" marR="0" indent="6858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4pPr>
      <a:lvl5pPr marL="0" marR="0" indent="9144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5pPr>
      <a:lvl6pPr marL="0" marR="0" indent="11430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6pPr>
      <a:lvl7pPr marL="0" marR="0" indent="13716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7pPr>
      <a:lvl8pPr marL="0" marR="0" indent="16002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8pPr>
      <a:lvl9pPr marL="0" marR="0" indent="1828800" algn="ctr" defTabSz="412750" rtl="0" latinLnBrk="0">
        <a:lnSpc>
          <a:spcPct val="100000"/>
        </a:lnSpc>
        <a:spcBef>
          <a:spcPts val="0"/>
        </a:spcBef>
        <a:spcAft>
          <a:spcPts val="0"/>
        </a:spcAft>
        <a:buClrTx/>
        <a:buSzTx/>
        <a:buFontTx/>
        <a:buNone/>
        <a:tabLst/>
        <a:defRPr sz="5600" b="0" i="0" u="none" strike="noStrike" cap="none" spc="0" baseline="0">
          <a:solidFill>
            <a:srgbClr val="000000"/>
          </a:solidFill>
          <a:uFillTx/>
          <a:latin typeface="+mn-lt"/>
          <a:ea typeface="+mn-ea"/>
          <a:cs typeface="+mn-cs"/>
          <a:sym typeface="Helvetica Neue Medium"/>
        </a:defRPr>
      </a:lvl9pPr>
    </p:titleStyle>
    <p:bodyStyle>
      <a:lvl1pPr marL="3175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1pPr>
      <a:lvl2pPr marL="6350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2pPr>
      <a:lvl3pPr marL="9525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3pPr>
      <a:lvl4pPr marL="12700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4pPr>
      <a:lvl5pPr marL="15875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5pPr>
      <a:lvl6pPr marL="19050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6pPr>
      <a:lvl7pPr marL="22225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7pPr>
      <a:lvl8pPr marL="25400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8pPr>
      <a:lvl9pPr marL="2857500" marR="0" indent="-317500" algn="l" defTabSz="412750" latinLnBrk="0">
        <a:lnSpc>
          <a:spcPct val="100000"/>
        </a:lnSpc>
        <a:spcBef>
          <a:spcPts val="2950"/>
        </a:spcBef>
        <a:spcAft>
          <a:spcPts val="0"/>
        </a:spcAft>
        <a:buClrTx/>
        <a:buSzPct val="125000"/>
        <a:buFontTx/>
        <a:buChar char="•"/>
        <a:tabLst/>
        <a:defRPr sz="26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1pPr>
      <a:lvl2pPr marL="0" marR="0" indent="2286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2pPr>
      <a:lvl3pPr marL="0" marR="0" indent="4572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3pPr>
      <a:lvl4pPr marL="0" marR="0" indent="6858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4pPr>
      <a:lvl5pPr marL="0" marR="0" indent="9144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5pPr>
      <a:lvl6pPr marL="0" marR="0" indent="11430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6pPr>
      <a:lvl7pPr marL="0" marR="0" indent="13716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7pPr>
      <a:lvl8pPr marL="0" marR="0" indent="16002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8pPr>
      <a:lvl9pPr marL="0" marR="0" indent="1828800" algn="ctr" defTabSz="41275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8.png"/><Relationship Id="rId11" Type="http://schemas.openxmlformats.org/officeDocument/2006/relationships/image" Target="../media/image43.jpe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45.jpe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jpeg"/><Relationship Id="rId3" Type="http://schemas.openxmlformats.org/officeDocument/2006/relationships/image" Target="../media/image48.jpeg"/><Relationship Id="rId7" Type="http://schemas.openxmlformats.org/officeDocument/2006/relationships/image" Target="../media/image52.jpeg"/><Relationship Id="rId12" Type="http://schemas.openxmlformats.org/officeDocument/2006/relationships/image" Target="../media/image57.jpe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51.jpeg"/><Relationship Id="rId11" Type="http://schemas.openxmlformats.org/officeDocument/2006/relationships/image" Target="../media/image56.jpeg"/><Relationship Id="rId5" Type="http://schemas.openxmlformats.org/officeDocument/2006/relationships/image" Target="../media/image50.jpeg"/><Relationship Id="rId10" Type="http://schemas.openxmlformats.org/officeDocument/2006/relationships/image" Target="../media/image55.jpeg"/><Relationship Id="rId4" Type="http://schemas.openxmlformats.org/officeDocument/2006/relationships/image" Target="../media/image49.jpeg"/><Relationship Id="rId9" Type="http://schemas.openxmlformats.org/officeDocument/2006/relationships/image" Target="../media/image54.jpeg"/><Relationship Id="rId14" Type="http://schemas.openxmlformats.org/officeDocument/2006/relationships/image" Target="../media/image5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4.svg"/></Relationships>
</file>

<file path=ppt/slides/_rels/slide1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1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70.png"/><Relationship Id="rId4" Type="http://schemas.openxmlformats.org/officeDocument/2006/relationships/image" Target="../media/image69.png"/></Relationships>
</file>

<file path=ppt/slides/_rels/slide20.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image" Target="../media/image71.emf"/><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22.xml.rels><?xml version="1.0" encoding="UTF-8" standalone="yes"?>
<Relationships xmlns="http://schemas.openxmlformats.org/package/2006/relationships"><Relationship Id="rId3" Type="http://schemas.openxmlformats.org/officeDocument/2006/relationships/image" Target="../media/image81.org&amp;utm_campaign=parser&amp;utm_content=thumbnail"/><Relationship Id="rId2" Type="http://schemas.openxmlformats.org/officeDocument/2006/relationships/image" Target="../media/image80.jpeg"/><Relationship Id="rId1" Type="http://schemas.openxmlformats.org/officeDocument/2006/relationships/slideLayout" Target="../slideLayouts/slideLayout11.xml"/><Relationship Id="rId4" Type="http://schemas.openxmlformats.org/officeDocument/2006/relationships/image" Target="../media/image82.png"/></Relationships>
</file>

<file path=ppt/slides/_rels/slide23.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jpeg"/><Relationship Id="rId3" Type="http://schemas.openxmlformats.org/officeDocument/2006/relationships/image" Target="../media/image84.png"/><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image" Target="../media/image83.jpeg"/><Relationship Id="rId1" Type="http://schemas.openxmlformats.org/officeDocument/2006/relationships/slideLayout" Target="../slideLayouts/slideLayout12.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jpeg"/><Relationship Id="rId4" Type="http://schemas.openxmlformats.org/officeDocument/2006/relationships/image" Target="../media/image85.jpeg"/><Relationship Id="rId9" Type="http://schemas.openxmlformats.org/officeDocument/2006/relationships/image" Target="../media/image90.jpeg"/></Relationships>
</file>

<file path=ppt/slides/_rels/slide24.xml.rels><?xml version="1.0" encoding="UTF-8" standalone="yes"?>
<Relationships xmlns="http://schemas.openxmlformats.org/package/2006/relationships"><Relationship Id="rId8" Type="http://schemas.openxmlformats.org/officeDocument/2006/relationships/image" Target="../media/image99.jpeg"/><Relationship Id="rId13" Type="http://schemas.openxmlformats.org/officeDocument/2006/relationships/image" Target="../media/image104.png"/><Relationship Id="rId3" Type="http://schemas.openxmlformats.org/officeDocument/2006/relationships/slideLayout" Target="../slideLayouts/slideLayout12.xml"/><Relationship Id="rId7" Type="http://schemas.openxmlformats.org/officeDocument/2006/relationships/image" Target="../media/image98.jpeg"/><Relationship Id="rId12" Type="http://schemas.openxmlformats.org/officeDocument/2006/relationships/image" Target="../media/image103.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7.jpeg"/><Relationship Id="rId11" Type="http://schemas.openxmlformats.org/officeDocument/2006/relationships/image" Target="../media/image102.jpeg"/><Relationship Id="rId5" Type="http://schemas.openxmlformats.org/officeDocument/2006/relationships/image" Target="../media/image96.jpeg"/><Relationship Id="rId10" Type="http://schemas.openxmlformats.org/officeDocument/2006/relationships/image" Target="../media/image101.jpeg"/><Relationship Id="rId4" Type="http://schemas.openxmlformats.org/officeDocument/2006/relationships/image" Target="../media/image95.jpeg"/><Relationship Id="rId9" Type="http://schemas.openxmlformats.org/officeDocument/2006/relationships/image" Target="../media/image10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106.jpeg"/><Relationship Id="rId7" Type="http://schemas.openxmlformats.org/officeDocument/2006/relationships/image" Target="../media/image110.jpeg"/><Relationship Id="rId2" Type="http://schemas.openxmlformats.org/officeDocument/2006/relationships/image" Target="../media/image105.png"/><Relationship Id="rId1" Type="http://schemas.openxmlformats.org/officeDocument/2006/relationships/slideLayout" Target="../slideLayouts/slideLayout3.xml"/><Relationship Id="rId6" Type="http://schemas.openxmlformats.org/officeDocument/2006/relationships/image" Target="../media/image109.jpeg"/><Relationship Id="rId5" Type="http://schemas.openxmlformats.org/officeDocument/2006/relationships/image" Target="../media/image108.jpeg"/><Relationship Id="rId10" Type="http://schemas.openxmlformats.org/officeDocument/2006/relationships/image" Target="../media/image113.jpeg"/><Relationship Id="rId4" Type="http://schemas.openxmlformats.org/officeDocument/2006/relationships/image" Target="../media/image107.jpeg"/><Relationship Id="rId9" Type="http://schemas.openxmlformats.org/officeDocument/2006/relationships/image" Target="../media/image112.jpeg"/></Relationships>
</file>

<file path=ppt/slides/_rels/slide2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3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22.tiff"/><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123.jpeg"/><Relationship Id="rId1" Type="http://schemas.openxmlformats.org/officeDocument/2006/relationships/slideLayout" Target="../slideLayouts/slideLayout5.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 Id="rId9" Type="http://schemas.openxmlformats.org/officeDocument/2006/relationships/image" Target="../media/image130.png"/></Relationships>
</file>

<file path=ppt/slides/_rels/slide3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tiff"/><Relationship Id="rId1" Type="http://schemas.openxmlformats.org/officeDocument/2006/relationships/slideLayout" Target="../slideLayouts/slideLayout3.xml"/><Relationship Id="rId4" Type="http://schemas.openxmlformats.org/officeDocument/2006/relationships/image" Target="../media/image133.png"/></Relationships>
</file>

<file path=ppt/slides/_rels/slide34.xml.rels><?xml version="1.0" encoding="UTF-8" standalone="yes"?>
<Relationships xmlns="http://schemas.openxmlformats.org/package/2006/relationships"><Relationship Id="rId3" Type="http://schemas.openxmlformats.org/officeDocument/2006/relationships/image" Target="../media/image135.tiff"/><Relationship Id="rId2" Type="http://schemas.openxmlformats.org/officeDocument/2006/relationships/image" Target="../media/image134.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image" Target="../media/image137.jpeg"/><Relationship Id="rId7" Type="http://schemas.openxmlformats.org/officeDocument/2006/relationships/image" Target="../media/image141.jpeg"/><Relationship Id="rId12" Type="http://schemas.openxmlformats.org/officeDocument/2006/relationships/image" Target="../media/image146.jpeg"/><Relationship Id="rId2" Type="http://schemas.openxmlformats.org/officeDocument/2006/relationships/image" Target="../media/image136.jpeg"/><Relationship Id="rId1" Type="http://schemas.openxmlformats.org/officeDocument/2006/relationships/slideLayout" Target="../slideLayouts/slideLayout5.xml"/><Relationship Id="rId6" Type="http://schemas.openxmlformats.org/officeDocument/2006/relationships/image" Target="../media/image140.jpeg"/><Relationship Id="rId11" Type="http://schemas.openxmlformats.org/officeDocument/2006/relationships/image" Target="../media/image145.jpeg"/><Relationship Id="rId5" Type="http://schemas.openxmlformats.org/officeDocument/2006/relationships/image" Target="../media/image139.jpeg"/><Relationship Id="rId10" Type="http://schemas.openxmlformats.org/officeDocument/2006/relationships/image" Target="../media/image144.jpeg"/><Relationship Id="rId4" Type="http://schemas.openxmlformats.org/officeDocument/2006/relationships/image" Target="../media/image138.jpeg"/><Relationship Id="rId9" Type="http://schemas.openxmlformats.org/officeDocument/2006/relationships/image" Target="../media/image143.jpeg"/></Relationships>
</file>

<file path=ppt/slides/_rels/slide36.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53.jpeg"/><Relationship Id="rId4" Type="http://schemas.openxmlformats.org/officeDocument/2006/relationships/image" Target="../media/image152.jpeg"/></Relationships>
</file>

<file path=ppt/slides/_rels/slide41.xml.rels><?xml version="1.0" encoding="UTF-8" standalone="yes"?>
<Relationships xmlns="http://schemas.openxmlformats.org/package/2006/relationships"><Relationship Id="rId3" Type="http://schemas.openxmlformats.org/officeDocument/2006/relationships/image" Target="../media/image152.jpeg"/><Relationship Id="rId7" Type="http://schemas.openxmlformats.org/officeDocument/2006/relationships/image" Target="../media/image155.jpeg"/><Relationship Id="rId2" Type="http://schemas.openxmlformats.org/officeDocument/2006/relationships/image" Target="../media/image151.jpeg"/><Relationship Id="rId1" Type="http://schemas.openxmlformats.org/officeDocument/2006/relationships/slideLayout" Target="../slideLayouts/slideLayout14.xml"/><Relationship Id="rId6" Type="http://schemas.microsoft.com/office/2007/relationships/hdphoto" Target="../media/hdphoto2.wdp"/><Relationship Id="rId5" Type="http://schemas.openxmlformats.org/officeDocument/2006/relationships/image" Target="../media/image154.png"/><Relationship Id="rId4" Type="http://schemas.openxmlformats.org/officeDocument/2006/relationships/image" Target="../media/image153.jpeg"/></Relationships>
</file>

<file path=ppt/slides/_rels/slide42.xml.rels><?xml version="1.0" encoding="UTF-8" standalone="yes"?>
<Relationships xmlns="http://schemas.openxmlformats.org/package/2006/relationships"><Relationship Id="rId8" Type="http://schemas.openxmlformats.org/officeDocument/2006/relationships/image" Target="../media/image161.jpeg"/><Relationship Id="rId3" Type="http://schemas.openxmlformats.org/officeDocument/2006/relationships/image" Target="../media/image157.jpeg"/><Relationship Id="rId7" Type="http://schemas.microsoft.com/office/2007/relationships/hdphoto" Target="../media/hdphoto3.wdp"/><Relationship Id="rId2" Type="http://schemas.openxmlformats.org/officeDocument/2006/relationships/image" Target="../media/image156.jpeg"/><Relationship Id="rId1" Type="http://schemas.openxmlformats.org/officeDocument/2006/relationships/slideLayout" Target="../slideLayouts/slideLayout14.xml"/><Relationship Id="rId6" Type="http://schemas.openxmlformats.org/officeDocument/2006/relationships/image" Target="../media/image160.png"/><Relationship Id="rId5" Type="http://schemas.openxmlformats.org/officeDocument/2006/relationships/image" Target="../media/image159.jpeg"/><Relationship Id="rId4" Type="http://schemas.openxmlformats.org/officeDocument/2006/relationships/image" Target="../media/image158.jpeg"/><Relationship Id="rId9" Type="http://schemas.openxmlformats.org/officeDocument/2006/relationships/image" Target="../media/image162.jpeg"/></Relationships>
</file>

<file path=ppt/slides/_rels/slide43.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15.xml"/><Relationship Id="rId1" Type="http://schemas.openxmlformats.org/officeDocument/2006/relationships/slideLayout" Target="../slideLayouts/slideLayout15.xml"/><Relationship Id="rId5" Type="http://schemas.openxmlformats.org/officeDocument/2006/relationships/image" Target="../media/image165.jpeg"/><Relationship Id="rId4" Type="http://schemas.openxmlformats.org/officeDocument/2006/relationships/image" Target="../media/image164.jpeg"/></Relationships>
</file>

<file path=ppt/slides/_rels/slide44.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167.png"/></Relationships>
</file>

<file path=ppt/slides/_rels/slide45.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jpeg"/><Relationship Id="rId1" Type="http://schemas.openxmlformats.org/officeDocument/2006/relationships/slideLayout" Target="../slideLayouts/slideLayout15.xml"/><Relationship Id="rId4" Type="http://schemas.openxmlformats.org/officeDocument/2006/relationships/image" Target="../media/image170.jpeg"/></Relationships>
</file>

<file path=ppt/slides/_rels/slide46.xml.rels><?xml version="1.0" encoding="UTF-8" standalone="yes"?>
<Relationships xmlns="http://schemas.openxmlformats.org/package/2006/relationships"><Relationship Id="rId3" Type="http://schemas.openxmlformats.org/officeDocument/2006/relationships/image" Target="../media/image171.jpeg"/><Relationship Id="rId7" Type="http://schemas.openxmlformats.org/officeDocument/2006/relationships/image" Target="../media/image175.jpeg"/><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174.jpeg"/><Relationship Id="rId5" Type="http://schemas.openxmlformats.org/officeDocument/2006/relationships/image" Target="../media/image173.jpeg"/><Relationship Id="rId4" Type="http://schemas.openxmlformats.org/officeDocument/2006/relationships/image" Target="../media/image172.jpeg"/></Relationships>
</file>

<file path=ppt/slides/_rels/slide47.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177.jpeg"/></Relationships>
</file>

<file path=ppt/slides/_rels/slide48.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8" Type="http://schemas.openxmlformats.org/officeDocument/2006/relationships/hyperlink" Target="https://www.yalemedicine.org/conditions/rhabdomyosarcoma" TargetMode="External"/><Relationship Id="rId3" Type="http://schemas.openxmlformats.org/officeDocument/2006/relationships/image" Target="../media/image180.png"/><Relationship Id="rId7" Type="http://schemas.openxmlformats.org/officeDocument/2006/relationships/hyperlink" Target="https://www.cancer.org/cancer/types/rhabdomyosarcoma/detection-diagnosis-staging/staging-survival-rates.html"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183.svg"/><Relationship Id="rId5" Type="http://schemas.openxmlformats.org/officeDocument/2006/relationships/image" Target="../media/image182.png"/><Relationship Id="rId4" Type="http://schemas.openxmlformats.org/officeDocument/2006/relationships/image" Target="../media/image181.png"/></Relationships>
</file>

<file path=ppt/slides/_rels/slide51.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jpeg"/><Relationship Id="rId1" Type="http://schemas.openxmlformats.org/officeDocument/2006/relationships/slideLayout" Target="../slideLayouts/slideLayout18.xml"/><Relationship Id="rId6" Type="http://schemas.openxmlformats.org/officeDocument/2006/relationships/image" Target="../media/image188.png"/><Relationship Id="rId5" Type="http://schemas.openxmlformats.org/officeDocument/2006/relationships/image" Target="../media/image187.png"/><Relationship Id="rId4" Type="http://schemas.microsoft.com/office/2007/relationships/hdphoto" Target="../media/hdphoto4.wdp"/></Relationships>
</file>

<file path=ppt/slides/_rels/slide54.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189.png"/><Relationship Id="rId1" Type="http://schemas.openxmlformats.org/officeDocument/2006/relationships/slideLayout" Target="../slideLayouts/slideLayout18.xml"/><Relationship Id="rId6" Type="http://schemas.openxmlformats.org/officeDocument/2006/relationships/image" Target="../media/image193.png"/><Relationship Id="rId5" Type="http://schemas.openxmlformats.org/officeDocument/2006/relationships/image" Target="../media/image192.png"/><Relationship Id="rId4" Type="http://schemas.openxmlformats.org/officeDocument/2006/relationships/image" Target="../media/image191.jpeg"/></Relationships>
</file>

<file path=ppt/slides/_rels/slide55.xml.rels><?xml version="1.0" encoding="UTF-8" standalone="yes"?>
<Relationships xmlns="http://schemas.openxmlformats.org/package/2006/relationships"><Relationship Id="rId3" Type="http://schemas.openxmlformats.org/officeDocument/2006/relationships/image" Target="../media/image195.jpeg"/><Relationship Id="rId7" Type="http://schemas.openxmlformats.org/officeDocument/2006/relationships/image" Target="../media/image199.jpeg"/><Relationship Id="rId2" Type="http://schemas.openxmlformats.org/officeDocument/2006/relationships/image" Target="../media/image194.jpeg"/><Relationship Id="rId1" Type="http://schemas.openxmlformats.org/officeDocument/2006/relationships/slideLayout" Target="../slideLayouts/slideLayout18.xml"/><Relationship Id="rId6" Type="http://schemas.openxmlformats.org/officeDocument/2006/relationships/image" Target="../media/image198.jpeg"/><Relationship Id="rId5" Type="http://schemas.openxmlformats.org/officeDocument/2006/relationships/image" Target="../media/image197.jpeg"/><Relationship Id="rId4" Type="http://schemas.openxmlformats.org/officeDocument/2006/relationships/image" Target="../media/image19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Picture 3" descr="A close up of a mans face&#10;&#10;Description automatically generated">
            <a:extLst>
              <a:ext uri="{FF2B5EF4-FFF2-40B4-BE49-F238E27FC236}">
                <a16:creationId xmlns:a16="http://schemas.microsoft.com/office/drawing/2014/main" id="{11C68AED-B5BD-4997-B3FD-E1BFBE4F84B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 y="10"/>
            <a:ext cx="12192031" cy="4915066"/>
          </a:xfrm>
          <a:prstGeom prst="rect">
            <a:avLst/>
          </a:prstGeom>
        </p:spPr>
      </p:pic>
      <p:sp>
        <p:nvSpPr>
          <p:cNvPr id="23" name="Rectangle 8">
            <a:extLst>
              <a:ext uri="{FF2B5EF4-FFF2-40B4-BE49-F238E27FC236}">
                <a16:creationId xmlns:a16="http://schemas.microsoft.com/office/drawing/2014/main" id="{0B4FB531-34DA-4777-9BD5-5B885DC3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15076"/>
            <a:ext cx="12188952" cy="194292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93F9343-5665-4AE6-B1C9-B3C68D583D85}"/>
              </a:ext>
            </a:extLst>
          </p:cNvPr>
          <p:cNvSpPr>
            <a:spLocks noGrp="1"/>
          </p:cNvSpPr>
          <p:nvPr>
            <p:ph type="ctrTitle"/>
          </p:nvPr>
        </p:nvSpPr>
        <p:spPr>
          <a:xfrm>
            <a:off x="828675" y="5120639"/>
            <a:ext cx="7137263" cy="1280161"/>
          </a:xfrm>
        </p:spPr>
        <p:txBody>
          <a:bodyPr anchor="ctr">
            <a:normAutofit/>
          </a:bodyPr>
          <a:lstStyle/>
          <a:p>
            <a:pPr algn="r"/>
            <a:r>
              <a:rPr lang="en-US" sz="4800" b="1" i="1" dirty="0">
                <a:ln w="22225">
                  <a:solidFill>
                    <a:srgbClr val="C00000"/>
                  </a:solidFill>
                  <a:prstDash val="solid"/>
                </a:ln>
                <a:solidFill>
                  <a:srgbClr val="FFFFFF"/>
                </a:solidFill>
              </a:rPr>
              <a:t>SPEED SCIENCE 2026 </a:t>
            </a:r>
          </a:p>
        </p:txBody>
      </p:sp>
      <p:sp>
        <p:nvSpPr>
          <p:cNvPr id="3" name="Subtitle 2">
            <a:extLst>
              <a:ext uri="{FF2B5EF4-FFF2-40B4-BE49-F238E27FC236}">
                <a16:creationId xmlns:a16="http://schemas.microsoft.com/office/drawing/2014/main" id="{DC397BF4-B56E-4B09-AAB0-F291271DB976}"/>
              </a:ext>
            </a:extLst>
          </p:cNvPr>
          <p:cNvSpPr>
            <a:spLocks noGrp="1"/>
          </p:cNvSpPr>
          <p:nvPr>
            <p:ph type="subTitle" idx="1"/>
          </p:nvPr>
        </p:nvSpPr>
        <p:spPr>
          <a:xfrm>
            <a:off x="8289580" y="5120639"/>
            <a:ext cx="3073745" cy="1280160"/>
          </a:xfrm>
        </p:spPr>
        <p:txBody>
          <a:bodyPr anchor="ctr">
            <a:normAutofit/>
          </a:bodyPr>
          <a:lstStyle/>
          <a:p>
            <a:r>
              <a:rPr lang="en-US" dirty="0">
                <a:solidFill>
                  <a:srgbClr val="FFFFFF"/>
                </a:solidFill>
              </a:rPr>
              <a:t>Session two</a:t>
            </a:r>
          </a:p>
        </p:txBody>
      </p:sp>
      <p:cxnSp>
        <p:nvCxnSpPr>
          <p:cNvPr id="24" name="Straight Connector 10">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520747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90" name="Google Shape;90;p1"/>
          <p:cNvSpPr txBox="1"/>
          <p:nvPr/>
        </p:nvSpPr>
        <p:spPr>
          <a:xfrm>
            <a:off x="3412273" y="27161"/>
            <a:ext cx="4414863" cy="766053"/>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A71E23"/>
              </a:buClr>
              <a:buSzPts val="4000"/>
              <a:buFont typeface="Georgia"/>
              <a:buNone/>
              <a:tabLst/>
              <a:defRPr/>
            </a:pPr>
            <a:r>
              <a:rPr kumimoji="0" lang="en-US" sz="4000" b="0" i="0" u="none" strike="noStrike" kern="0" cap="none" spc="0" normalizeH="0" baseline="0" noProof="0" dirty="0">
                <a:ln>
                  <a:noFill/>
                </a:ln>
                <a:solidFill>
                  <a:srgbClr val="000000"/>
                </a:solidFill>
                <a:effectLst/>
                <a:uLnTx/>
                <a:uFillTx/>
                <a:latin typeface="Arial" panose="020B0604020202020204" pitchFamily="34" charset="0"/>
                <a:ea typeface="Georgia"/>
                <a:cs typeface="Arial" panose="020B0604020202020204" pitchFamily="34" charset="0"/>
                <a:sym typeface="Georgia"/>
              </a:rPr>
              <a:t>Brian Oh </a:t>
            </a:r>
          </a:p>
        </p:txBody>
      </p:sp>
      <p:sp>
        <p:nvSpPr>
          <p:cNvPr id="2" name="TextBox 1">
            <a:extLst>
              <a:ext uri="{FF2B5EF4-FFF2-40B4-BE49-F238E27FC236}">
                <a16:creationId xmlns:a16="http://schemas.microsoft.com/office/drawing/2014/main" id="{A79A0C26-4372-58CD-1F1C-B6CBEAA17E64}"/>
              </a:ext>
            </a:extLst>
          </p:cNvPr>
          <p:cNvSpPr txBox="1"/>
          <p:nvPr/>
        </p:nvSpPr>
        <p:spPr>
          <a:xfrm>
            <a:off x="7642405" y="2248617"/>
            <a:ext cx="18473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1" name="Picture 10">
            <a:extLst>
              <a:ext uri="{FF2B5EF4-FFF2-40B4-BE49-F238E27FC236}">
                <a16:creationId xmlns:a16="http://schemas.microsoft.com/office/drawing/2014/main" id="{FE2389B7-43D9-D22C-9C59-32E44C5E298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90"/>
          <a:stretch>
            <a:fillRect/>
          </a:stretch>
        </p:blipFill>
        <p:spPr>
          <a:xfrm>
            <a:off x="2888055" y="1654800"/>
            <a:ext cx="5721190" cy="3218169"/>
          </a:xfrm>
          <a:prstGeom prst="rect">
            <a:avLst/>
          </a:prstGeom>
        </p:spPr>
      </p:pic>
      <p:pic>
        <p:nvPicPr>
          <p:cNvPr id="15" name="Picture 14">
            <a:extLst>
              <a:ext uri="{FF2B5EF4-FFF2-40B4-BE49-F238E27FC236}">
                <a16:creationId xmlns:a16="http://schemas.microsoft.com/office/drawing/2014/main" id="{BE97A9CD-3E3F-2FD0-90C7-B2D220E7DF4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496078" y="703817"/>
            <a:ext cx="3409299" cy="950984"/>
          </a:xfrm>
          <a:prstGeom prst="rect">
            <a:avLst/>
          </a:prstGeom>
        </p:spPr>
      </p:pic>
      <p:sp>
        <p:nvSpPr>
          <p:cNvPr id="16" name="Google Shape;90;p1">
            <a:extLst>
              <a:ext uri="{FF2B5EF4-FFF2-40B4-BE49-F238E27FC236}">
                <a16:creationId xmlns:a16="http://schemas.microsoft.com/office/drawing/2014/main" id="{5DB7BE0B-0099-1A9B-2A01-0414CEA0709D}"/>
              </a:ext>
            </a:extLst>
          </p:cNvPr>
          <p:cNvSpPr txBox="1"/>
          <p:nvPr/>
        </p:nvSpPr>
        <p:spPr>
          <a:xfrm>
            <a:off x="4389773" y="888747"/>
            <a:ext cx="5306149" cy="766053"/>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A71E23"/>
              </a:buClr>
              <a:buSzPts val="4000"/>
              <a:buFont typeface="Georgia"/>
              <a:buNone/>
              <a:tabLst/>
              <a:defRPr/>
            </a:pPr>
            <a:r>
              <a:rPr kumimoji="0" lang="en-US" sz="4000" b="0" i="0" u="none" strike="noStrike" kern="0" cap="none" spc="0" normalizeH="0" baseline="0" noProof="0" dirty="0">
                <a:ln>
                  <a:noFill/>
                </a:ln>
                <a:solidFill>
                  <a:srgbClr val="000000"/>
                </a:solidFill>
                <a:effectLst/>
                <a:uLnTx/>
                <a:uFillTx/>
                <a:latin typeface="Arial" panose="020B0604020202020204" pitchFamily="34" charset="0"/>
                <a:ea typeface="Georgia"/>
                <a:cs typeface="Arial" panose="020B0604020202020204" pitchFamily="34" charset="0"/>
                <a:sym typeface="Georgia"/>
              </a:rPr>
              <a:t>at CSHL</a:t>
            </a:r>
          </a:p>
        </p:txBody>
      </p:sp>
      <p:sp>
        <p:nvSpPr>
          <p:cNvPr id="17" name="Google Shape;91;p1">
            <a:extLst>
              <a:ext uri="{FF2B5EF4-FFF2-40B4-BE49-F238E27FC236}">
                <a16:creationId xmlns:a16="http://schemas.microsoft.com/office/drawing/2014/main" id="{939C5947-B9BB-913A-E109-FFA0CD02A033}"/>
              </a:ext>
            </a:extLst>
          </p:cNvPr>
          <p:cNvSpPr txBox="1"/>
          <p:nvPr/>
        </p:nvSpPr>
        <p:spPr>
          <a:xfrm>
            <a:off x="1556675" y="5109618"/>
            <a:ext cx="8697403" cy="947473"/>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Georgia"/>
              <a:buNone/>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a:sym typeface="Georgia"/>
              </a:rPr>
              <a:t>-   Graduated from Columbia University with a BA in Biochemistry in 2020</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Google Shape;91;p1">
            <a:extLst>
              <a:ext uri="{FF2B5EF4-FFF2-40B4-BE49-F238E27FC236}">
                <a16:creationId xmlns:a16="http://schemas.microsoft.com/office/drawing/2014/main" id="{5DC29937-C5DE-F55F-E38D-FB55C9D14C02}"/>
              </a:ext>
            </a:extLst>
          </p:cNvPr>
          <p:cNvSpPr txBox="1"/>
          <p:nvPr/>
        </p:nvSpPr>
        <p:spPr>
          <a:xfrm>
            <a:off x="1556675" y="5667752"/>
            <a:ext cx="8665078" cy="947473"/>
          </a:xfrm>
          <a:prstGeom prst="rect">
            <a:avLst/>
          </a:prstGeom>
          <a:noFill/>
          <a:ln>
            <a:noFill/>
          </a:ln>
        </p:spPr>
        <p:txBody>
          <a:bodyPr spcFirstLastPara="1" wrap="square" lIns="0" tIns="0" rIns="0" bIns="0" anchor="ctr" anchorCtr="0">
            <a:noAutofit/>
          </a:bodyPr>
          <a:lstStyle/>
          <a:p>
            <a:pPr marL="342900" marR="0" lvl="0" indent="-342900" algn="l" defTabSz="914400" rtl="0" eaLnBrk="1" fontAlgn="auto" latinLnBrk="0" hangingPunct="1">
              <a:lnSpc>
                <a:spcPct val="100000"/>
              </a:lnSpc>
              <a:spcBef>
                <a:spcPts val="0"/>
              </a:spcBef>
              <a:spcAft>
                <a:spcPts val="0"/>
              </a:spcAft>
              <a:buClr>
                <a:srgbClr val="000000"/>
              </a:buClr>
              <a:buSzPts val="2000"/>
              <a:buFontTx/>
              <a:buChar char="-"/>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a:sym typeface="Georgia"/>
              </a:rPr>
              <a:t>Spent 3 years at the Hospital for Special Surgery &amp; Weill Cornell Medicine   </a:t>
            </a: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a:sym typeface="Georgia"/>
              </a:rPr>
              <a:t>     studying inflammatory bone destruction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Google Shape;91;p1">
            <a:extLst>
              <a:ext uri="{FF2B5EF4-FFF2-40B4-BE49-F238E27FC236}">
                <a16:creationId xmlns:a16="http://schemas.microsoft.com/office/drawing/2014/main" id="{BA26B9EF-2B00-5E97-374E-FF94AD20BA27}"/>
              </a:ext>
            </a:extLst>
          </p:cNvPr>
          <p:cNvSpPr txBox="1"/>
          <p:nvPr/>
        </p:nvSpPr>
        <p:spPr>
          <a:xfrm>
            <a:off x="1540514" y="6235819"/>
            <a:ext cx="7477578" cy="947473"/>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Georgia"/>
              <a:buNone/>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a:sym typeface="Georgia"/>
              </a:rPr>
              <a:t>-   Entered the MSTP at Stony Brook in 2023</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Google Shape;91;p1">
            <a:extLst>
              <a:ext uri="{FF2B5EF4-FFF2-40B4-BE49-F238E27FC236}">
                <a16:creationId xmlns:a16="http://schemas.microsoft.com/office/drawing/2014/main" id="{5B664D1E-0C37-BFD9-14BE-8FA01C65F536}"/>
              </a:ext>
            </a:extLst>
          </p:cNvPr>
          <p:cNvSpPr txBox="1"/>
          <p:nvPr/>
        </p:nvSpPr>
        <p:spPr>
          <a:xfrm>
            <a:off x="1580466" y="4551484"/>
            <a:ext cx="7397674" cy="1221182"/>
          </a:xfrm>
          <a:prstGeom prst="rect">
            <a:avLst/>
          </a:prstGeom>
          <a:no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Georgia"/>
              <a:buNone/>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a:sym typeface="Georgia"/>
              </a:rPr>
              <a:t>-   Born and raised on Long Island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42010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
          <a:extLst>
            <a:ext uri="{FF2B5EF4-FFF2-40B4-BE49-F238E27FC236}">
              <a16:creationId xmlns:a16="http://schemas.microsoft.com/office/drawing/2014/main" id="{F8BAD54F-D33D-D866-818C-66B3DC21956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BB5A3DC-014D-D2C4-E03A-54C30B8DCB13}"/>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290145" y="102038"/>
            <a:ext cx="4984531" cy="6653924"/>
          </a:xfrm>
          <a:prstGeom prst="rect">
            <a:avLst/>
          </a:prstGeom>
        </p:spPr>
      </p:pic>
      <p:pic>
        <p:nvPicPr>
          <p:cNvPr id="12" name="Picture 11">
            <a:extLst>
              <a:ext uri="{FF2B5EF4-FFF2-40B4-BE49-F238E27FC236}">
                <a16:creationId xmlns:a16="http://schemas.microsoft.com/office/drawing/2014/main" id="{766FC2AD-C4AF-AD3C-5D2B-389F25C20CD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202392" y="102038"/>
            <a:ext cx="5068638" cy="6653924"/>
          </a:xfrm>
          <a:prstGeom prst="rect">
            <a:avLst/>
          </a:prstGeom>
        </p:spPr>
      </p:pic>
    </p:spTree>
    <p:extLst>
      <p:ext uri="{BB962C8B-B14F-4D97-AF65-F5344CB8AC3E}">
        <p14:creationId xmlns:p14="http://schemas.microsoft.com/office/powerpoint/2010/main" val="2586828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a:extLst>
            <a:ext uri="{FF2B5EF4-FFF2-40B4-BE49-F238E27FC236}">
              <a16:creationId xmlns:a16="http://schemas.microsoft.com/office/drawing/2014/main" id="{52B631A1-A6C2-117E-F3A1-488A1CDD3B2F}"/>
            </a:ext>
          </a:extLst>
        </p:cNvPr>
        <p:cNvGrpSpPr/>
        <p:nvPr/>
      </p:nvGrpSpPr>
      <p:grpSpPr>
        <a:xfrm>
          <a:off x="0" y="0"/>
          <a:ext cx="0" cy="0"/>
          <a:chOff x="0" y="0"/>
          <a:chExt cx="0" cy="0"/>
        </a:xfrm>
      </p:grpSpPr>
      <p:sp>
        <p:nvSpPr>
          <p:cNvPr id="90" name="Google Shape;90;p1">
            <a:extLst>
              <a:ext uri="{FF2B5EF4-FFF2-40B4-BE49-F238E27FC236}">
                <a16:creationId xmlns:a16="http://schemas.microsoft.com/office/drawing/2014/main" id="{12A502B7-515B-11D4-29A5-86B439E282C8}"/>
              </a:ext>
            </a:extLst>
          </p:cNvPr>
          <p:cNvSpPr txBox="1"/>
          <p:nvPr/>
        </p:nvSpPr>
        <p:spPr>
          <a:xfrm>
            <a:off x="245326" y="0"/>
            <a:ext cx="8697403" cy="769584"/>
          </a:xfrm>
          <a:prstGeom prst="rect">
            <a:avLst/>
          </a:prstGeom>
          <a:no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A71E23"/>
              </a:buClr>
              <a:buSzPts val="4000"/>
              <a:buFont typeface="Georgia"/>
              <a:buNone/>
              <a:tabLst/>
              <a:defRPr/>
            </a:pPr>
            <a:r>
              <a:rPr kumimoji="0" lang="en-US" sz="4000" b="0" i="0" u="none" strike="noStrike" kern="0" cap="none" spc="0" normalizeH="0" baseline="0" noProof="0" dirty="0">
                <a:ln>
                  <a:noFill/>
                </a:ln>
                <a:solidFill>
                  <a:srgbClr val="000000"/>
                </a:solidFill>
                <a:effectLst/>
                <a:uLnTx/>
                <a:uFillTx/>
                <a:latin typeface="Arial" panose="020B0604020202020204" pitchFamily="34" charset="0"/>
                <a:ea typeface="Georgia"/>
                <a:cs typeface="Arial" panose="020B0604020202020204" pitchFamily="34" charset="0"/>
                <a:sym typeface="Georgia"/>
              </a:rPr>
              <a:t>Outside of the lab</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3" name="Picture 2" descr="New York Knicks - Wikipedia">
            <a:extLst>
              <a:ext uri="{FF2B5EF4-FFF2-40B4-BE49-F238E27FC236}">
                <a16:creationId xmlns:a16="http://schemas.microsoft.com/office/drawing/2014/main" id="{4387B952-5378-EAC8-F224-6174E04FC6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8277" y="769584"/>
            <a:ext cx="3515674" cy="2856485"/>
          </a:xfrm>
          <a:prstGeom prst="rect">
            <a:avLst/>
          </a:prstGeom>
        </p:spPr>
      </p:pic>
      <p:pic>
        <p:nvPicPr>
          <p:cNvPr id="11" name="Picture 10" descr="List of Guggenheim Museums - Wikipedia">
            <a:extLst>
              <a:ext uri="{FF2B5EF4-FFF2-40B4-BE49-F238E27FC236}">
                <a16:creationId xmlns:a16="http://schemas.microsoft.com/office/drawing/2014/main" id="{CD54A435-155D-C7A1-1D95-C4A12AC4DA4E}"/>
              </a:ext>
            </a:extLst>
          </p:cNvPr>
          <p:cNvPicPr>
            <a:picLocks noChangeAspect="1"/>
          </p:cNvPicPr>
          <p:nvPr/>
        </p:nvPicPr>
        <p:blipFill>
          <a:blip r:embed="rId4"/>
          <a:stretch>
            <a:fillRect/>
          </a:stretch>
        </p:blipFill>
        <p:spPr>
          <a:xfrm>
            <a:off x="7752129" y="769583"/>
            <a:ext cx="3989123" cy="2659415"/>
          </a:xfrm>
          <a:prstGeom prst="rect">
            <a:avLst/>
          </a:prstGeom>
        </p:spPr>
      </p:pic>
      <p:pic>
        <p:nvPicPr>
          <p:cNvPr id="13" name="Picture 12" descr="8 Ways To Keep Your Indoor Cat Happy and Healthy | Chewy">
            <a:extLst>
              <a:ext uri="{FF2B5EF4-FFF2-40B4-BE49-F238E27FC236}">
                <a16:creationId xmlns:a16="http://schemas.microsoft.com/office/drawing/2014/main" id="{0A99B227-7C99-65FF-AC9A-35964EAAE83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64866" y="3867803"/>
            <a:ext cx="3913228" cy="2608819"/>
          </a:xfrm>
          <a:prstGeom prst="rect">
            <a:avLst/>
          </a:prstGeom>
        </p:spPr>
      </p:pic>
      <p:pic>
        <p:nvPicPr>
          <p:cNvPr id="2" name="Picture 1" descr="StingRay | Basses | Ernie Ball Music Man">
            <a:extLst>
              <a:ext uri="{FF2B5EF4-FFF2-40B4-BE49-F238E27FC236}">
                <a16:creationId xmlns:a16="http://schemas.microsoft.com/office/drawing/2014/main" id="{117961F3-9A4B-45F3-7EE7-46617337618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8931198">
            <a:off x="3660348" y="1436398"/>
            <a:ext cx="4153240" cy="1522855"/>
          </a:xfrm>
          <a:prstGeom prst="rect">
            <a:avLst/>
          </a:prstGeom>
        </p:spPr>
      </p:pic>
    </p:spTree>
    <p:extLst>
      <p:ext uri="{BB962C8B-B14F-4D97-AF65-F5344CB8AC3E}">
        <p14:creationId xmlns:p14="http://schemas.microsoft.com/office/powerpoint/2010/main" val="687991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number of cells&#10;&#10;Description automatically generated">
            <a:extLst>
              <a:ext uri="{FF2B5EF4-FFF2-40B4-BE49-F238E27FC236}">
                <a16:creationId xmlns:a16="http://schemas.microsoft.com/office/drawing/2014/main" id="{23EC2A7F-DFFF-DB2A-4A2D-D3E70EC3EA5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59049" y="3648935"/>
            <a:ext cx="5512905" cy="1020080"/>
          </a:xfrm>
          <a:prstGeom prst="rect">
            <a:avLst/>
          </a:prstGeom>
        </p:spPr>
      </p:pic>
      <p:grpSp>
        <p:nvGrpSpPr>
          <p:cNvPr id="6" name="Group 5">
            <a:extLst>
              <a:ext uri="{FF2B5EF4-FFF2-40B4-BE49-F238E27FC236}">
                <a16:creationId xmlns:a16="http://schemas.microsoft.com/office/drawing/2014/main" id="{9FA73808-A76A-1AA0-F785-17A99F0E0070}"/>
              </a:ext>
            </a:extLst>
          </p:cNvPr>
          <p:cNvGrpSpPr/>
          <p:nvPr/>
        </p:nvGrpSpPr>
        <p:grpSpPr>
          <a:xfrm>
            <a:off x="6665795" y="600774"/>
            <a:ext cx="5512904" cy="2783028"/>
            <a:chOff x="6679096" y="0"/>
            <a:chExt cx="5512904" cy="2783028"/>
          </a:xfrm>
        </p:grpSpPr>
        <p:pic>
          <p:nvPicPr>
            <p:cNvPr id="8" name="Picture 7" descr="A group of graphs showing different types of cancer&#10;&#10;Description automatically generated with medium confidence">
              <a:extLst>
                <a:ext uri="{FF2B5EF4-FFF2-40B4-BE49-F238E27FC236}">
                  <a16:creationId xmlns:a16="http://schemas.microsoft.com/office/drawing/2014/main" id="{3C51C3FB-F606-467B-863E-9BF05919578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79096" y="0"/>
              <a:ext cx="5512904" cy="2756452"/>
            </a:xfrm>
            <a:prstGeom prst="rect">
              <a:avLst/>
            </a:prstGeom>
          </p:spPr>
        </p:pic>
        <p:sp>
          <p:nvSpPr>
            <p:cNvPr id="9" name="Rounded Rectangle 8">
              <a:extLst>
                <a:ext uri="{FF2B5EF4-FFF2-40B4-BE49-F238E27FC236}">
                  <a16:creationId xmlns:a16="http://schemas.microsoft.com/office/drawing/2014/main" id="{7097DA41-7C24-2FF8-0648-67F1ECED3DEC}"/>
                </a:ext>
              </a:extLst>
            </p:cNvPr>
            <p:cNvSpPr/>
            <p:nvPr/>
          </p:nvSpPr>
          <p:spPr>
            <a:xfrm>
              <a:off x="6679097" y="2663759"/>
              <a:ext cx="172278" cy="119269"/>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pic>
        <p:nvPicPr>
          <p:cNvPr id="10" name="Picture 9">
            <a:extLst>
              <a:ext uri="{FF2B5EF4-FFF2-40B4-BE49-F238E27FC236}">
                <a16:creationId xmlns:a16="http://schemas.microsoft.com/office/drawing/2014/main" id="{9AA06007-B3C9-823A-4089-BBEE665E99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81247" y="600773"/>
            <a:ext cx="3025464" cy="4066223"/>
          </a:xfrm>
          <a:prstGeom prst="rect">
            <a:avLst/>
          </a:prstGeom>
        </p:spPr>
      </p:pic>
      <p:pic>
        <p:nvPicPr>
          <p:cNvPr id="11" name="Picture 10">
            <a:extLst>
              <a:ext uri="{FF2B5EF4-FFF2-40B4-BE49-F238E27FC236}">
                <a16:creationId xmlns:a16="http://schemas.microsoft.com/office/drawing/2014/main" id="{3681CCED-CAAB-4364-D505-09E2F4FEE7A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600772"/>
            <a:ext cx="3301187" cy="4066224"/>
          </a:xfrm>
          <a:prstGeom prst="rect">
            <a:avLst/>
          </a:prstGeom>
        </p:spPr>
      </p:pic>
      <p:sp>
        <p:nvSpPr>
          <p:cNvPr id="12" name="TextBox 11">
            <a:extLst>
              <a:ext uri="{FF2B5EF4-FFF2-40B4-BE49-F238E27FC236}">
                <a16:creationId xmlns:a16="http://schemas.microsoft.com/office/drawing/2014/main" id="{68C28D1D-DDF6-8EA1-ABE0-A7B82A76EB14}"/>
              </a:ext>
            </a:extLst>
          </p:cNvPr>
          <p:cNvSpPr txBox="1"/>
          <p:nvPr/>
        </p:nvSpPr>
        <p:spPr>
          <a:xfrm>
            <a:off x="253399" y="27432"/>
            <a:ext cx="289213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“Chronic Irritation Theory” </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1863</a:t>
            </a:r>
          </a:p>
        </p:txBody>
      </p:sp>
      <p:sp>
        <p:nvSpPr>
          <p:cNvPr id="13" name="TextBox 12">
            <a:extLst>
              <a:ext uri="{FF2B5EF4-FFF2-40B4-BE49-F238E27FC236}">
                <a16:creationId xmlns:a16="http://schemas.microsoft.com/office/drawing/2014/main" id="{56958BD9-1349-F18C-8A94-DE56AA771012}"/>
              </a:ext>
            </a:extLst>
          </p:cNvPr>
          <p:cNvSpPr txBox="1"/>
          <p:nvPr/>
        </p:nvSpPr>
        <p:spPr>
          <a:xfrm>
            <a:off x="3522379" y="0"/>
            <a:ext cx="27432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Yamagiwa</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and Ichikawa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1915</a:t>
            </a:r>
          </a:p>
        </p:txBody>
      </p:sp>
      <p:sp>
        <p:nvSpPr>
          <p:cNvPr id="14" name="TextBox 13">
            <a:extLst>
              <a:ext uri="{FF2B5EF4-FFF2-40B4-BE49-F238E27FC236}">
                <a16:creationId xmlns:a16="http://schemas.microsoft.com/office/drawing/2014/main" id="{EC642460-F7A4-5CBD-4999-5531D6A549BE}"/>
              </a:ext>
            </a:extLst>
          </p:cNvPr>
          <p:cNvSpPr txBox="1"/>
          <p:nvPr/>
        </p:nvSpPr>
        <p:spPr>
          <a:xfrm>
            <a:off x="7768382" y="27432"/>
            <a:ext cx="38874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In-depth Tissue Sequencing Studies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2010s-Present</a:t>
            </a:r>
          </a:p>
        </p:txBody>
      </p:sp>
      <p:sp>
        <p:nvSpPr>
          <p:cNvPr id="15" name="Title 1">
            <a:extLst>
              <a:ext uri="{FF2B5EF4-FFF2-40B4-BE49-F238E27FC236}">
                <a16:creationId xmlns:a16="http://schemas.microsoft.com/office/drawing/2014/main" id="{C7273C52-89F6-5E0E-1675-BCEE5030CAE2}"/>
              </a:ext>
            </a:extLst>
          </p:cNvPr>
          <p:cNvSpPr txBox="1">
            <a:spLocks/>
          </p:cNvSpPr>
          <p:nvPr/>
        </p:nvSpPr>
        <p:spPr>
          <a:xfrm>
            <a:off x="0" y="493166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Aptos Display" panose="02110004020202020204"/>
                <a:ea typeface="+mj-ea"/>
                <a:cs typeface="+mj-cs"/>
              </a:rPr>
              <a:t>Alex Cicala</a:t>
            </a:r>
          </a:p>
        </p:txBody>
      </p:sp>
      <p:sp>
        <p:nvSpPr>
          <p:cNvPr id="16" name="Content Placeholder 2">
            <a:extLst>
              <a:ext uri="{FF2B5EF4-FFF2-40B4-BE49-F238E27FC236}">
                <a16:creationId xmlns:a16="http://schemas.microsoft.com/office/drawing/2014/main" id="{F2ACE9CC-2740-6F90-40C5-ADF8452FC059}"/>
              </a:ext>
            </a:extLst>
          </p:cNvPr>
          <p:cNvSpPr txBox="1">
            <a:spLocks/>
          </p:cNvSpPr>
          <p:nvPr/>
        </p:nvSpPr>
        <p:spPr>
          <a:xfrm>
            <a:off x="0" y="6243552"/>
            <a:ext cx="4275667" cy="5111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Peter Westcott Lab, CSHL</a:t>
            </a:r>
          </a:p>
        </p:txBody>
      </p:sp>
      <p:pic>
        <p:nvPicPr>
          <p:cNvPr id="18" name="Picture 17" descr="A logo for a medicine company&#10;&#10;AI-generated content may be incorrect.">
            <a:extLst>
              <a:ext uri="{FF2B5EF4-FFF2-40B4-BE49-F238E27FC236}">
                <a16:creationId xmlns:a16="http://schemas.microsoft.com/office/drawing/2014/main" id="{020EE031-5AF5-FE1A-D4BF-13C6C2F8E76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689769" y="4674586"/>
            <a:ext cx="2502231" cy="2183414"/>
          </a:xfrm>
          <a:prstGeom prst="rect">
            <a:avLst/>
          </a:prstGeom>
        </p:spPr>
      </p:pic>
      <p:pic>
        <p:nvPicPr>
          <p:cNvPr id="19" name="Picture 18" descr="A logo with blue letters and a circle&#10;&#10;AI-generated content may be incorrect.">
            <a:extLst>
              <a:ext uri="{FF2B5EF4-FFF2-40B4-BE49-F238E27FC236}">
                <a16:creationId xmlns:a16="http://schemas.microsoft.com/office/drawing/2014/main" id="{626FDB4E-FF6C-C178-6CAC-2316BF13D94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60355" y="4958705"/>
            <a:ext cx="3996739" cy="1923932"/>
          </a:xfrm>
          <a:prstGeom prst="rect">
            <a:avLst/>
          </a:prstGeom>
        </p:spPr>
      </p:pic>
    </p:spTree>
    <p:extLst>
      <p:ext uri="{BB962C8B-B14F-4D97-AF65-F5344CB8AC3E}">
        <p14:creationId xmlns:p14="http://schemas.microsoft.com/office/powerpoint/2010/main" val="407379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6813E35-9C3E-9E1C-E033-E3BBB7E21966}"/>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0" y="0"/>
            <a:ext cx="5934635" cy="3759390"/>
          </a:xfrm>
          <a:prstGeom prst="rect">
            <a:avLst/>
          </a:prstGeom>
        </p:spPr>
      </p:pic>
      <p:pic>
        <p:nvPicPr>
          <p:cNvPr id="8" name="Picture 7">
            <a:extLst>
              <a:ext uri="{FF2B5EF4-FFF2-40B4-BE49-F238E27FC236}">
                <a16:creationId xmlns:a16="http://schemas.microsoft.com/office/drawing/2014/main" id="{6B014E90-6CFA-E643-A1BF-29ABED549E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863" y="4154053"/>
            <a:ext cx="2703947" cy="2703947"/>
          </a:xfrm>
          <a:prstGeom prst="rect">
            <a:avLst/>
          </a:prstGeom>
        </p:spPr>
      </p:pic>
      <p:pic>
        <p:nvPicPr>
          <p:cNvPr id="9" name="Picture 8">
            <a:extLst>
              <a:ext uri="{FF2B5EF4-FFF2-40B4-BE49-F238E27FC236}">
                <a16:creationId xmlns:a16="http://schemas.microsoft.com/office/drawing/2014/main" id="{3F850C35-8115-870D-9E10-19EF9333D7B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92204" y="4154053"/>
            <a:ext cx="2706979" cy="2706979"/>
          </a:xfrm>
          <a:prstGeom prst="rect">
            <a:avLst/>
          </a:prstGeom>
        </p:spPr>
      </p:pic>
      <p:cxnSp>
        <p:nvCxnSpPr>
          <p:cNvPr id="10" name="Straight Arrow Connector 9">
            <a:extLst>
              <a:ext uri="{FF2B5EF4-FFF2-40B4-BE49-F238E27FC236}">
                <a16:creationId xmlns:a16="http://schemas.microsoft.com/office/drawing/2014/main" id="{465B9C9B-43EB-1D3F-FEB7-F7238E3C5E6D}"/>
              </a:ext>
            </a:extLst>
          </p:cNvPr>
          <p:cNvCxnSpPr>
            <a:cxnSpLocks/>
          </p:cNvCxnSpPr>
          <p:nvPr/>
        </p:nvCxnSpPr>
        <p:spPr>
          <a:xfrm>
            <a:off x="5599183" y="880229"/>
            <a:ext cx="103116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23EDFB36-B1AE-F2CF-7AF9-A1A38D0BB4C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458544" y="0"/>
            <a:ext cx="2733456" cy="2420464"/>
          </a:xfrm>
          <a:prstGeom prst="rect">
            <a:avLst/>
          </a:prstGeom>
        </p:spPr>
      </p:pic>
      <p:pic>
        <p:nvPicPr>
          <p:cNvPr id="12" name="Picture 11">
            <a:extLst>
              <a:ext uri="{FF2B5EF4-FFF2-40B4-BE49-F238E27FC236}">
                <a16:creationId xmlns:a16="http://schemas.microsoft.com/office/drawing/2014/main" id="{0BB8C6EA-15E8-BF0E-A079-1AA387A7AE6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25088" y="0"/>
            <a:ext cx="2733456" cy="2420465"/>
          </a:xfrm>
          <a:prstGeom prst="rect">
            <a:avLst/>
          </a:prstGeom>
        </p:spPr>
      </p:pic>
      <p:sp>
        <p:nvSpPr>
          <p:cNvPr id="13" name="TextBox 12">
            <a:extLst>
              <a:ext uri="{FF2B5EF4-FFF2-40B4-BE49-F238E27FC236}">
                <a16:creationId xmlns:a16="http://schemas.microsoft.com/office/drawing/2014/main" id="{38A4FA0C-52C3-A55D-F8E9-F62748C8EE63}"/>
              </a:ext>
            </a:extLst>
          </p:cNvPr>
          <p:cNvSpPr txBox="1"/>
          <p:nvPr/>
        </p:nvSpPr>
        <p:spPr>
          <a:xfrm>
            <a:off x="9458544" y="0"/>
            <a:ext cx="169365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0C0"/>
                </a:solidFill>
                <a:effectLst/>
                <a:uLnTx/>
                <a:uFillTx/>
                <a:latin typeface="Aptos" panose="02110004020202020204"/>
                <a:ea typeface="+mn-ea"/>
                <a:cs typeface="+mn-cs"/>
              </a:rPr>
              <a:t>DAPI</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600" b="0" i="0" u="none" strike="noStrike" kern="1200" cap="none" spc="0" normalizeH="0" baseline="0" noProof="0" dirty="0">
                <a:ln>
                  <a:noFill/>
                </a:ln>
                <a:solidFill>
                  <a:srgbClr val="FF0000"/>
                </a:solidFill>
                <a:effectLst/>
                <a:uLnTx/>
                <a:uFillTx/>
                <a:latin typeface="Aptos" panose="02110004020202020204"/>
                <a:ea typeface="+mn-ea"/>
                <a:cs typeface="+mn-cs"/>
              </a:rPr>
              <a:t>RFP</a:t>
            </a: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600" b="0" i="0" u="none" strike="noStrike" kern="1200" cap="none" spc="0" normalizeH="0" baseline="0" noProof="0" dirty="0">
                <a:ln>
                  <a:noFill/>
                </a:ln>
                <a:solidFill>
                  <a:srgbClr val="00B050"/>
                </a:solidFill>
                <a:effectLst/>
                <a:uLnTx/>
                <a:uFillTx/>
                <a:latin typeface="Aptos" panose="02110004020202020204"/>
                <a:ea typeface="+mn-ea"/>
                <a:cs typeface="+mn-cs"/>
              </a:rPr>
              <a:t>EDU</a:t>
            </a:r>
          </a:p>
        </p:txBody>
      </p:sp>
      <p:cxnSp>
        <p:nvCxnSpPr>
          <p:cNvPr id="14" name="Straight Arrow Connector 13">
            <a:extLst>
              <a:ext uri="{FF2B5EF4-FFF2-40B4-BE49-F238E27FC236}">
                <a16:creationId xmlns:a16="http://schemas.microsoft.com/office/drawing/2014/main" id="{6972026A-7A6D-E0F9-843C-F0CB8133611D}"/>
              </a:ext>
            </a:extLst>
          </p:cNvPr>
          <p:cNvCxnSpPr>
            <a:cxnSpLocks/>
          </p:cNvCxnSpPr>
          <p:nvPr/>
        </p:nvCxnSpPr>
        <p:spPr>
          <a:xfrm>
            <a:off x="1029741" y="3429000"/>
            <a:ext cx="0" cy="72505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descr="A colorful image of a body&#10;&#10;AI-generated content may be incorrect.">
            <a:extLst>
              <a:ext uri="{FF2B5EF4-FFF2-40B4-BE49-F238E27FC236}">
                <a16:creationId xmlns:a16="http://schemas.microsoft.com/office/drawing/2014/main" id="{61886EAF-2E00-590E-891D-9F8E97E7D36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89428" y="3196498"/>
            <a:ext cx="4815836" cy="3537346"/>
          </a:xfrm>
          <a:prstGeom prst="rect">
            <a:avLst/>
          </a:prstGeom>
        </p:spPr>
      </p:pic>
      <p:sp>
        <p:nvSpPr>
          <p:cNvPr id="17" name="TextBox 16">
            <a:extLst>
              <a:ext uri="{FF2B5EF4-FFF2-40B4-BE49-F238E27FC236}">
                <a16:creationId xmlns:a16="http://schemas.microsoft.com/office/drawing/2014/main" id="{C7A9C672-F599-C40D-76B0-B46F6430A700}"/>
              </a:ext>
            </a:extLst>
          </p:cNvPr>
          <p:cNvSpPr txBox="1"/>
          <p:nvPr/>
        </p:nvSpPr>
        <p:spPr>
          <a:xfrm>
            <a:off x="7230827" y="6395290"/>
            <a:ext cx="218475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Aptos" panose="02110004020202020204"/>
                <a:ea typeface="+mn-ea"/>
                <a:cs typeface="+mn-cs"/>
              </a:rPr>
              <a:t>DAPI</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0" i="0" u="none" strike="noStrike" kern="1200" cap="none" spc="0" normalizeH="0" baseline="0" noProof="0" dirty="0">
                <a:ln>
                  <a:noFill/>
                </a:ln>
                <a:solidFill>
                  <a:srgbClr val="FF0000"/>
                </a:solidFill>
                <a:effectLst/>
                <a:uLnTx/>
                <a:uFillTx/>
                <a:latin typeface="Aptos" panose="02110004020202020204"/>
                <a:ea typeface="+mn-ea"/>
                <a:cs typeface="+mn-cs"/>
              </a:rPr>
              <a:t>RFP</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0" i="0" u="none" strike="noStrike" kern="1200" cap="none" spc="0" normalizeH="0" baseline="0" noProof="0" dirty="0">
                <a:ln>
                  <a:noFill/>
                </a:ln>
                <a:solidFill>
                  <a:srgbClr val="00B050"/>
                </a:solidFill>
                <a:effectLst/>
                <a:uLnTx/>
                <a:uFillTx/>
                <a:latin typeface="Aptos" panose="02110004020202020204"/>
                <a:ea typeface="+mn-ea"/>
                <a:cs typeface="+mn-cs"/>
              </a:rPr>
              <a:t>EDU</a:t>
            </a:r>
          </a:p>
        </p:txBody>
      </p:sp>
      <p:sp>
        <p:nvSpPr>
          <p:cNvPr id="7" name="TextBox 6">
            <a:extLst>
              <a:ext uri="{FF2B5EF4-FFF2-40B4-BE49-F238E27FC236}">
                <a16:creationId xmlns:a16="http://schemas.microsoft.com/office/drawing/2014/main" id="{5A5160EC-DFF9-1CA5-19D7-3F838529F8F8}"/>
              </a:ext>
            </a:extLst>
          </p:cNvPr>
          <p:cNvSpPr txBox="1"/>
          <p:nvPr/>
        </p:nvSpPr>
        <p:spPr>
          <a:xfrm>
            <a:off x="576248" y="6375921"/>
            <a:ext cx="158517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PBS</a:t>
            </a:r>
          </a:p>
        </p:txBody>
      </p:sp>
      <p:sp>
        <p:nvSpPr>
          <p:cNvPr id="6" name="TextBox 5">
            <a:extLst>
              <a:ext uri="{FF2B5EF4-FFF2-40B4-BE49-F238E27FC236}">
                <a16:creationId xmlns:a16="http://schemas.microsoft.com/office/drawing/2014/main" id="{EC0F05C6-2CA1-C95C-775C-ECF98D6261EF}"/>
              </a:ext>
            </a:extLst>
          </p:cNvPr>
          <p:cNvSpPr txBox="1"/>
          <p:nvPr/>
        </p:nvSpPr>
        <p:spPr>
          <a:xfrm>
            <a:off x="3103005" y="6405323"/>
            <a:ext cx="228537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1 ng/mL </a:t>
            </a:r>
            <a:r>
              <a:rPr kumimoji="0" lang="en-US" sz="2400" b="0" i="0" u="none" strike="noStrike" kern="1200" cap="none" spc="0" normalizeH="0" baseline="0" noProof="0" dirty="0" err="1">
                <a:ln>
                  <a:noFill/>
                </a:ln>
                <a:solidFill>
                  <a:prstClr val="black"/>
                </a:solidFill>
                <a:effectLst/>
                <a:uLnTx/>
                <a:uFillTx/>
                <a:latin typeface="Aptos" panose="02110004020202020204"/>
                <a:ea typeface="+mn-ea"/>
                <a:cs typeface="+mn-cs"/>
              </a:rPr>
              <a:t>IFN</a:t>
            </a:r>
            <a:r>
              <a:rPr kumimoji="0" lang="en-US" altLang="en-US" sz="2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mn-cs"/>
              </a:rPr>
              <a:t>γ</a:t>
            </a:r>
            <a:endPar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1" name="Straight Arrow Connector 20">
            <a:extLst>
              <a:ext uri="{FF2B5EF4-FFF2-40B4-BE49-F238E27FC236}">
                <a16:creationId xmlns:a16="http://schemas.microsoft.com/office/drawing/2014/main" id="{02D8907B-2894-C4C3-65D3-BA1E06F7677F}"/>
              </a:ext>
            </a:extLst>
          </p:cNvPr>
          <p:cNvCxnSpPr>
            <a:cxnSpLocks/>
          </p:cNvCxnSpPr>
          <p:nvPr/>
        </p:nvCxnSpPr>
        <p:spPr>
          <a:xfrm>
            <a:off x="4775200" y="3196498"/>
            <a:ext cx="1949888" cy="74896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4099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C18A3-6DE9-F740-C9D0-7398348D5553}"/>
              </a:ext>
            </a:extLst>
          </p:cNvPr>
          <p:cNvSpPr>
            <a:spLocks noGrp="1"/>
          </p:cNvSpPr>
          <p:nvPr>
            <p:ph type="title"/>
          </p:nvPr>
        </p:nvSpPr>
        <p:spPr>
          <a:xfrm>
            <a:off x="0" y="-258792"/>
            <a:ext cx="12192000" cy="1325563"/>
          </a:xfrm>
        </p:spPr>
        <p:txBody>
          <a:bodyPr/>
          <a:lstStyle/>
          <a:p>
            <a:pPr algn="ctr"/>
            <a:r>
              <a:rPr lang="en-US" dirty="0"/>
              <a:t>Environmental Contributions to Tumor Evolution</a:t>
            </a:r>
          </a:p>
        </p:txBody>
      </p:sp>
      <p:pic>
        <p:nvPicPr>
          <p:cNvPr id="8" name="Picture 7" descr="A close-up of a red ball&#10;&#10;AI-generated content may be incorrect.">
            <a:extLst>
              <a:ext uri="{FF2B5EF4-FFF2-40B4-BE49-F238E27FC236}">
                <a16:creationId xmlns:a16="http://schemas.microsoft.com/office/drawing/2014/main" id="{E72E7DF7-4D23-E70C-EC18-A956A5EC8EB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2112" y="832450"/>
            <a:ext cx="3655925" cy="2786340"/>
          </a:xfrm>
          <a:prstGeom prst="rect">
            <a:avLst/>
          </a:prstGeom>
        </p:spPr>
      </p:pic>
      <p:pic>
        <p:nvPicPr>
          <p:cNvPr id="9" name="Picture 8" descr="A bright orange circle in the sky&#10;&#10;AI-generated content may be incorrect.">
            <a:extLst>
              <a:ext uri="{FF2B5EF4-FFF2-40B4-BE49-F238E27FC236}">
                <a16:creationId xmlns:a16="http://schemas.microsoft.com/office/drawing/2014/main" id="{5D405559-5131-18CE-B302-E540A96493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68037" y="832451"/>
            <a:ext cx="3655925" cy="2786341"/>
          </a:xfrm>
          <a:prstGeom prst="rect">
            <a:avLst/>
          </a:prstGeom>
        </p:spPr>
      </p:pic>
      <p:pic>
        <p:nvPicPr>
          <p:cNvPr id="10" name="Picture 9" descr="A red and green background&#10;&#10;AI-generated content may be incorrect.">
            <a:extLst>
              <a:ext uri="{FF2B5EF4-FFF2-40B4-BE49-F238E27FC236}">
                <a16:creationId xmlns:a16="http://schemas.microsoft.com/office/drawing/2014/main" id="{65139455-BE85-F64B-8A72-9448FA9633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23962" y="832451"/>
            <a:ext cx="3682008" cy="2786339"/>
          </a:xfrm>
          <a:prstGeom prst="rect">
            <a:avLst/>
          </a:prstGeom>
        </p:spPr>
      </p:pic>
      <p:sp>
        <p:nvSpPr>
          <p:cNvPr id="11" name="TextBox 10">
            <a:extLst>
              <a:ext uri="{FF2B5EF4-FFF2-40B4-BE49-F238E27FC236}">
                <a16:creationId xmlns:a16="http://schemas.microsoft.com/office/drawing/2014/main" id="{A6BBB312-1E4F-7FE9-B24F-B5A129103467}"/>
              </a:ext>
            </a:extLst>
          </p:cNvPr>
          <p:cNvSpPr txBox="1"/>
          <p:nvPr/>
        </p:nvSpPr>
        <p:spPr>
          <a:xfrm>
            <a:off x="1326707" y="3744580"/>
            <a:ext cx="22267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Bright Field</a:t>
            </a:r>
          </a:p>
        </p:txBody>
      </p:sp>
      <p:sp>
        <p:nvSpPr>
          <p:cNvPr id="12" name="TextBox 11">
            <a:extLst>
              <a:ext uri="{FF2B5EF4-FFF2-40B4-BE49-F238E27FC236}">
                <a16:creationId xmlns:a16="http://schemas.microsoft.com/office/drawing/2014/main" id="{127C9F24-3350-AAF8-CF5F-066368A99697}"/>
              </a:ext>
            </a:extLst>
          </p:cNvPr>
          <p:cNvSpPr txBox="1"/>
          <p:nvPr/>
        </p:nvSpPr>
        <p:spPr>
          <a:xfrm>
            <a:off x="8651599" y="3744578"/>
            <a:ext cx="22267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Polarized Light</a:t>
            </a:r>
          </a:p>
        </p:txBody>
      </p:sp>
      <p:sp>
        <p:nvSpPr>
          <p:cNvPr id="13" name="TextBox 12">
            <a:extLst>
              <a:ext uri="{FF2B5EF4-FFF2-40B4-BE49-F238E27FC236}">
                <a16:creationId xmlns:a16="http://schemas.microsoft.com/office/drawing/2014/main" id="{64756358-CB27-1166-15A6-A4CD338ED6CF}"/>
              </a:ext>
            </a:extLst>
          </p:cNvPr>
          <p:cNvSpPr txBox="1"/>
          <p:nvPr/>
        </p:nvSpPr>
        <p:spPr>
          <a:xfrm>
            <a:off x="4982632" y="3744580"/>
            <a:ext cx="22267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Fluorescent</a:t>
            </a:r>
          </a:p>
        </p:txBody>
      </p:sp>
      <p:pic>
        <p:nvPicPr>
          <p:cNvPr id="14" name="Picture 13">
            <a:extLst>
              <a:ext uri="{FF2B5EF4-FFF2-40B4-BE49-F238E27FC236}">
                <a16:creationId xmlns:a16="http://schemas.microsoft.com/office/drawing/2014/main" id="{EBCC5CEA-5178-EF2A-F49E-93F96A9CB20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09525" y="4281845"/>
            <a:ext cx="3275060" cy="2386612"/>
          </a:xfrm>
          <a:prstGeom prst="rect">
            <a:avLst/>
          </a:prstGeom>
        </p:spPr>
      </p:pic>
      <p:pic>
        <p:nvPicPr>
          <p:cNvPr id="15" name="Picture 14">
            <a:extLst>
              <a:ext uri="{FF2B5EF4-FFF2-40B4-BE49-F238E27FC236}">
                <a16:creationId xmlns:a16="http://schemas.microsoft.com/office/drawing/2014/main" id="{D3C51E28-D5F1-5FF3-259F-B3E6AFEF7BD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59723" y="4281845"/>
            <a:ext cx="3275060" cy="2386612"/>
          </a:xfrm>
          <a:prstGeom prst="rect">
            <a:avLst/>
          </a:prstGeom>
        </p:spPr>
      </p:pic>
      <p:pic>
        <p:nvPicPr>
          <p:cNvPr id="16" name="Picture 15">
            <a:extLst>
              <a:ext uri="{FF2B5EF4-FFF2-40B4-BE49-F238E27FC236}">
                <a16:creationId xmlns:a16="http://schemas.microsoft.com/office/drawing/2014/main" id="{62638D33-8790-FB33-0459-EB117D2EBC3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09921" y="4281845"/>
            <a:ext cx="3275060" cy="2386612"/>
          </a:xfrm>
          <a:prstGeom prst="rect">
            <a:avLst/>
          </a:prstGeom>
        </p:spPr>
      </p:pic>
      <p:sp>
        <p:nvSpPr>
          <p:cNvPr id="17" name="TextBox 16">
            <a:extLst>
              <a:ext uri="{FF2B5EF4-FFF2-40B4-BE49-F238E27FC236}">
                <a16:creationId xmlns:a16="http://schemas.microsoft.com/office/drawing/2014/main" id="{D31C821F-BDCB-7DA1-2C5F-3BB7C801530D}"/>
              </a:ext>
            </a:extLst>
          </p:cNvPr>
          <p:cNvSpPr txBox="1"/>
          <p:nvPr/>
        </p:nvSpPr>
        <p:spPr>
          <a:xfrm>
            <a:off x="-80335" y="4197879"/>
            <a:ext cx="1589860"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8E8E8">
                    <a:lumMod val="90000"/>
                  </a:srgbClr>
                </a:solidFill>
                <a:effectLst/>
                <a:uLnTx/>
                <a:uFillTx/>
                <a:latin typeface="Aptos" panose="02110004020202020204"/>
                <a:ea typeface="+mn-ea"/>
                <a:cs typeface="+mn-cs"/>
              </a:rPr>
              <a:t>DAPI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Aptos" panose="02110004020202020204"/>
                <a:ea typeface="+mn-ea"/>
                <a:cs typeface="+mn-cs"/>
              </a:rPr>
              <a:t>FoxP3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Aptos" panose="02110004020202020204"/>
                <a:ea typeface="+mn-ea"/>
                <a:cs typeface="+mn-cs"/>
              </a:rPr>
              <a:t>CD8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92D050"/>
                </a:solidFill>
                <a:effectLst/>
                <a:uLnTx/>
                <a:uFillTx/>
                <a:latin typeface="Aptos" panose="02110004020202020204"/>
                <a:ea typeface="+mn-ea"/>
                <a:cs typeface="+mn-cs"/>
              </a:rPr>
              <a:t>CD4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rPr>
              <a:t>MHCII</a:t>
            </a:r>
          </a:p>
        </p:txBody>
      </p:sp>
    </p:spTree>
    <p:extLst>
      <p:ext uri="{BB962C8B-B14F-4D97-AF65-F5344CB8AC3E}">
        <p14:creationId xmlns:p14="http://schemas.microsoft.com/office/powerpoint/2010/main" val="2198955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6A278-CDFE-D9C2-0B7D-4B7F82FC1699}"/>
              </a:ext>
            </a:extLst>
          </p:cNvPr>
          <p:cNvSpPr>
            <a:spLocks noGrp="1"/>
          </p:cNvSpPr>
          <p:nvPr>
            <p:ph type="ctrTitle"/>
          </p:nvPr>
        </p:nvSpPr>
        <p:spPr/>
        <p:txBody>
          <a:bodyPr/>
          <a:lstStyle/>
          <a:p>
            <a:r>
              <a:rPr lang="en-US" dirty="0"/>
              <a:t>Uncoupling Tumor Ferroptosis from Host Health</a:t>
            </a:r>
          </a:p>
        </p:txBody>
      </p:sp>
      <p:sp>
        <p:nvSpPr>
          <p:cNvPr id="3" name="Subtitle 2">
            <a:extLst>
              <a:ext uri="{FF2B5EF4-FFF2-40B4-BE49-F238E27FC236}">
                <a16:creationId xmlns:a16="http://schemas.microsoft.com/office/drawing/2014/main" id="{80C5AC4D-7585-8A4C-94DB-87BD6C4AE010}"/>
              </a:ext>
            </a:extLst>
          </p:cNvPr>
          <p:cNvSpPr>
            <a:spLocks noGrp="1"/>
          </p:cNvSpPr>
          <p:nvPr>
            <p:ph type="subTitle" idx="1"/>
          </p:nvPr>
        </p:nvSpPr>
        <p:spPr/>
        <p:txBody>
          <a:bodyPr>
            <a:normAutofit/>
          </a:bodyPr>
          <a:lstStyle/>
          <a:p>
            <a:r>
              <a:rPr lang="en-US" dirty="0"/>
              <a:t>Rohini Guin</a:t>
            </a:r>
          </a:p>
          <a:p>
            <a:r>
              <a:rPr lang="en-US" dirty="0"/>
              <a:t>Fall 2026</a:t>
            </a:r>
          </a:p>
          <a:p>
            <a:r>
              <a:rPr lang="en-US" dirty="0"/>
              <a:t>Janowitz Lab</a:t>
            </a:r>
          </a:p>
        </p:txBody>
      </p:sp>
    </p:spTree>
    <p:extLst>
      <p:ext uri="{BB962C8B-B14F-4D97-AF65-F5344CB8AC3E}">
        <p14:creationId xmlns:p14="http://schemas.microsoft.com/office/powerpoint/2010/main" val="2452774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CD14F-9A2F-A07B-EFEE-7F917DB26F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973A82-B77D-03A3-9E62-C4498F6108FD}"/>
              </a:ext>
            </a:extLst>
          </p:cNvPr>
          <p:cNvSpPr txBox="1">
            <a:spLocks/>
          </p:cNvSpPr>
          <p:nvPr/>
        </p:nvSpPr>
        <p:spPr>
          <a:xfrm>
            <a:off x="838200" y="112828"/>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ptos Display" panose="02110004020202020204"/>
                <a:ea typeface="+mj-ea"/>
                <a:cs typeface="+mj-cs"/>
              </a:rPr>
              <a:t>Background, Mechanism, &amp; Goal</a:t>
            </a:r>
          </a:p>
        </p:txBody>
      </p:sp>
      <p:pic>
        <p:nvPicPr>
          <p:cNvPr id="3" name="Picture 2">
            <a:extLst>
              <a:ext uri="{FF2B5EF4-FFF2-40B4-BE49-F238E27FC236}">
                <a16:creationId xmlns:a16="http://schemas.microsoft.com/office/drawing/2014/main" id="{3FDC1763-3468-F465-4208-5A7285FF0A91}"/>
              </a:ext>
            </a:extLst>
          </p:cNvPr>
          <p:cNvPicPr>
            <a:picLocks noChangeAspect="1"/>
          </p:cNvPicPr>
          <p:nvPr>
            <p:custDataLst>
              <p:tags r:id="rId1"/>
            </p:custDataLst>
          </p:nvPr>
        </p:nvPicPr>
        <p:blipFill>
          <a:blip r:embed="rId3" cstate="screen">
            <a:extLst>
              <a:ext uri="{28A0092B-C50C-407E-A947-70E740481C1C}">
                <a14:useLocalDpi xmlns:a14="http://schemas.microsoft.com/office/drawing/2010/main"/>
              </a:ext>
            </a:extLst>
          </a:blip>
          <a:srcRect/>
          <a:stretch/>
        </p:blipFill>
        <p:spPr>
          <a:xfrm>
            <a:off x="1062930" y="1275100"/>
            <a:ext cx="9969313" cy="3597346"/>
          </a:xfrm>
          <a:prstGeom prst="rect">
            <a:avLst/>
          </a:prstGeom>
        </p:spPr>
      </p:pic>
      <p:sp>
        <p:nvSpPr>
          <p:cNvPr id="6" name="Title 1">
            <a:extLst>
              <a:ext uri="{FF2B5EF4-FFF2-40B4-BE49-F238E27FC236}">
                <a16:creationId xmlns:a16="http://schemas.microsoft.com/office/drawing/2014/main" id="{A4756526-D336-3615-623F-D009240BDA82}"/>
              </a:ext>
            </a:extLst>
          </p:cNvPr>
          <p:cNvSpPr txBox="1">
            <a:spLocks/>
          </p:cNvSpPr>
          <p:nvPr/>
        </p:nvSpPr>
        <p:spPr>
          <a:xfrm>
            <a:off x="1393372" y="5603965"/>
            <a:ext cx="9144000" cy="11103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ptos" panose="020B0004020202020204" pitchFamily="34" charset="0"/>
                <a:ea typeface="+mj-ea"/>
                <a:cs typeface="+mj-cs"/>
              </a:rPr>
              <a:t>What therapeutic targets can be further exploited to </a:t>
            </a:r>
            <a:r>
              <a:rPr kumimoji="0" lang="en-US" sz="2600" b="1" i="0" u="none" strike="noStrike" kern="1200" cap="none" spc="0" normalizeH="0" baseline="0" noProof="0" dirty="0">
                <a:ln>
                  <a:noFill/>
                </a:ln>
                <a:solidFill>
                  <a:srgbClr val="000000"/>
                </a:solidFill>
                <a:effectLst/>
                <a:uLnTx/>
                <a:uFillTx/>
                <a:latin typeface="Aptos" panose="020B0004020202020204" pitchFamily="34" charset="0"/>
                <a:ea typeface="+mj-ea"/>
                <a:cs typeface="+mj-cs"/>
              </a:rPr>
              <a:t>increase tumor ferroptosis</a:t>
            </a:r>
            <a:r>
              <a:rPr kumimoji="0" lang="en-US" sz="2600" b="0" i="0" u="none" strike="noStrike" kern="1200" cap="none" spc="0" normalizeH="0" baseline="0" noProof="0" dirty="0">
                <a:ln>
                  <a:noFill/>
                </a:ln>
                <a:solidFill>
                  <a:srgbClr val="000000"/>
                </a:solidFill>
                <a:effectLst/>
                <a:uLnTx/>
                <a:uFillTx/>
                <a:latin typeface="Aptos" panose="020B0004020202020204" pitchFamily="34" charset="0"/>
                <a:ea typeface="+mj-ea"/>
                <a:cs typeface="+mj-cs"/>
              </a:rPr>
              <a:t> while </a:t>
            </a:r>
            <a:r>
              <a:rPr kumimoji="0" lang="en-US" sz="2600" b="1" i="0" u="none" strike="noStrike" kern="1200" cap="none" spc="0" normalizeH="0" baseline="0" noProof="0" dirty="0">
                <a:ln>
                  <a:noFill/>
                </a:ln>
                <a:solidFill>
                  <a:srgbClr val="000000"/>
                </a:solidFill>
                <a:effectLst/>
                <a:uLnTx/>
                <a:uFillTx/>
                <a:latin typeface="Aptos" panose="020B0004020202020204" pitchFamily="34" charset="0"/>
                <a:ea typeface="+mj-ea"/>
                <a:cs typeface="+mj-cs"/>
              </a:rPr>
              <a:t>preserving host function?</a:t>
            </a:r>
            <a:endParaRPr kumimoji="0" lang="en-US" sz="2600" b="1" i="0" u="none" strike="noStrike" kern="1200" cap="none" spc="0" normalizeH="0" baseline="0" noProof="0" dirty="0">
              <a:ln>
                <a:noFill/>
              </a:ln>
              <a:solidFill>
                <a:prstClr val="black"/>
              </a:solidFill>
              <a:effectLst/>
              <a:uLnTx/>
              <a:uFillTx/>
              <a:latin typeface="Aptos" panose="020B0004020202020204" pitchFamily="34" charset="0"/>
              <a:ea typeface="+mj-ea"/>
              <a:cs typeface="+mj-cs"/>
            </a:endParaRPr>
          </a:p>
        </p:txBody>
      </p:sp>
    </p:spTree>
    <p:extLst>
      <p:ext uri="{BB962C8B-B14F-4D97-AF65-F5344CB8AC3E}">
        <p14:creationId xmlns:p14="http://schemas.microsoft.com/office/powerpoint/2010/main" val="3730305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a:extLst>
              <a:ext uri="{FF2B5EF4-FFF2-40B4-BE49-F238E27FC236}">
                <a16:creationId xmlns:a16="http://schemas.microsoft.com/office/drawing/2014/main" id="{54317ED9-609B-115F-14FE-F3BD89CD6686}"/>
              </a:ext>
            </a:extLst>
          </p:cNvPr>
          <p:cNvSpPr txBox="1"/>
          <p:nvPr/>
        </p:nvSpPr>
        <p:spPr>
          <a:xfrm>
            <a:off x="752597" y="5759149"/>
            <a:ext cx="11144003"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000000"/>
                </a:solidFill>
                <a:effectLst/>
                <a:uLnTx/>
                <a:uFillTx/>
                <a:latin typeface="Aptos" panose="020B0004020202020204" pitchFamily="34" charset="0"/>
                <a:ea typeface="Arial" panose="020B0604020202020204" pitchFamily="34" charset="0"/>
                <a:cs typeface="+mn-cs"/>
              </a:rPr>
              <a:t>Hypothesis: </a:t>
            </a:r>
            <a:r>
              <a:rPr kumimoji="0" lang="en-US" sz="2100" b="0" i="1" u="none" strike="noStrike" kern="1200" cap="none" spc="0" normalizeH="0" baseline="0" noProof="0" dirty="0">
                <a:ln>
                  <a:noFill/>
                </a:ln>
                <a:solidFill>
                  <a:srgbClr val="000000"/>
                </a:solidFill>
                <a:effectLst/>
                <a:uLnTx/>
                <a:uFillTx/>
                <a:latin typeface="Aptos" panose="020B0004020202020204" pitchFamily="34" charset="0"/>
                <a:ea typeface="Arial" panose="020B0604020202020204" pitchFamily="34" charset="0"/>
                <a:cs typeface="+mn-cs"/>
              </a:rPr>
              <a:t>Loss of function in GOIs will potentiate ketogenic diet–induced </a:t>
            </a:r>
            <a:r>
              <a:rPr kumimoji="0" lang="en-US" sz="2100" b="0" i="1" u="none" strike="noStrike" kern="1200" cap="none" spc="0" normalizeH="0" baseline="0" noProof="0" dirty="0">
                <a:ln>
                  <a:noFill/>
                </a:ln>
                <a:solidFill>
                  <a:prstClr val="black"/>
                </a:solidFill>
                <a:effectLst/>
                <a:uLnTx/>
                <a:uFillTx/>
                <a:latin typeface="Aptos" panose="020B0004020202020204" pitchFamily="34" charset="0"/>
                <a:ea typeface="Arial" panose="020B0604020202020204" pitchFamily="34" charset="0"/>
                <a:cs typeface="+mn-cs"/>
              </a:rPr>
              <a:t>tumor </a:t>
            </a:r>
            <a:r>
              <a:rPr kumimoji="0" lang="en-US" sz="2100" b="0" i="1" u="none" strike="noStrike" kern="1200" cap="none" spc="0" normalizeH="0" baseline="0" noProof="0" dirty="0">
                <a:ln>
                  <a:noFill/>
                </a:ln>
                <a:solidFill>
                  <a:srgbClr val="000000"/>
                </a:solidFill>
                <a:effectLst/>
                <a:uLnTx/>
                <a:uFillTx/>
                <a:latin typeface="Aptos" panose="020B0004020202020204" pitchFamily="34" charset="0"/>
                <a:ea typeface="Arial" panose="020B0604020202020204" pitchFamily="34" charset="0"/>
                <a:cs typeface="+mn-cs"/>
              </a:rPr>
              <a:t>ferroptosis </a:t>
            </a:r>
            <a:r>
              <a:rPr kumimoji="0" lang="en-US" sz="2100" b="0" i="1" u="none" strike="noStrike" kern="1200" cap="none" spc="0" normalizeH="0" baseline="0" noProof="0" dirty="0">
                <a:ln>
                  <a:noFill/>
                </a:ln>
                <a:solidFill>
                  <a:prstClr val="black"/>
                </a:solidFill>
                <a:effectLst/>
                <a:uLnTx/>
                <a:uFillTx/>
                <a:latin typeface="Aptos" panose="020B0004020202020204" pitchFamily="34" charset="0"/>
                <a:ea typeface="Arial" panose="020B0604020202020204" pitchFamily="34" charset="0"/>
                <a:cs typeface="+mn-cs"/>
              </a:rPr>
              <a:t>and attenuate </a:t>
            </a:r>
            <a:r>
              <a:rPr kumimoji="0" lang="en-US" sz="2100" b="0" i="1" u="none" strike="noStrike" kern="1200" cap="none" spc="0" normalizeH="0" baseline="0" noProof="0" dirty="0">
                <a:ln>
                  <a:noFill/>
                </a:ln>
                <a:solidFill>
                  <a:srgbClr val="000000"/>
                </a:solidFill>
                <a:effectLst/>
                <a:uLnTx/>
                <a:uFillTx/>
                <a:latin typeface="Aptos" panose="020B0004020202020204" pitchFamily="34" charset="0"/>
                <a:ea typeface="Arial" panose="020B0604020202020204" pitchFamily="34" charset="0"/>
                <a:cs typeface="+mn-cs"/>
              </a:rPr>
              <a:t>systemic effects of cancer, thereby improving overall host survival.</a:t>
            </a:r>
          </a:p>
        </p:txBody>
      </p:sp>
      <p:grpSp>
        <p:nvGrpSpPr>
          <p:cNvPr id="75" name="Group 74">
            <a:extLst>
              <a:ext uri="{FF2B5EF4-FFF2-40B4-BE49-F238E27FC236}">
                <a16:creationId xmlns:a16="http://schemas.microsoft.com/office/drawing/2014/main" id="{ECC9777D-C15A-F915-8853-2922CFDD827D}"/>
              </a:ext>
            </a:extLst>
          </p:cNvPr>
          <p:cNvGrpSpPr/>
          <p:nvPr/>
        </p:nvGrpSpPr>
        <p:grpSpPr>
          <a:xfrm>
            <a:off x="1710825" y="948071"/>
            <a:ext cx="8770348" cy="4601627"/>
            <a:chOff x="1710826" y="320893"/>
            <a:chExt cx="8770348" cy="4601627"/>
          </a:xfrm>
        </p:grpSpPr>
        <p:pic>
          <p:nvPicPr>
            <p:cNvPr id="56" name="Picture 55" descr="A diagram of a cancer cell&#10;&#10;AI-generated content may be incorrect.">
              <a:extLst>
                <a:ext uri="{FF2B5EF4-FFF2-40B4-BE49-F238E27FC236}">
                  <a16:creationId xmlns:a16="http://schemas.microsoft.com/office/drawing/2014/main" id="{87332C29-FAC1-EF2A-EBA6-974BAB20E86C}"/>
                </a:ext>
              </a:extLst>
            </p:cNvPr>
            <p:cNvPicPr>
              <a:picLocks noChangeAspect="1"/>
            </p:cNvPicPr>
            <p:nvPr/>
          </p:nvPicPr>
          <p:blipFill>
            <a:blip r:embed="rId2"/>
            <a:stretch>
              <a:fillRect/>
            </a:stretch>
          </p:blipFill>
          <p:spPr>
            <a:xfrm>
              <a:off x="1710826" y="320893"/>
              <a:ext cx="8770348" cy="4601627"/>
            </a:xfrm>
            <a:prstGeom prst="rect">
              <a:avLst/>
            </a:prstGeom>
          </p:spPr>
        </p:pic>
        <p:pic>
          <p:nvPicPr>
            <p:cNvPr id="59" name="Picture 58">
              <a:extLst>
                <a:ext uri="{FF2B5EF4-FFF2-40B4-BE49-F238E27FC236}">
                  <a16:creationId xmlns:a16="http://schemas.microsoft.com/office/drawing/2014/main" id="{53C945BC-443D-ABC7-AB4B-4090DA6F824F}"/>
                </a:ext>
              </a:extLst>
            </p:cNvPr>
            <p:cNvPicPr>
              <a:picLocks noChangeAspect="1"/>
            </p:cNvPicPr>
            <p:nvPr/>
          </p:nvPicPr>
          <p:blipFill>
            <a:blip r:embed="rId3"/>
            <a:stretch>
              <a:fillRect/>
            </a:stretch>
          </p:blipFill>
          <p:spPr>
            <a:xfrm>
              <a:off x="1927860" y="1372037"/>
              <a:ext cx="533400" cy="215900"/>
            </a:xfrm>
            <a:prstGeom prst="rect">
              <a:avLst/>
            </a:prstGeom>
          </p:spPr>
        </p:pic>
        <p:pic>
          <p:nvPicPr>
            <p:cNvPr id="60" name="Picture 59">
              <a:extLst>
                <a:ext uri="{FF2B5EF4-FFF2-40B4-BE49-F238E27FC236}">
                  <a16:creationId xmlns:a16="http://schemas.microsoft.com/office/drawing/2014/main" id="{C2FFDEA0-D307-860A-9A0C-AF481014A171}"/>
                </a:ext>
              </a:extLst>
            </p:cNvPr>
            <p:cNvPicPr>
              <a:picLocks noChangeAspect="1"/>
            </p:cNvPicPr>
            <p:nvPr/>
          </p:nvPicPr>
          <p:blipFill>
            <a:blip r:embed="rId3"/>
            <a:stretch>
              <a:fillRect/>
            </a:stretch>
          </p:blipFill>
          <p:spPr>
            <a:xfrm>
              <a:off x="6324600" y="1859173"/>
              <a:ext cx="647700" cy="262164"/>
            </a:xfrm>
            <a:prstGeom prst="rect">
              <a:avLst/>
            </a:prstGeom>
          </p:spPr>
        </p:pic>
        <p:pic>
          <p:nvPicPr>
            <p:cNvPr id="61" name="Picture 60">
              <a:extLst>
                <a:ext uri="{FF2B5EF4-FFF2-40B4-BE49-F238E27FC236}">
                  <a16:creationId xmlns:a16="http://schemas.microsoft.com/office/drawing/2014/main" id="{AF898EA7-780B-FCF3-E87F-405ED7AE7518}"/>
                </a:ext>
              </a:extLst>
            </p:cNvPr>
            <p:cNvPicPr>
              <a:picLocks noChangeAspect="1"/>
            </p:cNvPicPr>
            <p:nvPr/>
          </p:nvPicPr>
          <p:blipFill>
            <a:blip r:embed="rId3"/>
            <a:stretch>
              <a:fillRect/>
            </a:stretch>
          </p:blipFill>
          <p:spPr>
            <a:xfrm>
              <a:off x="8139997" y="2094214"/>
              <a:ext cx="607763" cy="245999"/>
            </a:xfrm>
            <a:prstGeom prst="rect">
              <a:avLst/>
            </a:prstGeom>
          </p:spPr>
        </p:pic>
        <p:pic>
          <p:nvPicPr>
            <p:cNvPr id="62" name="Picture 61">
              <a:extLst>
                <a:ext uri="{FF2B5EF4-FFF2-40B4-BE49-F238E27FC236}">
                  <a16:creationId xmlns:a16="http://schemas.microsoft.com/office/drawing/2014/main" id="{FD531B0A-ADBD-6C48-5217-AB2D98392BFC}"/>
                </a:ext>
              </a:extLst>
            </p:cNvPr>
            <p:cNvPicPr>
              <a:picLocks noChangeAspect="1"/>
            </p:cNvPicPr>
            <p:nvPr/>
          </p:nvPicPr>
          <p:blipFill>
            <a:blip r:embed="rId3"/>
            <a:stretch>
              <a:fillRect/>
            </a:stretch>
          </p:blipFill>
          <p:spPr>
            <a:xfrm>
              <a:off x="6648450" y="2121337"/>
              <a:ext cx="533400" cy="215900"/>
            </a:xfrm>
            <a:prstGeom prst="rect">
              <a:avLst/>
            </a:prstGeom>
          </p:spPr>
        </p:pic>
        <p:pic>
          <p:nvPicPr>
            <p:cNvPr id="63" name="Picture 62">
              <a:extLst>
                <a:ext uri="{FF2B5EF4-FFF2-40B4-BE49-F238E27FC236}">
                  <a16:creationId xmlns:a16="http://schemas.microsoft.com/office/drawing/2014/main" id="{867748FB-48A4-CE43-8A44-C5BFBF9059D1}"/>
                </a:ext>
              </a:extLst>
            </p:cNvPr>
            <p:cNvPicPr>
              <a:picLocks noChangeAspect="1"/>
            </p:cNvPicPr>
            <p:nvPr/>
          </p:nvPicPr>
          <p:blipFill>
            <a:blip r:embed="rId3"/>
            <a:stretch>
              <a:fillRect/>
            </a:stretch>
          </p:blipFill>
          <p:spPr>
            <a:xfrm>
              <a:off x="8367677" y="2337237"/>
              <a:ext cx="610319" cy="247033"/>
            </a:xfrm>
            <a:prstGeom prst="rect">
              <a:avLst/>
            </a:prstGeom>
          </p:spPr>
        </p:pic>
        <p:pic>
          <p:nvPicPr>
            <p:cNvPr id="66" name="Picture 65">
              <a:extLst>
                <a:ext uri="{FF2B5EF4-FFF2-40B4-BE49-F238E27FC236}">
                  <a16:creationId xmlns:a16="http://schemas.microsoft.com/office/drawing/2014/main" id="{5E46C786-2BDB-4C97-C9DA-563E1AD4F0E6}"/>
                </a:ext>
              </a:extLst>
            </p:cNvPr>
            <p:cNvPicPr>
              <a:picLocks noChangeAspect="1"/>
            </p:cNvPicPr>
            <p:nvPr/>
          </p:nvPicPr>
          <p:blipFill>
            <a:blip r:embed="rId4"/>
            <a:stretch>
              <a:fillRect/>
            </a:stretch>
          </p:blipFill>
          <p:spPr>
            <a:xfrm>
              <a:off x="3116686" y="3975279"/>
              <a:ext cx="553793" cy="192378"/>
            </a:xfrm>
            <a:prstGeom prst="rect">
              <a:avLst/>
            </a:prstGeom>
          </p:spPr>
        </p:pic>
        <p:sp>
          <p:nvSpPr>
            <p:cNvPr id="67" name="TextBox 66">
              <a:extLst>
                <a:ext uri="{FF2B5EF4-FFF2-40B4-BE49-F238E27FC236}">
                  <a16:creationId xmlns:a16="http://schemas.microsoft.com/office/drawing/2014/main" id="{565F6FE9-A8DC-F7AB-FEF4-3BBEAF601542}"/>
                </a:ext>
              </a:extLst>
            </p:cNvPr>
            <p:cNvSpPr txBox="1"/>
            <p:nvPr/>
          </p:nvSpPr>
          <p:spPr>
            <a:xfrm>
              <a:off x="2031075" y="1339953"/>
              <a:ext cx="77724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6948E"/>
                  </a:solidFill>
                  <a:effectLst/>
                  <a:uLnTx/>
                  <a:uFillTx/>
                  <a:latin typeface="Aptos" panose="02110004020202020204"/>
                  <a:ea typeface="+mn-ea"/>
                  <a:cs typeface="+mn-cs"/>
                </a:rPr>
                <a:t>GOI</a:t>
              </a:r>
            </a:p>
          </p:txBody>
        </p:sp>
        <p:sp>
          <p:nvSpPr>
            <p:cNvPr id="68" name="TextBox 67">
              <a:extLst>
                <a:ext uri="{FF2B5EF4-FFF2-40B4-BE49-F238E27FC236}">
                  <a16:creationId xmlns:a16="http://schemas.microsoft.com/office/drawing/2014/main" id="{CD26F562-22EA-7724-0ADA-4D1576B11F98}"/>
                </a:ext>
              </a:extLst>
            </p:cNvPr>
            <p:cNvSpPr txBox="1"/>
            <p:nvPr/>
          </p:nvSpPr>
          <p:spPr>
            <a:xfrm>
              <a:off x="6495064" y="1813560"/>
              <a:ext cx="77724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6948E"/>
                  </a:solidFill>
                  <a:effectLst/>
                  <a:uLnTx/>
                  <a:uFillTx/>
                  <a:latin typeface="Aptos" panose="02110004020202020204"/>
                  <a:ea typeface="+mn-ea"/>
                  <a:cs typeface="+mn-cs"/>
                </a:rPr>
                <a:t>GOI</a:t>
              </a:r>
            </a:p>
          </p:txBody>
        </p:sp>
        <p:sp>
          <p:nvSpPr>
            <p:cNvPr id="69" name="TextBox 68">
              <a:extLst>
                <a:ext uri="{FF2B5EF4-FFF2-40B4-BE49-F238E27FC236}">
                  <a16:creationId xmlns:a16="http://schemas.microsoft.com/office/drawing/2014/main" id="{DAA722AE-2DAA-18CB-AC97-0DAEEB8AB31D}"/>
                </a:ext>
              </a:extLst>
            </p:cNvPr>
            <p:cNvSpPr txBox="1"/>
            <p:nvPr/>
          </p:nvSpPr>
          <p:spPr>
            <a:xfrm>
              <a:off x="8256506" y="2029460"/>
              <a:ext cx="77724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6948E"/>
                  </a:solidFill>
                  <a:effectLst/>
                  <a:uLnTx/>
                  <a:uFillTx/>
                  <a:latin typeface="Aptos" panose="02110004020202020204"/>
                  <a:ea typeface="+mn-ea"/>
                  <a:cs typeface="+mn-cs"/>
                </a:rPr>
                <a:t>GOI</a:t>
              </a:r>
            </a:p>
          </p:txBody>
        </p:sp>
        <p:sp>
          <p:nvSpPr>
            <p:cNvPr id="72" name="TextBox 71">
              <a:extLst>
                <a:ext uri="{FF2B5EF4-FFF2-40B4-BE49-F238E27FC236}">
                  <a16:creationId xmlns:a16="http://schemas.microsoft.com/office/drawing/2014/main" id="{0AB03592-1316-DCBA-DD0F-7B8C28FE8361}"/>
                </a:ext>
              </a:extLst>
            </p:cNvPr>
            <p:cNvSpPr txBox="1"/>
            <p:nvPr/>
          </p:nvSpPr>
          <p:spPr>
            <a:xfrm>
              <a:off x="6753328" y="2049222"/>
              <a:ext cx="77724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6948E"/>
                  </a:solidFill>
                  <a:effectLst/>
                  <a:uLnTx/>
                  <a:uFillTx/>
                  <a:latin typeface="Aptos" panose="02110004020202020204"/>
                  <a:ea typeface="+mn-ea"/>
                  <a:cs typeface="+mn-cs"/>
                </a:rPr>
                <a:t>POI</a:t>
              </a:r>
            </a:p>
          </p:txBody>
        </p:sp>
        <p:sp>
          <p:nvSpPr>
            <p:cNvPr id="73" name="TextBox 72">
              <a:extLst>
                <a:ext uri="{FF2B5EF4-FFF2-40B4-BE49-F238E27FC236}">
                  <a16:creationId xmlns:a16="http://schemas.microsoft.com/office/drawing/2014/main" id="{C68AA713-9A4E-A58C-90D0-177691B9E00E}"/>
                </a:ext>
              </a:extLst>
            </p:cNvPr>
            <p:cNvSpPr txBox="1"/>
            <p:nvPr/>
          </p:nvSpPr>
          <p:spPr>
            <a:xfrm>
              <a:off x="8487060" y="2269297"/>
              <a:ext cx="77724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6948E"/>
                  </a:solidFill>
                  <a:effectLst/>
                  <a:uLnTx/>
                  <a:uFillTx/>
                  <a:latin typeface="Aptos" panose="02110004020202020204"/>
                  <a:ea typeface="+mn-ea"/>
                  <a:cs typeface="+mn-cs"/>
                </a:rPr>
                <a:t>POI</a:t>
              </a:r>
            </a:p>
          </p:txBody>
        </p:sp>
        <p:sp>
          <p:nvSpPr>
            <p:cNvPr id="74" name="TextBox 73">
              <a:extLst>
                <a:ext uri="{FF2B5EF4-FFF2-40B4-BE49-F238E27FC236}">
                  <a16:creationId xmlns:a16="http://schemas.microsoft.com/office/drawing/2014/main" id="{A0512DC0-4816-BEED-4C41-192A0D2958C0}"/>
                </a:ext>
              </a:extLst>
            </p:cNvPr>
            <p:cNvSpPr txBox="1"/>
            <p:nvPr/>
          </p:nvSpPr>
          <p:spPr>
            <a:xfrm>
              <a:off x="3144396" y="3902191"/>
              <a:ext cx="77724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ptos" panose="02110004020202020204"/>
                  <a:ea typeface="+mn-ea"/>
                  <a:cs typeface="+mn-cs"/>
                </a:rPr>
                <a:t>POI</a:t>
              </a:r>
            </a:p>
          </p:txBody>
        </p:sp>
      </p:grpSp>
      <p:sp>
        <p:nvSpPr>
          <p:cNvPr id="76" name="Title 1">
            <a:extLst>
              <a:ext uri="{FF2B5EF4-FFF2-40B4-BE49-F238E27FC236}">
                <a16:creationId xmlns:a16="http://schemas.microsoft.com/office/drawing/2014/main" id="{FD66FC7B-5027-D1FA-E1EF-6BFBFBF709A2}"/>
              </a:ext>
            </a:extLst>
          </p:cNvPr>
          <p:cNvSpPr txBox="1">
            <a:spLocks/>
          </p:cNvSpPr>
          <p:nvPr/>
        </p:nvSpPr>
        <p:spPr>
          <a:xfrm>
            <a:off x="838200" y="112828"/>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ptos Display" panose="02110004020202020204"/>
                <a:ea typeface="+mj-ea"/>
                <a:cs typeface="+mj-cs"/>
              </a:rPr>
              <a:t>Project Plan &amp; Central Hypothesis</a:t>
            </a:r>
          </a:p>
        </p:txBody>
      </p:sp>
    </p:spTree>
    <p:extLst>
      <p:ext uri="{BB962C8B-B14F-4D97-AF65-F5344CB8AC3E}">
        <p14:creationId xmlns:p14="http://schemas.microsoft.com/office/powerpoint/2010/main" val="4209765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6531C-AFD4-1A10-BCEF-E1C8B057907D}"/>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258A85EF-8394-F501-2616-1FA89EBC509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5400000">
            <a:off x="6507437" y="-250075"/>
            <a:ext cx="5434487" cy="5934637"/>
          </a:xfrm>
          <a:prstGeom prst="rect">
            <a:avLst/>
          </a:prstGeom>
        </p:spPr>
      </p:pic>
      <p:pic>
        <p:nvPicPr>
          <p:cNvPr id="29" name="Picture 28">
            <a:extLst>
              <a:ext uri="{FF2B5EF4-FFF2-40B4-BE49-F238E27FC236}">
                <a16:creationId xmlns:a16="http://schemas.microsoft.com/office/drawing/2014/main" id="{02841EB3-6387-7F11-72A0-95041DAC960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10800000">
            <a:off x="6742201" y="3926537"/>
            <a:ext cx="5449795" cy="2967320"/>
          </a:xfrm>
          <a:prstGeom prst="rect">
            <a:avLst/>
          </a:prstGeom>
        </p:spPr>
      </p:pic>
      <p:pic>
        <p:nvPicPr>
          <p:cNvPr id="36" name="Picture 35">
            <a:extLst>
              <a:ext uri="{FF2B5EF4-FFF2-40B4-BE49-F238E27FC236}">
                <a16:creationId xmlns:a16="http://schemas.microsoft.com/office/drawing/2014/main" id="{BAEA63EC-9ED4-FEFA-2917-635BE221348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10800000">
            <a:off x="-36576" y="-18289"/>
            <a:ext cx="6305934" cy="3227653"/>
          </a:xfrm>
          <a:prstGeom prst="rect">
            <a:avLst/>
          </a:prstGeom>
        </p:spPr>
      </p:pic>
      <p:grpSp>
        <p:nvGrpSpPr>
          <p:cNvPr id="22" name="Group 21">
            <a:extLst>
              <a:ext uri="{FF2B5EF4-FFF2-40B4-BE49-F238E27FC236}">
                <a16:creationId xmlns:a16="http://schemas.microsoft.com/office/drawing/2014/main" id="{E6351600-E0AD-B135-D096-EFF225AF7583}"/>
              </a:ext>
            </a:extLst>
          </p:cNvPr>
          <p:cNvGrpSpPr/>
          <p:nvPr/>
        </p:nvGrpSpPr>
        <p:grpSpPr>
          <a:xfrm>
            <a:off x="-129989" y="2359600"/>
            <a:ext cx="4650842" cy="4608576"/>
            <a:chOff x="8391482" y="-22497"/>
            <a:chExt cx="3896614" cy="4030995"/>
          </a:xfrm>
        </p:grpSpPr>
        <p:pic>
          <p:nvPicPr>
            <p:cNvPr id="18" name="Picture 17">
              <a:extLst>
                <a:ext uri="{FF2B5EF4-FFF2-40B4-BE49-F238E27FC236}">
                  <a16:creationId xmlns:a16="http://schemas.microsoft.com/office/drawing/2014/main" id="{66E2BEEA-EE5F-C623-AA4B-FBF8E38263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391482" y="1851685"/>
              <a:ext cx="2150649" cy="2150648"/>
            </a:xfrm>
            <a:prstGeom prst="rect">
              <a:avLst/>
            </a:prstGeom>
          </p:spPr>
        </p:pic>
        <p:pic>
          <p:nvPicPr>
            <p:cNvPr id="19" name="Picture 18">
              <a:extLst>
                <a:ext uri="{FF2B5EF4-FFF2-40B4-BE49-F238E27FC236}">
                  <a16:creationId xmlns:a16="http://schemas.microsoft.com/office/drawing/2014/main" id="{183F0656-781E-3674-204D-0CA7B7CCDFA1}"/>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10306376" y="1862563"/>
              <a:ext cx="1981720" cy="2145935"/>
            </a:xfrm>
            <a:prstGeom prst="rect">
              <a:avLst/>
            </a:prstGeom>
          </p:spPr>
        </p:pic>
        <p:pic>
          <p:nvPicPr>
            <p:cNvPr id="20" name="Picture 19">
              <a:extLst>
                <a:ext uri="{FF2B5EF4-FFF2-40B4-BE49-F238E27FC236}">
                  <a16:creationId xmlns:a16="http://schemas.microsoft.com/office/drawing/2014/main" id="{04423BAA-1A02-8806-D017-15346813FB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402499" y="-15523"/>
              <a:ext cx="1913930" cy="1911016"/>
            </a:xfrm>
            <a:prstGeom prst="rect">
              <a:avLst/>
            </a:prstGeom>
          </p:spPr>
        </p:pic>
        <p:pic>
          <p:nvPicPr>
            <p:cNvPr id="21" name="Picture 20">
              <a:extLst>
                <a:ext uri="{FF2B5EF4-FFF2-40B4-BE49-F238E27FC236}">
                  <a16:creationId xmlns:a16="http://schemas.microsoft.com/office/drawing/2014/main" id="{D703094B-0F86-56F7-A8F4-105F4EACE37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324961" y="-22497"/>
              <a:ext cx="1890396" cy="1911018"/>
            </a:xfrm>
            <a:prstGeom prst="rect">
              <a:avLst/>
            </a:prstGeom>
          </p:spPr>
        </p:pic>
      </p:grpSp>
      <p:pic>
        <p:nvPicPr>
          <p:cNvPr id="26" name="Picture 25">
            <a:extLst>
              <a:ext uri="{FF2B5EF4-FFF2-40B4-BE49-F238E27FC236}">
                <a16:creationId xmlns:a16="http://schemas.microsoft.com/office/drawing/2014/main" id="{833EC779-D72B-905A-EC96-09EED145B247}"/>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4430943" y="4563296"/>
            <a:ext cx="2412994" cy="2389945"/>
          </a:xfrm>
          <a:prstGeom prst="rect">
            <a:avLst/>
          </a:prstGeom>
        </p:spPr>
      </p:pic>
      <p:pic>
        <p:nvPicPr>
          <p:cNvPr id="24" name="Picture 23">
            <a:extLst>
              <a:ext uri="{FF2B5EF4-FFF2-40B4-BE49-F238E27FC236}">
                <a16:creationId xmlns:a16="http://schemas.microsoft.com/office/drawing/2014/main" id="{A4775280-298E-0F26-816C-961C688AEA7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425129" y="2360511"/>
            <a:ext cx="2430899" cy="2328504"/>
          </a:xfrm>
          <a:prstGeom prst="rect">
            <a:avLst/>
          </a:prstGeom>
        </p:spPr>
      </p:pic>
    </p:spTree>
    <p:extLst>
      <p:ext uri="{BB962C8B-B14F-4D97-AF65-F5344CB8AC3E}">
        <p14:creationId xmlns:p14="http://schemas.microsoft.com/office/powerpoint/2010/main" val="2128009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8DF2B-7204-2569-1741-6150D2F9198D}"/>
              </a:ext>
            </a:extLst>
          </p:cNvPr>
          <p:cNvSpPr>
            <a:spLocks noGrp="1"/>
          </p:cNvSpPr>
          <p:nvPr>
            <p:ph type="title"/>
          </p:nvPr>
        </p:nvSpPr>
        <p:spPr>
          <a:xfrm>
            <a:off x="838200" y="365125"/>
            <a:ext cx="4046034" cy="1325563"/>
          </a:xfrm>
        </p:spPr>
        <p:txBody>
          <a:bodyPr/>
          <a:lstStyle/>
          <a:p>
            <a:r>
              <a:rPr lang="en-US" dirty="0"/>
              <a:t>Paige Henderson</a:t>
            </a:r>
          </a:p>
        </p:txBody>
      </p:sp>
      <p:sp>
        <p:nvSpPr>
          <p:cNvPr id="3" name="Content Placeholder 2">
            <a:extLst>
              <a:ext uri="{FF2B5EF4-FFF2-40B4-BE49-F238E27FC236}">
                <a16:creationId xmlns:a16="http://schemas.microsoft.com/office/drawing/2014/main" id="{5A90C3EA-9ACC-F572-2EBE-050BE0A91711}"/>
              </a:ext>
            </a:extLst>
          </p:cNvPr>
          <p:cNvSpPr>
            <a:spLocks noGrp="1"/>
          </p:cNvSpPr>
          <p:nvPr>
            <p:ph idx="1"/>
          </p:nvPr>
        </p:nvSpPr>
        <p:spPr>
          <a:xfrm>
            <a:off x="838200" y="1690689"/>
            <a:ext cx="5060795" cy="4486274"/>
          </a:xfrm>
        </p:spPr>
        <p:txBody>
          <a:bodyPr/>
          <a:lstStyle/>
          <a:p>
            <a:r>
              <a:rPr lang="en-US" dirty="0"/>
              <a:t>B.S. in Biology from Muhlenberg College</a:t>
            </a:r>
          </a:p>
          <a:p>
            <a:pPr lvl="1"/>
            <a:r>
              <a:rPr lang="en-US" dirty="0"/>
              <a:t>Minor in Statistics</a:t>
            </a:r>
          </a:p>
          <a:p>
            <a:r>
              <a:rPr lang="en-US" dirty="0"/>
              <a:t>3</a:t>
            </a:r>
            <a:r>
              <a:rPr lang="en-US" baseline="30000" dirty="0"/>
              <a:t>rd</a:t>
            </a:r>
            <a:r>
              <a:rPr lang="en-US" dirty="0"/>
              <a:t> year PhD student in the Cheadle Lab at CSHL</a:t>
            </a:r>
          </a:p>
          <a:p>
            <a:endParaRPr lang="en-US" dirty="0"/>
          </a:p>
          <a:p>
            <a:endParaRPr lang="en-US" b="1" dirty="0"/>
          </a:p>
        </p:txBody>
      </p:sp>
      <p:pic>
        <p:nvPicPr>
          <p:cNvPr id="9" name="Picture 2" descr="Cheadle Lab">
            <a:extLst>
              <a:ext uri="{FF2B5EF4-FFF2-40B4-BE49-F238E27FC236}">
                <a16:creationId xmlns:a16="http://schemas.microsoft.com/office/drawing/2014/main" id="{E7B43E47-AE7E-4A9B-4ECF-7907EFB9C986}"/>
              </a:ext>
            </a:extLst>
          </p:cNvPr>
          <p:cNvPicPr>
            <a:picLocks noChangeAspect="1" noChangeArrowheads="1"/>
          </p:cNvPicPr>
          <p:nvPr/>
        </p:nvPicPr>
        <p:blipFill>
          <a:blip r:embed="rId3" cstate="screen">
            <a:duotone>
              <a:prstClr val="black"/>
              <a:schemeClr val="accent1">
                <a:tint val="45000"/>
                <a:satMod val="400000"/>
              </a:schemeClr>
            </a:duotone>
            <a:extLst>
              <a:ext uri="{BEBA8EAE-BF5A-486C-A8C5-ECC9F3942E4B}">
                <a14:imgProps xmlns:a14="http://schemas.microsoft.com/office/drawing/2010/main">
                  <a14:imgLayer r:embed="rId4">
                    <a14:imgEffect>
                      <a14:colorTemperature colorTemp="11200"/>
                    </a14:imgEffect>
                    <a14:imgEffect>
                      <a14:saturation sat="0"/>
                    </a14:imgEffect>
                    <a14:imgEffect>
                      <a14:brightnessContrast bright="-100000" contrast="100000"/>
                    </a14:imgEffect>
                  </a14:imgLayer>
                </a14:imgProps>
              </a:ext>
              <a:ext uri="{28A0092B-C50C-407E-A947-70E740481C1C}">
                <a14:useLocalDpi xmlns:a14="http://schemas.microsoft.com/office/drawing/2010/main"/>
              </a:ext>
            </a:extLst>
          </a:blip>
          <a:srcRect/>
          <a:stretch>
            <a:fillRect/>
          </a:stretch>
        </p:blipFill>
        <p:spPr bwMode="auto">
          <a:xfrm>
            <a:off x="5235411" y="2015757"/>
            <a:ext cx="3412273" cy="174256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B71F877-769F-2DA1-0AC3-DC5A96998B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78499" y="1690688"/>
            <a:ext cx="3194439" cy="2392709"/>
          </a:xfrm>
          <a:prstGeom prst="rect">
            <a:avLst/>
          </a:prstGeom>
        </p:spPr>
      </p:pic>
      <p:sp>
        <p:nvSpPr>
          <p:cNvPr id="14" name="Rectangle 13">
            <a:extLst>
              <a:ext uri="{FF2B5EF4-FFF2-40B4-BE49-F238E27FC236}">
                <a16:creationId xmlns:a16="http://schemas.microsoft.com/office/drawing/2014/main" id="{42C5A13B-9D5A-B139-1BCC-88922BF1BF79}"/>
              </a:ext>
            </a:extLst>
          </p:cNvPr>
          <p:cNvSpPr/>
          <p:nvPr/>
        </p:nvSpPr>
        <p:spPr>
          <a:xfrm>
            <a:off x="838200" y="4408465"/>
            <a:ext cx="10836965" cy="193626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ptos" panose="02110004020202020204"/>
                <a:ea typeface="+mn-ea"/>
                <a:cs typeface="+mn-cs"/>
              </a:rPr>
              <a:t>How does prenatal inflammation contribute to white matter differences in autism spectrum disorder?</a:t>
            </a:r>
          </a:p>
        </p:txBody>
      </p:sp>
    </p:spTree>
    <p:extLst>
      <p:ext uri="{BB962C8B-B14F-4D97-AF65-F5344CB8AC3E}">
        <p14:creationId xmlns:p14="http://schemas.microsoft.com/office/powerpoint/2010/main" val="377632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69F8A-A520-535D-400A-BD1426A471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C91B5-4276-2DDD-C7D6-3B0876BCEE1C}"/>
              </a:ext>
            </a:extLst>
          </p:cNvPr>
          <p:cNvSpPr>
            <a:spLocks noGrp="1"/>
          </p:cNvSpPr>
          <p:nvPr>
            <p:ph type="title"/>
          </p:nvPr>
        </p:nvSpPr>
        <p:spPr>
          <a:xfrm>
            <a:off x="838200" y="208756"/>
            <a:ext cx="10515600" cy="1325563"/>
          </a:xfrm>
        </p:spPr>
        <p:txBody>
          <a:bodyPr>
            <a:normAutofit/>
          </a:bodyPr>
          <a:lstStyle/>
          <a:p>
            <a:pPr lvl="0" algn="ctr" eaLnBrk="0" fontAlgn="base" hangingPunct="0">
              <a:spcAft>
                <a:spcPct val="0"/>
              </a:spcAft>
            </a:pPr>
            <a:r>
              <a:rPr lang="en-US" sz="3600" dirty="0"/>
              <a:t>ASD prevalence has increased in recent years, but genetics alone cannot explain neurodevelopmental risk</a:t>
            </a:r>
            <a:endParaRPr kumimoji="0" lang="en-US" altLang="en-US" sz="3600" b="0" u="none" strike="noStrike" cap="none" normalizeH="0" baseline="0" dirty="0">
              <a:ln>
                <a:noFill/>
              </a:ln>
              <a:solidFill>
                <a:schemeClr val="tx1"/>
              </a:solidFill>
              <a:effectLst/>
            </a:endParaRPr>
          </a:p>
        </p:txBody>
      </p:sp>
      <p:grpSp>
        <p:nvGrpSpPr>
          <p:cNvPr id="3" name="Group 2">
            <a:extLst>
              <a:ext uri="{FF2B5EF4-FFF2-40B4-BE49-F238E27FC236}">
                <a16:creationId xmlns:a16="http://schemas.microsoft.com/office/drawing/2014/main" id="{F74E0286-7397-2CA2-F15C-B797838BBC3B}"/>
              </a:ext>
            </a:extLst>
          </p:cNvPr>
          <p:cNvGrpSpPr/>
          <p:nvPr/>
        </p:nvGrpSpPr>
        <p:grpSpPr>
          <a:xfrm>
            <a:off x="0" y="1827108"/>
            <a:ext cx="5706319" cy="4368771"/>
            <a:chOff x="2831431" y="1588168"/>
            <a:chExt cx="6529137" cy="4904707"/>
          </a:xfrm>
        </p:grpSpPr>
        <p:pic>
          <p:nvPicPr>
            <p:cNvPr id="5" name="Picture 4">
              <a:extLst>
                <a:ext uri="{FF2B5EF4-FFF2-40B4-BE49-F238E27FC236}">
                  <a16:creationId xmlns:a16="http://schemas.microsoft.com/office/drawing/2014/main" id="{9B83A6C8-7500-B0B9-22BD-A0AFA53809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31431" y="1596022"/>
              <a:ext cx="6529137" cy="4896853"/>
            </a:xfrm>
            <a:prstGeom prst="rect">
              <a:avLst/>
            </a:prstGeom>
          </p:spPr>
        </p:pic>
        <p:sp>
          <p:nvSpPr>
            <p:cNvPr id="6" name="Rectangle 5">
              <a:extLst>
                <a:ext uri="{FF2B5EF4-FFF2-40B4-BE49-F238E27FC236}">
                  <a16:creationId xmlns:a16="http://schemas.microsoft.com/office/drawing/2014/main" id="{752A13A7-6373-FAEB-F8EA-193D55227426}"/>
                </a:ext>
              </a:extLst>
            </p:cNvPr>
            <p:cNvSpPr/>
            <p:nvPr/>
          </p:nvSpPr>
          <p:spPr>
            <a:xfrm>
              <a:off x="2851484" y="1588168"/>
              <a:ext cx="2755232" cy="12873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7" name="TextBox 6">
            <a:extLst>
              <a:ext uri="{FF2B5EF4-FFF2-40B4-BE49-F238E27FC236}">
                <a16:creationId xmlns:a16="http://schemas.microsoft.com/office/drawing/2014/main" id="{7366DF33-0954-BEC2-070F-33A1331EE07A}"/>
              </a:ext>
            </a:extLst>
          </p:cNvPr>
          <p:cNvSpPr txBox="1"/>
          <p:nvPr/>
        </p:nvSpPr>
        <p:spPr>
          <a:xfrm>
            <a:off x="0" y="6488668"/>
            <a:ext cx="14962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SARRC, 2025</a:t>
            </a:r>
          </a:p>
        </p:txBody>
      </p:sp>
      <p:pic>
        <p:nvPicPr>
          <p:cNvPr id="8" name="Picture 7" descr="A diagram of a fetus&#10;&#10;AI-generated content may be incorrect.">
            <a:extLst>
              <a:ext uri="{FF2B5EF4-FFF2-40B4-BE49-F238E27FC236}">
                <a16:creationId xmlns:a16="http://schemas.microsoft.com/office/drawing/2014/main" id="{27E4CF2F-B396-519A-EA9F-3E109B936A5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2626575"/>
            <a:ext cx="5734977" cy="2778803"/>
          </a:xfrm>
          <a:prstGeom prst="rect">
            <a:avLst/>
          </a:prstGeom>
        </p:spPr>
      </p:pic>
    </p:spTree>
    <p:extLst>
      <p:ext uri="{BB962C8B-B14F-4D97-AF65-F5344CB8AC3E}">
        <p14:creationId xmlns:p14="http://schemas.microsoft.com/office/powerpoint/2010/main" val="179368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tanding in front of a board&#10;&#10;AI-generated content may be incorrect.">
            <a:extLst>
              <a:ext uri="{FF2B5EF4-FFF2-40B4-BE49-F238E27FC236}">
                <a16:creationId xmlns:a16="http://schemas.microsoft.com/office/drawing/2014/main" id="{90CC9787-09C2-E263-8D1E-E1AA34EEC20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52422" y="254529"/>
            <a:ext cx="4405429" cy="3277325"/>
          </a:xfrm>
          <a:prstGeom prst="rect">
            <a:avLst/>
          </a:prstGeom>
        </p:spPr>
      </p:pic>
      <p:pic>
        <p:nvPicPr>
          <p:cNvPr id="5" name="Picture 4" descr="A bee on a flower&#10;&#10;AI-generated content may be incorrect.">
            <a:extLst>
              <a:ext uri="{FF2B5EF4-FFF2-40B4-BE49-F238E27FC236}">
                <a16:creationId xmlns:a16="http://schemas.microsoft.com/office/drawing/2014/main" id="{EE4CAD9D-A4E7-0103-B61F-7E481EAFCB2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892976" y="254529"/>
            <a:ext cx="1919329" cy="1505167"/>
          </a:xfrm>
          <a:prstGeom prst="rect">
            <a:avLst/>
          </a:prstGeom>
        </p:spPr>
      </p:pic>
      <p:pic>
        <p:nvPicPr>
          <p:cNvPr id="6" name="Picture 5" descr="A theater with a magazine and a group of people in the auditorium&#10;&#10;AI-generated content may be incorrect.">
            <a:extLst>
              <a:ext uri="{FF2B5EF4-FFF2-40B4-BE49-F238E27FC236}">
                <a16:creationId xmlns:a16="http://schemas.microsoft.com/office/drawing/2014/main" id="{7445588B-2B3E-12E3-C499-B593F266676B}"/>
              </a:ext>
            </a:extLst>
          </p:cNvPr>
          <p:cNvPicPr>
            <a:picLocks noChangeAspect="1"/>
          </p:cNvPicPr>
          <p:nvPr/>
        </p:nvPicPr>
        <p:blipFill>
          <a:blip r:embed="rId5" cstate="screen">
            <a:extLst>
              <a:ext uri="{28A0092B-C50C-407E-A947-70E740481C1C}">
                <a14:useLocalDpi xmlns:a14="http://schemas.microsoft.com/office/drawing/2010/main"/>
              </a:ext>
            </a:extLst>
          </a:blip>
          <a:srcRect t="-83"/>
          <a:stretch>
            <a:fillRect/>
          </a:stretch>
        </p:blipFill>
        <p:spPr>
          <a:xfrm>
            <a:off x="346066" y="3652341"/>
            <a:ext cx="1872207" cy="3026381"/>
          </a:xfrm>
          <a:prstGeom prst="rect">
            <a:avLst/>
          </a:prstGeom>
        </p:spPr>
      </p:pic>
      <p:pic>
        <p:nvPicPr>
          <p:cNvPr id="8" name="Picture 7">
            <a:extLst>
              <a:ext uri="{FF2B5EF4-FFF2-40B4-BE49-F238E27FC236}">
                <a16:creationId xmlns:a16="http://schemas.microsoft.com/office/drawing/2014/main" id="{BAAB29D7-36A3-B4FD-ADD3-F7AD049EBF6A}"/>
              </a:ext>
            </a:extLst>
          </p:cNvPr>
          <p:cNvPicPr>
            <a:picLocks noChangeAspect="1"/>
          </p:cNvPicPr>
          <p:nvPr/>
        </p:nvPicPr>
        <p:blipFill>
          <a:blip r:embed="rId6" cstate="screen">
            <a:extLst>
              <a:ext uri="{28A0092B-C50C-407E-A947-70E740481C1C}">
                <a14:useLocalDpi xmlns:a14="http://schemas.microsoft.com/office/drawing/2010/main"/>
              </a:ext>
            </a:extLst>
          </a:blip>
          <a:srcRect t="-4105" b="-788"/>
          <a:stretch>
            <a:fillRect/>
          </a:stretch>
        </p:blipFill>
        <p:spPr>
          <a:xfrm>
            <a:off x="9278446" y="131534"/>
            <a:ext cx="2519246" cy="3523314"/>
          </a:xfrm>
          <a:prstGeom prst="rect">
            <a:avLst/>
          </a:prstGeom>
        </p:spPr>
      </p:pic>
      <p:pic>
        <p:nvPicPr>
          <p:cNvPr id="12" name="Picture 11">
            <a:extLst>
              <a:ext uri="{FF2B5EF4-FFF2-40B4-BE49-F238E27FC236}">
                <a16:creationId xmlns:a16="http://schemas.microsoft.com/office/drawing/2014/main" id="{7F9E52FD-942A-8345-8DE6-94D5E033FE49}"/>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947430" y="254529"/>
            <a:ext cx="2184165" cy="1945897"/>
          </a:xfrm>
          <a:prstGeom prst="rect">
            <a:avLst/>
          </a:prstGeom>
        </p:spPr>
      </p:pic>
      <p:pic>
        <p:nvPicPr>
          <p:cNvPr id="14" name="Picture 13">
            <a:extLst>
              <a:ext uri="{FF2B5EF4-FFF2-40B4-BE49-F238E27FC236}">
                <a16:creationId xmlns:a16="http://schemas.microsoft.com/office/drawing/2014/main" id="{EA81B72E-77A1-6461-6B25-227C59D21A74}"/>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4487425" y="3766502"/>
            <a:ext cx="2184166" cy="2912221"/>
          </a:xfrm>
          <a:prstGeom prst="rect">
            <a:avLst/>
          </a:prstGeom>
        </p:spPr>
      </p:pic>
      <p:pic>
        <p:nvPicPr>
          <p:cNvPr id="16" name="Picture 15">
            <a:extLst>
              <a:ext uri="{FF2B5EF4-FFF2-40B4-BE49-F238E27FC236}">
                <a16:creationId xmlns:a16="http://schemas.microsoft.com/office/drawing/2014/main" id="{D6EFA5E7-FFEF-05FD-C9A6-238482E72267}"/>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4892976" y="1891123"/>
            <a:ext cx="1919329" cy="1640731"/>
          </a:xfrm>
          <a:prstGeom prst="rect">
            <a:avLst/>
          </a:prstGeom>
        </p:spPr>
      </p:pic>
      <p:pic>
        <p:nvPicPr>
          <p:cNvPr id="18" name="Picture 17">
            <a:extLst>
              <a:ext uri="{FF2B5EF4-FFF2-40B4-BE49-F238E27FC236}">
                <a16:creationId xmlns:a16="http://schemas.microsoft.com/office/drawing/2014/main" id="{7B88F41B-8FE5-A994-4E34-F0E4515781F1}"/>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8851943" y="3763917"/>
            <a:ext cx="2945749" cy="2912220"/>
          </a:xfrm>
          <a:prstGeom prst="rect">
            <a:avLst/>
          </a:prstGeom>
        </p:spPr>
      </p:pic>
      <p:pic>
        <p:nvPicPr>
          <p:cNvPr id="20" name="Picture 19">
            <a:extLst>
              <a:ext uri="{FF2B5EF4-FFF2-40B4-BE49-F238E27FC236}">
                <a16:creationId xmlns:a16="http://schemas.microsoft.com/office/drawing/2014/main" id="{83EF1024-9766-52CF-CC14-93E16EE3A8E4}"/>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6917287" y="3766502"/>
            <a:ext cx="1829673" cy="2912220"/>
          </a:xfrm>
          <a:prstGeom prst="rect">
            <a:avLst/>
          </a:prstGeom>
        </p:spPr>
      </p:pic>
      <p:pic>
        <p:nvPicPr>
          <p:cNvPr id="22" name="Picture 21">
            <a:extLst>
              <a:ext uri="{FF2B5EF4-FFF2-40B4-BE49-F238E27FC236}">
                <a16:creationId xmlns:a16="http://schemas.microsoft.com/office/drawing/2014/main" id="{668CB7B4-1AF2-3818-3A9C-DCE549355135}"/>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6947429" y="2309495"/>
            <a:ext cx="2184165" cy="1347938"/>
          </a:xfrm>
          <a:prstGeom prst="rect">
            <a:avLst/>
          </a:prstGeom>
        </p:spPr>
      </p:pic>
      <p:pic>
        <p:nvPicPr>
          <p:cNvPr id="24" name="Picture 23">
            <a:extLst>
              <a:ext uri="{FF2B5EF4-FFF2-40B4-BE49-F238E27FC236}">
                <a16:creationId xmlns:a16="http://schemas.microsoft.com/office/drawing/2014/main" id="{DC80176C-FA61-7FF0-7CBC-0FEF1F2F175B}"/>
              </a:ext>
            </a:extLst>
          </p:cNvPr>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a:xfrm>
            <a:off x="2361453" y="3652341"/>
            <a:ext cx="1945394" cy="1420834"/>
          </a:xfrm>
          <a:prstGeom prst="rect">
            <a:avLst/>
          </a:prstGeom>
        </p:spPr>
      </p:pic>
      <p:pic>
        <p:nvPicPr>
          <p:cNvPr id="30" name="Picture 29">
            <a:extLst>
              <a:ext uri="{FF2B5EF4-FFF2-40B4-BE49-F238E27FC236}">
                <a16:creationId xmlns:a16="http://schemas.microsoft.com/office/drawing/2014/main" id="{81BC74DA-1E00-69B5-71FC-F62F581BF040}"/>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2361453" y="5192758"/>
            <a:ext cx="1968879" cy="1485964"/>
          </a:xfrm>
          <a:prstGeom prst="rect">
            <a:avLst/>
          </a:prstGeom>
        </p:spPr>
      </p:pic>
    </p:spTree>
    <p:extLst>
      <p:ext uri="{BB962C8B-B14F-4D97-AF65-F5344CB8AC3E}">
        <p14:creationId xmlns:p14="http://schemas.microsoft.com/office/powerpoint/2010/main" val="519246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AD297-2E98-737F-6AC0-BE849128365E}"/>
              </a:ext>
            </a:extLst>
          </p:cNvPr>
          <p:cNvSpPr>
            <a:spLocks noGrp="1"/>
          </p:cNvSpPr>
          <p:nvPr>
            <p:ph type="ctrTitle"/>
          </p:nvPr>
        </p:nvSpPr>
        <p:spPr/>
        <p:txBody>
          <a:bodyPr>
            <a:normAutofit/>
          </a:bodyPr>
          <a:lstStyle/>
          <a:p>
            <a:r>
              <a:rPr lang="en-US" dirty="0"/>
              <a:t>Likelihood framework to infer recessive selection</a:t>
            </a:r>
          </a:p>
        </p:txBody>
      </p:sp>
      <p:sp>
        <p:nvSpPr>
          <p:cNvPr id="3" name="Subtitle 2">
            <a:extLst>
              <a:ext uri="{FF2B5EF4-FFF2-40B4-BE49-F238E27FC236}">
                <a16:creationId xmlns:a16="http://schemas.microsoft.com/office/drawing/2014/main" id="{392E1DCE-23CC-CDFD-E6EA-B718D5980D16}"/>
              </a:ext>
            </a:extLst>
          </p:cNvPr>
          <p:cNvSpPr>
            <a:spLocks noGrp="1"/>
          </p:cNvSpPr>
          <p:nvPr>
            <p:ph type="subTitle" idx="1"/>
          </p:nvPr>
        </p:nvSpPr>
        <p:spPr/>
        <p:txBody>
          <a:bodyPr/>
          <a:lstStyle/>
          <a:p>
            <a:r>
              <a:rPr lang="en-US" dirty="0"/>
              <a:t>Shareef Khalid</a:t>
            </a:r>
          </a:p>
          <a:p>
            <a:r>
              <a:rPr lang="en-US" dirty="0" err="1"/>
              <a:t>Siepel</a:t>
            </a:r>
            <a:r>
              <a:rPr lang="en-US" dirty="0"/>
              <a:t> Lab (CSHL)</a:t>
            </a:r>
          </a:p>
        </p:txBody>
      </p:sp>
    </p:spTree>
    <p:extLst>
      <p:ext uri="{BB962C8B-B14F-4D97-AF65-F5344CB8AC3E}">
        <p14:creationId xmlns:p14="http://schemas.microsoft.com/office/powerpoint/2010/main" val="1805901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FB029-C69B-55F6-E7F5-1975D951ECCC}"/>
              </a:ext>
            </a:extLst>
          </p:cNvPr>
          <p:cNvSpPr>
            <a:spLocks noGrp="1"/>
          </p:cNvSpPr>
          <p:nvPr>
            <p:ph type="title"/>
          </p:nvPr>
        </p:nvSpPr>
        <p:spPr>
          <a:xfrm>
            <a:off x="95693" y="-219666"/>
            <a:ext cx="12096307" cy="1325563"/>
          </a:xfrm>
        </p:spPr>
        <p:txBody>
          <a:bodyPr>
            <a:normAutofit/>
          </a:bodyPr>
          <a:lstStyle/>
          <a:p>
            <a:pPr algn="ctr"/>
            <a:r>
              <a:rPr lang="en-US" sz="3600" b="1" dirty="0"/>
              <a:t>Depletion of variation is a sign of purifying selection</a:t>
            </a:r>
          </a:p>
        </p:txBody>
      </p:sp>
      <p:pic>
        <p:nvPicPr>
          <p:cNvPr id="4" name="Picture 3">
            <a:extLst>
              <a:ext uri="{FF2B5EF4-FFF2-40B4-BE49-F238E27FC236}">
                <a16:creationId xmlns:a16="http://schemas.microsoft.com/office/drawing/2014/main" id="{A0B4ECA0-D3C9-BED1-0585-6FFBC7EF833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736809"/>
            <a:ext cx="4817605" cy="3767060"/>
          </a:xfrm>
          <a:prstGeom prst="rect">
            <a:avLst/>
          </a:prstGeom>
        </p:spPr>
      </p:pic>
      <p:grpSp>
        <p:nvGrpSpPr>
          <p:cNvPr id="16" name="Group 15">
            <a:extLst>
              <a:ext uri="{FF2B5EF4-FFF2-40B4-BE49-F238E27FC236}">
                <a16:creationId xmlns:a16="http://schemas.microsoft.com/office/drawing/2014/main" id="{2708422F-A591-3487-8308-AAD6414B13FD}"/>
              </a:ext>
            </a:extLst>
          </p:cNvPr>
          <p:cNvGrpSpPr/>
          <p:nvPr/>
        </p:nvGrpSpPr>
        <p:grpSpPr>
          <a:xfrm>
            <a:off x="3836072" y="1767275"/>
            <a:ext cx="4499595" cy="2736594"/>
            <a:chOff x="3894332" y="2721066"/>
            <a:chExt cx="4499595" cy="2736594"/>
          </a:xfrm>
        </p:grpSpPr>
        <p:grpSp>
          <p:nvGrpSpPr>
            <p:cNvPr id="13" name="Group 12">
              <a:extLst>
                <a:ext uri="{FF2B5EF4-FFF2-40B4-BE49-F238E27FC236}">
                  <a16:creationId xmlns:a16="http://schemas.microsoft.com/office/drawing/2014/main" id="{B5787C7A-64AF-3FBF-0669-31437E99C110}"/>
                </a:ext>
              </a:extLst>
            </p:cNvPr>
            <p:cNvGrpSpPr/>
            <p:nvPr/>
          </p:nvGrpSpPr>
          <p:grpSpPr>
            <a:xfrm>
              <a:off x="3894332" y="2721066"/>
              <a:ext cx="4499595" cy="2274723"/>
              <a:chOff x="5419606" y="1847600"/>
              <a:chExt cx="4197176" cy="1818968"/>
            </a:xfrm>
          </p:grpSpPr>
          <p:pic>
            <p:nvPicPr>
              <p:cNvPr id="6" name="Picture 5">
                <a:extLst>
                  <a:ext uri="{FF2B5EF4-FFF2-40B4-BE49-F238E27FC236}">
                    <a16:creationId xmlns:a16="http://schemas.microsoft.com/office/drawing/2014/main" id="{812B63ED-E591-BBD3-012E-98F0FAD9E83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462584" y="2115794"/>
                <a:ext cx="3154198" cy="1550774"/>
              </a:xfrm>
              <a:prstGeom prst="rect">
                <a:avLst/>
              </a:prstGeom>
            </p:spPr>
          </p:pic>
          <p:sp>
            <p:nvSpPr>
              <p:cNvPr id="7" name="TextBox 6">
                <a:extLst>
                  <a:ext uri="{FF2B5EF4-FFF2-40B4-BE49-F238E27FC236}">
                    <a16:creationId xmlns:a16="http://schemas.microsoft.com/office/drawing/2014/main" id="{8DAE7E0E-9028-2232-8522-A5F91DF50FB3}"/>
                  </a:ext>
                </a:extLst>
              </p:cNvPr>
              <p:cNvSpPr txBox="1"/>
              <p:nvPr/>
            </p:nvSpPr>
            <p:spPr>
              <a:xfrm>
                <a:off x="5419606" y="2434282"/>
                <a:ext cx="10429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Expected</a:t>
                </a:r>
              </a:p>
            </p:txBody>
          </p:sp>
          <p:sp>
            <p:nvSpPr>
              <p:cNvPr id="8" name="TextBox 7">
                <a:extLst>
                  <a:ext uri="{FF2B5EF4-FFF2-40B4-BE49-F238E27FC236}">
                    <a16:creationId xmlns:a16="http://schemas.microsoft.com/office/drawing/2014/main" id="{920021BD-185F-07FF-5D40-9025379F6CE7}"/>
                  </a:ext>
                </a:extLst>
              </p:cNvPr>
              <p:cNvSpPr txBox="1"/>
              <p:nvPr/>
            </p:nvSpPr>
            <p:spPr>
              <a:xfrm>
                <a:off x="5419606" y="3235152"/>
                <a:ext cx="10842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Observed</a:t>
                </a:r>
              </a:p>
            </p:txBody>
          </p:sp>
          <p:sp>
            <p:nvSpPr>
              <p:cNvPr id="12" name="TextBox 11">
                <a:extLst>
                  <a:ext uri="{FF2B5EF4-FFF2-40B4-BE49-F238E27FC236}">
                    <a16:creationId xmlns:a16="http://schemas.microsoft.com/office/drawing/2014/main" id="{26E2BBAC-F33B-A95C-7F18-93151F6FAC80}"/>
                  </a:ext>
                </a:extLst>
              </p:cNvPr>
              <p:cNvSpPr txBox="1"/>
              <p:nvPr/>
            </p:nvSpPr>
            <p:spPr>
              <a:xfrm>
                <a:off x="6727047" y="1847600"/>
                <a:ext cx="24860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Observed/Expected &lt;&lt; 1</a:t>
                </a:r>
              </a:p>
            </p:txBody>
          </p:sp>
        </p:grpSp>
        <p:sp>
          <p:nvSpPr>
            <p:cNvPr id="14" name="TextBox 13">
              <a:extLst>
                <a:ext uri="{FF2B5EF4-FFF2-40B4-BE49-F238E27FC236}">
                  <a16:creationId xmlns:a16="http://schemas.microsoft.com/office/drawing/2014/main" id="{08D7E28A-55EF-0141-53B5-02485A769DF5}"/>
                </a:ext>
              </a:extLst>
            </p:cNvPr>
            <p:cNvSpPr txBox="1"/>
            <p:nvPr/>
          </p:nvSpPr>
          <p:spPr>
            <a:xfrm>
              <a:off x="5176285" y="4811329"/>
              <a:ext cx="2904513"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Mutational Constraint Across</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141k exomes</a:t>
              </a:r>
            </a:p>
          </p:txBody>
        </p:sp>
      </p:grpSp>
      <p:grpSp>
        <p:nvGrpSpPr>
          <p:cNvPr id="31" name="Group 30">
            <a:extLst>
              <a:ext uri="{FF2B5EF4-FFF2-40B4-BE49-F238E27FC236}">
                <a16:creationId xmlns:a16="http://schemas.microsoft.com/office/drawing/2014/main" id="{2392F185-F982-645D-17CD-1D1BD48CBFD9}"/>
              </a:ext>
            </a:extLst>
          </p:cNvPr>
          <p:cNvGrpSpPr/>
          <p:nvPr/>
        </p:nvGrpSpPr>
        <p:grpSpPr>
          <a:xfrm>
            <a:off x="8298234" y="1839139"/>
            <a:ext cx="3872727" cy="2723372"/>
            <a:chOff x="8298234" y="1839139"/>
            <a:chExt cx="3872727" cy="2723372"/>
          </a:xfrm>
        </p:grpSpPr>
        <p:grpSp>
          <p:nvGrpSpPr>
            <p:cNvPr id="18" name="Group 17">
              <a:extLst>
                <a:ext uri="{FF2B5EF4-FFF2-40B4-BE49-F238E27FC236}">
                  <a16:creationId xmlns:a16="http://schemas.microsoft.com/office/drawing/2014/main" id="{9572F5D2-856E-B9CC-D1A8-4F5333A51D1B}"/>
                </a:ext>
              </a:extLst>
            </p:cNvPr>
            <p:cNvGrpSpPr/>
            <p:nvPr/>
          </p:nvGrpSpPr>
          <p:grpSpPr>
            <a:xfrm>
              <a:off x="8298234" y="2174531"/>
              <a:ext cx="3872727" cy="2387980"/>
              <a:chOff x="8393927" y="3094554"/>
              <a:chExt cx="3872727" cy="2387980"/>
            </a:xfrm>
          </p:grpSpPr>
          <p:pic>
            <p:nvPicPr>
              <p:cNvPr id="15" name="Picture 14">
                <a:extLst>
                  <a:ext uri="{FF2B5EF4-FFF2-40B4-BE49-F238E27FC236}">
                    <a16:creationId xmlns:a16="http://schemas.microsoft.com/office/drawing/2014/main" id="{88FA9CEE-9C2D-E1A7-E7DE-9FD8F80E3A8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557752" y="3094554"/>
                <a:ext cx="3541989" cy="1754871"/>
              </a:xfrm>
              <a:prstGeom prst="rect">
                <a:avLst/>
              </a:prstGeom>
            </p:spPr>
          </p:pic>
          <p:sp>
            <p:nvSpPr>
              <p:cNvPr id="17" name="TextBox 16">
                <a:extLst>
                  <a:ext uri="{FF2B5EF4-FFF2-40B4-BE49-F238E27FC236}">
                    <a16:creationId xmlns:a16="http://schemas.microsoft.com/office/drawing/2014/main" id="{C4F2E122-B70E-5B41-7814-DF2B9022D21E}"/>
                  </a:ext>
                </a:extLst>
              </p:cNvPr>
              <p:cNvSpPr txBox="1"/>
              <p:nvPr/>
            </p:nvSpPr>
            <p:spPr>
              <a:xfrm>
                <a:off x="8393927" y="4836203"/>
                <a:ext cx="387272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Basepair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resolution of constraint across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mammalian genomes</a:t>
                </a:r>
              </a:p>
            </p:txBody>
          </p:sp>
        </p:grpSp>
        <p:sp>
          <p:nvSpPr>
            <p:cNvPr id="19" name="TextBox 18">
              <a:extLst>
                <a:ext uri="{FF2B5EF4-FFF2-40B4-BE49-F238E27FC236}">
                  <a16:creationId xmlns:a16="http://schemas.microsoft.com/office/drawing/2014/main" id="{F158D5A1-0ABB-89B8-933A-DD15AB7D7D6F}"/>
                </a:ext>
              </a:extLst>
            </p:cNvPr>
            <p:cNvSpPr txBox="1"/>
            <p:nvPr/>
          </p:nvSpPr>
          <p:spPr>
            <a:xfrm>
              <a:off x="8714842" y="1839139"/>
              <a:ext cx="33814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Conserved residues across species</a:t>
              </a:r>
            </a:p>
          </p:txBody>
        </p:sp>
      </p:grpSp>
      <p:sp>
        <p:nvSpPr>
          <p:cNvPr id="20" name="TextBox 19">
            <a:extLst>
              <a:ext uri="{FF2B5EF4-FFF2-40B4-BE49-F238E27FC236}">
                <a16:creationId xmlns:a16="http://schemas.microsoft.com/office/drawing/2014/main" id="{4893661F-677D-B92A-AE54-6DB1BA2F9D09}"/>
              </a:ext>
            </a:extLst>
          </p:cNvPr>
          <p:cNvSpPr txBox="1"/>
          <p:nvPr/>
        </p:nvSpPr>
        <p:spPr>
          <a:xfrm>
            <a:off x="1200362" y="4964070"/>
            <a:ext cx="1050550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These methods pick up selection in the heterozygous (additive) state and miss recessive selection</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59908247-C245-6C84-1ACB-5938DFE22067}"/>
                  </a:ext>
                </a:extLst>
              </p:cNvPr>
              <p:cNvSpPr txBox="1"/>
              <p:nvPr/>
            </p:nvSpPr>
            <p:spPr>
              <a:xfrm>
                <a:off x="4918222" y="5457245"/>
                <a:ext cx="2451248"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m:t>
                      </m:r>
                      <m:r>
                        <a:rPr kumimoji="0" lang="en-US" sz="24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2</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𝑝𝑞</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𝑞</m:t>
                      </m:r>
                      <m:r>
                        <a:rPr kumimoji="0" lang="en-US" sz="2400" b="0" i="1" u="none" strike="noStrike" kern="1200" cap="none" spc="0" normalizeH="0" baseline="30000" noProof="0" smtClean="0">
                          <a:ln>
                            <a:noFill/>
                          </a:ln>
                          <a:solidFill>
                            <a:prstClr val="black"/>
                          </a:solidFill>
                          <a:effectLst/>
                          <a:uLnTx/>
                          <a:uFillTx/>
                          <a:latin typeface="Cambria Math" panose="02040503050406030204" pitchFamily="18" charset="0"/>
                          <a:ea typeface="+mn-ea"/>
                          <a:cs typeface="+mn-cs"/>
                        </a:rPr>
                        <m:t>2</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oMath>
                  </m:oMathPara>
                </a14:m>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1" name="TextBox 20">
                <a:extLst>
                  <a:ext uri="{FF2B5EF4-FFF2-40B4-BE49-F238E27FC236}">
                    <a16:creationId xmlns:a16="http://schemas.microsoft.com/office/drawing/2014/main" id="{59908247-C245-6C84-1ACB-5938DFE22067}"/>
                  </a:ext>
                </a:extLst>
              </p:cNvPr>
              <p:cNvSpPr txBox="1">
                <a:spLocks noRot="1" noChangeAspect="1" noMove="1" noResize="1" noEditPoints="1" noAdjustHandles="1" noChangeArrowheads="1" noChangeShapeType="1" noTextEdit="1"/>
              </p:cNvSpPr>
              <p:nvPr/>
            </p:nvSpPr>
            <p:spPr>
              <a:xfrm>
                <a:off x="4918222" y="5457245"/>
                <a:ext cx="2451248" cy="369332"/>
              </a:xfrm>
              <a:prstGeom prst="rect">
                <a:avLst/>
              </a:prstGeom>
              <a:blipFill>
                <a:blip r:embed="rId5"/>
                <a:stretch>
                  <a:fillRect l="-2577" r="-2577" b="-33333"/>
                </a:stretch>
              </a:blipFill>
            </p:spPr>
            <p:txBody>
              <a:bodyPr/>
              <a:lstStyle/>
              <a:p>
                <a:r>
                  <a:rPr lang="en-US">
                    <a:noFill/>
                  </a:rPr>
                  <a:t> </a:t>
                </a:r>
              </a:p>
            </p:txBody>
          </p:sp>
        </mc:Fallback>
      </mc:AlternateContent>
      <p:cxnSp>
        <p:nvCxnSpPr>
          <p:cNvPr id="23" name="Straight Arrow Connector 22">
            <a:extLst>
              <a:ext uri="{FF2B5EF4-FFF2-40B4-BE49-F238E27FC236}">
                <a16:creationId xmlns:a16="http://schemas.microsoft.com/office/drawing/2014/main" id="{C752211A-D175-E73F-92FF-8B0E6487B59E}"/>
              </a:ext>
            </a:extLst>
          </p:cNvPr>
          <p:cNvCxnSpPr>
            <a:cxnSpLocks/>
          </p:cNvCxnSpPr>
          <p:nvPr/>
        </p:nvCxnSpPr>
        <p:spPr>
          <a:xfrm>
            <a:off x="5931243" y="5826577"/>
            <a:ext cx="0" cy="5124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509194C6-1710-F483-5415-B614FDD8F895}"/>
              </a:ext>
            </a:extLst>
          </p:cNvPr>
          <p:cNvCxnSpPr>
            <a:cxnSpLocks/>
          </p:cNvCxnSpPr>
          <p:nvPr/>
        </p:nvCxnSpPr>
        <p:spPr>
          <a:xfrm>
            <a:off x="6644933" y="5826577"/>
            <a:ext cx="447845" cy="413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8E3A195-DE48-555B-DB0D-5E8D1DC0C15B}"/>
              </a:ext>
            </a:extLst>
          </p:cNvPr>
          <p:cNvSpPr txBox="1"/>
          <p:nvPr/>
        </p:nvSpPr>
        <p:spPr>
          <a:xfrm>
            <a:off x="5237718" y="6258740"/>
            <a:ext cx="121539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 1 in 1000</a:t>
            </a:r>
          </a:p>
        </p:txBody>
      </p:sp>
      <p:sp>
        <p:nvSpPr>
          <p:cNvPr id="30" name="TextBox 29">
            <a:extLst>
              <a:ext uri="{FF2B5EF4-FFF2-40B4-BE49-F238E27FC236}">
                <a16:creationId xmlns:a16="http://schemas.microsoft.com/office/drawing/2014/main" id="{60DBDF95-C497-AA26-E44D-023DAB932929}"/>
              </a:ext>
            </a:extLst>
          </p:cNvPr>
          <p:cNvSpPr txBox="1"/>
          <p:nvPr/>
        </p:nvSpPr>
        <p:spPr>
          <a:xfrm>
            <a:off x="6693774" y="6240063"/>
            <a:ext cx="16818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 1 in 1,000,000</a:t>
            </a:r>
          </a:p>
        </p:txBody>
      </p:sp>
    </p:spTree>
    <p:extLst>
      <p:ext uri="{BB962C8B-B14F-4D97-AF65-F5344CB8AC3E}">
        <p14:creationId xmlns:p14="http://schemas.microsoft.com/office/powerpoint/2010/main" val="349749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1" grpId="0"/>
      <p:bldP spid="27"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B563548-CCCA-3F0B-F742-30887ECC58AC}"/>
              </a:ext>
            </a:extLst>
          </p:cNvPr>
          <p:cNvSpPr>
            <a:spLocks noGrp="1"/>
          </p:cNvSpPr>
          <p:nvPr>
            <p:ph type="title"/>
          </p:nvPr>
        </p:nvSpPr>
        <p:spPr>
          <a:xfrm>
            <a:off x="95693" y="0"/>
            <a:ext cx="12096307" cy="1325563"/>
          </a:xfrm>
        </p:spPr>
        <p:txBody>
          <a:bodyPr>
            <a:normAutofit/>
          </a:bodyPr>
          <a:lstStyle/>
          <a:p>
            <a:pPr algn="ctr"/>
            <a:r>
              <a:rPr lang="en-US" sz="3600" b="1" dirty="0"/>
              <a:t>Recessive selection is exposed only when variants are present in Runs of Homozygosity (ROH)</a:t>
            </a:r>
          </a:p>
        </p:txBody>
      </p:sp>
      <p:grpSp>
        <p:nvGrpSpPr>
          <p:cNvPr id="20" name="Group 19">
            <a:extLst>
              <a:ext uri="{FF2B5EF4-FFF2-40B4-BE49-F238E27FC236}">
                <a16:creationId xmlns:a16="http://schemas.microsoft.com/office/drawing/2014/main" id="{6967E1B5-381D-3943-F73E-F4F7A4D891B6}"/>
              </a:ext>
            </a:extLst>
          </p:cNvPr>
          <p:cNvGrpSpPr/>
          <p:nvPr/>
        </p:nvGrpSpPr>
        <p:grpSpPr>
          <a:xfrm>
            <a:off x="2318671" y="1390010"/>
            <a:ext cx="8405305" cy="870501"/>
            <a:chOff x="95693" y="1783761"/>
            <a:chExt cx="8405305" cy="870501"/>
          </a:xfrm>
        </p:grpSpPr>
        <p:sp>
          <p:nvSpPr>
            <p:cNvPr id="6" name="Rectangle 5">
              <a:extLst>
                <a:ext uri="{FF2B5EF4-FFF2-40B4-BE49-F238E27FC236}">
                  <a16:creationId xmlns:a16="http://schemas.microsoft.com/office/drawing/2014/main" id="{BD654FFF-B0F8-E4EB-98A8-EF67301911CC}"/>
                </a:ext>
              </a:extLst>
            </p:cNvPr>
            <p:cNvSpPr/>
            <p:nvPr/>
          </p:nvSpPr>
          <p:spPr>
            <a:xfrm>
              <a:off x="95693" y="1913860"/>
              <a:ext cx="1871330" cy="212652"/>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02F6A658-CF0C-F7B9-EAE0-54AC1278CD5A}"/>
                </a:ext>
              </a:extLst>
            </p:cNvPr>
            <p:cNvSpPr/>
            <p:nvPr/>
          </p:nvSpPr>
          <p:spPr>
            <a:xfrm>
              <a:off x="1967023" y="1913860"/>
              <a:ext cx="2339163" cy="212652"/>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D87F9EB-6517-2506-B990-9BB4DD1B478F}"/>
                </a:ext>
              </a:extLst>
            </p:cNvPr>
            <p:cNvSpPr/>
            <p:nvPr/>
          </p:nvSpPr>
          <p:spPr>
            <a:xfrm>
              <a:off x="4306186" y="1913860"/>
              <a:ext cx="1977656" cy="212652"/>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5-Point Star 8">
              <a:extLst>
                <a:ext uri="{FF2B5EF4-FFF2-40B4-BE49-F238E27FC236}">
                  <a16:creationId xmlns:a16="http://schemas.microsoft.com/office/drawing/2014/main" id="{9B94A1D6-34A8-599C-E7EA-BD7EAF7B71F0}"/>
                </a:ext>
              </a:extLst>
            </p:cNvPr>
            <p:cNvSpPr/>
            <p:nvPr/>
          </p:nvSpPr>
          <p:spPr>
            <a:xfrm>
              <a:off x="4997302" y="1887279"/>
              <a:ext cx="287079" cy="26581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40A137C8-7A04-20E7-6D2A-B66FD2180B83}"/>
                </a:ext>
              </a:extLst>
            </p:cNvPr>
            <p:cNvSpPr txBox="1"/>
            <p:nvPr/>
          </p:nvSpPr>
          <p:spPr>
            <a:xfrm>
              <a:off x="2164253" y="2153093"/>
              <a:ext cx="21643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Run of Homozygosity</a:t>
              </a:r>
            </a:p>
          </p:txBody>
        </p:sp>
        <p:sp>
          <p:nvSpPr>
            <p:cNvPr id="15" name="TextBox 14">
              <a:extLst>
                <a:ext uri="{FF2B5EF4-FFF2-40B4-BE49-F238E27FC236}">
                  <a16:creationId xmlns:a16="http://schemas.microsoft.com/office/drawing/2014/main" id="{66144C53-F44B-61F5-451F-CB308A111589}"/>
                </a:ext>
              </a:extLst>
            </p:cNvPr>
            <p:cNvSpPr txBox="1"/>
            <p:nvPr/>
          </p:nvSpPr>
          <p:spPr>
            <a:xfrm>
              <a:off x="4699967" y="2192597"/>
              <a:ext cx="78643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Recessive</a:t>
              </a: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variant</a:t>
              </a:r>
            </a:p>
          </p:txBody>
        </p:sp>
        <p:sp>
          <p:nvSpPr>
            <p:cNvPr id="16" name="TextBox 15">
              <a:extLst>
                <a:ext uri="{FF2B5EF4-FFF2-40B4-BE49-F238E27FC236}">
                  <a16:creationId xmlns:a16="http://schemas.microsoft.com/office/drawing/2014/main" id="{F040AC76-659F-0306-D4B8-C14717CCCDAC}"/>
                </a:ext>
              </a:extLst>
            </p:cNvPr>
            <p:cNvSpPr txBox="1"/>
            <p:nvPr/>
          </p:nvSpPr>
          <p:spPr>
            <a:xfrm>
              <a:off x="6453963" y="1783761"/>
              <a:ext cx="20470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Outbred population</a:t>
              </a:r>
            </a:p>
          </p:txBody>
        </p:sp>
      </p:grpSp>
      <p:grpSp>
        <p:nvGrpSpPr>
          <p:cNvPr id="21" name="Group 20">
            <a:extLst>
              <a:ext uri="{FF2B5EF4-FFF2-40B4-BE49-F238E27FC236}">
                <a16:creationId xmlns:a16="http://schemas.microsoft.com/office/drawing/2014/main" id="{CF504B25-F026-B8C4-E7DE-8852C8905D75}"/>
              </a:ext>
            </a:extLst>
          </p:cNvPr>
          <p:cNvGrpSpPr/>
          <p:nvPr/>
        </p:nvGrpSpPr>
        <p:grpSpPr>
          <a:xfrm>
            <a:off x="2318671" y="2300015"/>
            <a:ext cx="8991609" cy="1128985"/>
            <a:chOff x="95693" y="2646862"/>
            <a:chExt cx="8991609" cy="1128985"/>
          </a:xfrm>
        </p:grpSpPr>
        <p:sp>
          <p:nvSpPr>
            <p:cNvPr id="12" name="Rectangle 11">
              <a:extLst>
                <a:ext uri="{FF2B5EF4-FFF2-40B4-BE49-F238E27FC236}">
                  <a16:creationId xmlns:a16="http://schemas.microsoft.com/office/drawing/2014/main" id="{37265403-F3A5-77F7-6483-CEB91ACB8D03}"/>
                </a:ext>
              </a:extLst>
            </p:cNvPr>
            <p:cNvSpPr/>
            <p:nvPr/>
          </p:nvSpPr>
          <p:spPr>
            <a:xfrm>
              <a:off x="4306186" y="2863702"/>
              <a:ext cx="1977656" cy="212652"/>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3DD74F73-45A5-9EA4-8CF7-1F902768FBFA}"/>
                </a:ext>
              </a:extLst>
            </p:cNvPr>
            <p:cNvSpPr/>
            <p:nvPr/>
          </p:nvSpPr>
          <p:spPr>
            <a:xfrm>
              <a:off x="95693" y="2863702"/>
              <a:ext cx="1871330" cy="212652"/>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A57E621-58B8-E056-5FB0-6525F27FBDB0}"/>
                </a:ext>
              </a:extLst>
            </p:cNvPr>
            <p:cNvSpPr/>
            <p:nvPr/>
          </p:nvSpPr>
          <p:spPr>
            <a:xfrm>
              <a:off x="1063257" y="2863702"/>
              <a:ext cx="4423144" cy="212652"/>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5-Point Star 12">
              <a:extLst>
                <a:ext uri="{FF2B5EF4-FFF2-40B4-BE49-F238E27FC236}">
                  <a16:creationId xmlns:a16="http://schemas.microsoft.com/office/drawing/2014/main" id="{F093B0EC-2ED4-AA0D-6350-FA9513255241}"/>
                </a:ext>
              </a:extLst>
            </p:cNvPr>
            <p:cNvSpPr/>
            <p:nvPr/>
          </p:nvSpPr>
          <p:spPr>
            <a:xfrm>
              <a:off x="5007935" y="2837121"/>
              <a:ext cx="287079" cy="265814"/>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318A844C-5F59-CB96-7104-A49685C92906}"/>
                </a:ext>
              </a:extLst>
            </p:cNvPr>
            <p:cNvSpPr txBox="1"/>
            <p:nvPr/>
          </p:nvSpPr>
          <p:spPr>
            <a:xfrm>
              <a:off x="6283842" y="2646862"/>
              <a:ext cx="280346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Bottlenecked population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Consanguineous population</a:t>
              </a:r>
            </a:p>
          </p:txBody>
        </p:sp>
        <p:sp>
          <p:nvSpPr>
            <p:cNvPr id="18" name="TextBox 17">
              <a:extLst>
                <a:ext uri="{FF2B5EF4-FFF2-40B4-BE49-F238E27FC236}">
                  <a16:creationId xmlns:a16="http://schemas.microsoft.com/office/drawing/2014/main" id="{C8B6BA0A-41A0-F729-2A77-EFA9D2FBDD60}"/>
                </a:ext>
              </a:extLst>
            </p:cNvPr>
            <p:cNvSpPr txBox="1"/>
            <p:nvPr/>
          </p:nvSpPr>
          <p:spPr>
            <a:xfrm>
              <a:off x="4564394" y="3129516"/>
              <a:ext cx="1174168"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Recessive</a:t>
              </a: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variant exposed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to selection</a:t>
              </a:r>
            </a:p>
          </p:txBody>
        </p:sp>
        <p:sp>
          <p:nvSpPr>
            <p:cNvPr id="19" name="TextBox 18">
              <a:extLst>
                <a:ext uri="{FF2B5EF4-FFF2-40B4-BE49-F238E27FC236}">
                  <a16:creationId xmlns:a16="http://schemas.microsoft.com/office/drawing/2014/main" id="{287179FC-EBEE-961B-E02C-E598667C1C8A}"/>
                </a:ext>
              </a:extLst>
            </p:cNvPr>
            <p:cNvSpPr txBox="1"/>
            <p:nvPr/>
          </p:nvSpPr>
          <p:spPr>
            <a:xfrm>
              <a:off x="1530890" y="3083349"/>
              <a:ext cx="340865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Extended Run of Homozygosity</a:t>
              </a:r>
            </a:p>
          </p:txBody>
        </p:sp>
      </p:grpSp>
      <p:sp>
        <p:nvSpPr>
          <p:cNvPr id="22" name="TextBox 21">
            <a:extLst>
              <a:ext uri="{FF2B5EF4-FFF2-40B4-BE49-F238E27FC236}">
                <a16:creationId xmlns:a16="http://schemas.microsoft.com/office/drawing/2014/main" id="{BB078822-5299-7FDA-18CB-3735D341627C}"/>
              </a:ext>
            </a:extLst>
          </p:cNvPr>
          <p:cNvSpPr txBox="1"/>
          <p:nvPr/>
        </p:nvSpPr>
        <p:spPr>
          <a:xfrm>
            <a:off x="1314884" y="3526374"/>
            <a:ext cx="1042856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Frequency of variants inside and outside an ROH will differ for variants under recessive selection</a:t>
            </a:r>
          </a:p>
        </p:txBody>
      </p:sp>
      <p:sp>
        <p:nvSpPr>
          <p:cNvPr id="24" name="TextBox 23">
            <a:extLst>
              <a:ext uri="{FF2B5EF4-FFF2-40B4-BE49-F238E27FC236}">
                <a16:creationId xmlns:a16="http://schemas.microsoft.com/office/drawing/2014/main" id="{9FBCFCA2-0F41-7101-44F2-E4741B9507A9}"/>
              </a:ext>
            </a:extLst>
          </p:cNvPr>
          <p:cNvSpPr txBox="1"/>
          <p:nvPr/>
        </p:nvSpPr>
        <p:spPr>
          <a:xfrm>
            <a:off x="575102" y="3902701"/>
            <a:ext cx="1161689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Given inferred genomic history, we can evaluate how long a variant has been exposed to recessive selection</a:t>
            </a:r>
          </a:p>
        </p:txBody>
      </p: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3CE096CC-96B9-9BBC-7646-33A519B0A701}"/>
                  </a:ext>
                </a:extLst>
              </p:cNvPr>
              <p:cNvSpPr txBox="1"/>
              <p:nvPr/>
            </p:nvSpPr>
            <p:spPr>
              <a:xfrm>
                <a:off x="4968992" y="5436751"/>
                <a:ext cx="7075655" cy="246221"/>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𝑂𝑏𝑠𝑒𝑟𝑣𝑒𝑑</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𝐺𝑒𝑛𝑒𝑡𝑖𝑐</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𝑑𝑎𝑡𝑎</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 </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𝑎𝑑𝑑𝑖𝑡𝑖𝑣𝑒</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𝑠𝑒𝑙𝑒𝑐𝑡𝑖𝑜𝑛</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𝑟𝑒𝑐𝑒𝑠𝑠𝑖𝑣𝑒</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𝑠𝑒𝑙𝑒𝑐𝑡𝑖𝑜𝑛</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𝑖𝑛</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𝑅𝑂𝐻</m:t>
                      </m:r>
                      <m: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m:rPr>
                          <m:sty m:val="p"/>
                        </m:rPr>
                        <a:rPr kumimoji="0" lang="en-US" sz="1600" b="0" i="0"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ε</m:t>
                      </m:r>
                    </m:oMath>
                  </m:oMathPara>
                </a14:m>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6" name="TextBox 95">
                <a:extLst>
                  <a:ext uri="{FF2B5EF4-FFF2-40B4-BE49-F238E27FC236}">
                    <a16:creationId xmlns:a16="http://schemas.microsoft.com/office/drawing/2014/main" id="{3CE096CC-96B9-9BBC-7646-33A519B0A701}"/>
                  </a:ext>
                </a:extLst>
              </p:cNvPr>
              <p:cNvSpPr txBox="1">
                <a:spLocks noRot="1" noChangeAspect="1" noMove="1" noResize="1" noEditPoints="1" noAdjustHandles="1" noChangeArrowheads="1" noChangeShapeType="1" noTextEdit="1"/>
              </p:cNvSpPr>
              <p:nvPr/>
            </p:nvSpPr>
            <p:spPr>
              <a:xfrm>
                <a:off x="4968992" y="5436751"/>
                <a:ext cx="7075655" cy="246221"/>
              </a:xfrm>
              <a:prstGeom prst="rect">
                <a:avLst/>
              </a:prstGeom>
              <a:blipFill>
                <a:blip r:embed="rId2"/>
                <a:stretch>
                  <a:fillRect l="-538" t="-10000" b="-40000"/>
                </a:stretch>
              </a:blipFill>
            </p:spPr>
            <p:txBody>
              <a:bodyPr/>
              <a:lstStyle/>
              <a:p>
                <a:r>
                  <a:rPr lang="en-US">
                    <a:noFill/>
                  </a:rPr>
                  <a:t> </a:t>
                </a:r>
              </a:p>
            </p:txBody>
          </p:sp>
        </mc:Fallback>
      </mc:AlternateContent>
      <p:pic>
        <p:nvPicPr>
          <p:cNvPr id="97" name="Graphic 96">
            <a:extLst>
              <a:ext uri="{FF2B5EF4-FFF2-40B4-BE49-F238E27FC236}">
                <a16:creationId xmlns:a16="http://schemas.microsoft.com/office/drawing/2014/main" id="{CBE09184-0C88-0A8F-5D7A-0FC488A315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9713" y="4698566"/>
            <a:ext cx="5501632" cy="2138134"/>
          </a:xfrm>
          <a:prstGeom prst="rect">
            <a:avLst/>
          </a:prstGeom>
        </p:spPr>
      </p:pic>
      <p:sp>
        <p:nvSpPr>
          <p:cNvPr id="98" name="TextBox 97">
            <a:extLst>
              <a:ext uri="{FF2B5EF4-FFF2-40B4-BE49-F238E27FC236}">
                <a16:creationId xmlns:a16="http://schemas.microsoft.com/office/drawing/2014/main" id="{CD80294B-51AA-04F0-FD06-DC4BD6DAE8E5}"/>
              </a:ext>
            </a:extLst>
          </p:cNvPr>
          <p:cNvSpPr txBox="1"/>
          <p:nvPr/>
        </p:nvSpPr>
        <p:spPr>
          <a:xfrm>
            <a:off x="7507359" y="5029200"/>
            <a:ext cx="226857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Likelihood framework</a:t>
            </a:r>
          </a:p>
        </p:txBody>
      </p:sp>
    </p:spTree>
    <p:extLst>
      <p:ext uri="{BB962C8B-B14F-4D97-AF65-F5344CB8AC3E}">
        <p14:creationId xmlns:p14="http://schemas.microsoft.com/office/powerpoint/2010/main" val="131981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96" grpId="0"/>
      <p:bldP spid="9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9105C1-A318-B0BF-3EEB-78B3F64CBB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93164" y="1069019"/>
            <a:ext cx="3285562" cy="4678819"/>
          </a:xfrm>
          <a:prstGeom prst="rect">
            <a:avLst/>
          </a:prstGeom>
        </p:spPr>
      </p:pic>
      <p:pic>
        <p:nvPicPr>
          <p:cNvPr id="7" name="Picture 6">
            <a:extLst>
              <a:ext uri="{FF2B5EF4-FFF2-40B4-BE49-F238E27FC236}">
                <a16:creationId xmlns:a16="http://schemas.microsoft.com/office/drawing/2014/main" id="{4F9DB57C-DF20-5256-67E3-FA51D98F9D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1409" y="1089590"/>
            <a:ext cx="3509114" cy="4678819"/>
          </a:xfrm>
          <a:prstGeom prst="rect">
            <a:avLst/>
          </a:prstGeom>
        </p:spPr>
      </p:pic>
      <p:sp>
        <p:nvSpPr>
          <p:cNvPr id="8" name="TextBox 7">
            <a:extLst>
              <a:ext uri="{FF2B5EF4-FFF2-40B4-BE49-F238E27FC236}">
                <a16:creationId xmlns:a16="http://schemas.microsoft.com/office/drawing/2014/main" id="{36DB53CF-5994-5FB4-C916-13263A54D873}"/>
              </a:ext>
            </a:extLst>
          </p:cNvPr>
          <p:cNvSpPr txBox="1"/>
          <p:nvPr/>
        </p:nvSpPr>
        <p:spPr>
          <a:xfrm>
            <a:off x="5084283" y="5747838"/>
            <a:ext cx="230332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We love mashed peas!</a:t>
            </a:r>
          </a:p>
        </p:txBody>
      </p:sp>
      <p:pic>
        <p:nvPicPr>
          <p:cNvPr id="3" name="Picture 2">
            <a:extLst>
              <a:ext uri="{FF2B5EF4-FFF2-40B4-BE49-F238E27FC236}">
                <a16:creationId xmlns:a16="http://schemas.microsoft.com/office/drawing/2014/main" id="{C90EE59E-190B-C803-F585-A85F1F0A3F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32659" y="1089591"/>
            <a:ext cx="3493684" cy="4658247"/>
          </a:xfrm>
          <a:prstGeom prst="rect">
            <a:avLst/>
          </a:prstGeom>
        </p:spPr>
      </p:pic>
      <p:sp>
        <p:nvSpPr>
          <p:cNvPr id="4" name="TextBox 3">
            <a:extLst>
              <a:ext uri="{FF2B5EF4-FFF2-40B4-BE49-F238E27FC236}">
                <a16:creationId xmlns:a16="http://schemas.microsoft.com/office/drawing/2014/main" id="{8599D510-9324-EB3C-5469-FC7AF9AAD8D8}"/>
              </a:ext>
            </a:extLst>
          </p:cNvPr>
          <p:cNvSpPr txBox="1"/>
          <p:nvPr/>
        </p:nvSpPr>
        <p:spPr>
          <a:xfrm>
            <a:off x="8877214" y="5768409"/>
            <a:ext cx="2204578"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Devils Bridge, Sedona</a:t>
            </a:r>
          </a:p>
        </p:txBody>
      </p:sp>
    </p:spTree>
    <p:extLst>
      <p:ext uri="{BB962C8B-B14F-4D97-AF65-F5344CB8AC3E}">
        <p14:creationId xmlns:p14="http://schemas.microsoft.com/office/powerpoint/2010/main" val="13690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18862-4B8C-C95E-FD94-441CC934E378}"/>
              </a:ext>
            </a:extLst>
          </p:cNvPr>
          <p:cNvSpPr>
            <a:spLocks noGrp="1"/>
          </p:cNvSpPr>
          <p:nvPr>
            <p:ph type="ctrTitle"/>
          </p:nvPr>
        </p:nvSpPr>
        <p:spPr>
          <a:xfrm>
            <a:off x="1790699" y="881489"/>
            <a:ext cx="8433353" cy="1142766"/>
          </a:xfrm>
        </p:spPr>
        <p:txBody>
          <a:bodyPr>
            <a:noAutofit/>
          </a:bodyPr>
          <a:lstStyle/>
          <a:p>
            <a:r>
              <a:rPr lang="en-US" altLang="en-US" sz="3200" dirty="0">
                <a:ea typeface="ヒラギノ角ゴ Pro W3" pitchFamily="34" charset="-128"/>
                <a:cs typeface="Helvetica" pitchFamily="2" charset="0"/>
              </a:rPr>
              <a:t>Targeting </a:t>
            </a:r>
            <a:r>
              <a:rPr lang="en-US" altLang="en-US" sz="3200" i="1" dirty="0">
                <a:ea typeface="ヒラギノ角ゴ Pro W3" pitchFamily="34" charset="-128"/>
                <a:cs typeface="Helvetica" pitchFamily="2" charset="0"/>
              </a:rPr>
              <a:t>H3-3A </a:t>
            </a:r>
            <a:r>
              <a:rPr lang="en-US" altLang="en-US" sz="3200" dirty="0">
                <a:ea typeface="ヒラギノ角ゴ Pro W3" pitchFamily="34" charset="-128"/>
                <a:cs typeface="Helvetica" pitchFamily="2" charset="0"/>
              </a:rPr>
              <a:t>using antisense oligonucleotides as a therapy for pediatric high-grade glioma</a:t>
            </a:r>
            <a:endParaRPr lang="en-US" sz="3200" dirty="0"/>
          </a:p>
        </p:txBody>
      </p:sp>
      <p:sp>
        <p:nvSpPr>
          <p:cNvPr id="3" name="Subtitle 2">
            <a:extLst>
              <a:ext uri="{FF2B5EF4-FFF2-40B4-BE49-F238E27FC236}">
                <a16:creationId xmlns:a16="http://schemas.microsoft.com/office/drawing/2014/main" id="{3C7DF8B9-A504-A580-9C45-9CFC9F177402}"/>
              </a:ext>
            </a:extLst>
          </p:cNvPr>
          <p:cNvSpPr>
            <a:spLocks noGrp="1"/>
          </p:cNvSpPr>
          <p:nvPr>
            <p:ph type="subTitle" idx="1"/>
          </p:nvPr>
        </p:nvSpPr>
        <p:spPr>
          <a:xfrm>
            <a:off x="1384852" y="2024255"/>
            <a:ext cx="8839200" cy="1655762"/>
          </a:xfrm>
        </p:spPr>
        <p:txBody>
          <a:bodyPr>
            <a:normAutofit/>
          </a:bodyPr>
          <a:lstStyle/>
          <a:p>
            <a:r>
              <a:rPr lang="en-US" sz="1800" dirty="0"/>
              <a:t>Shivani Deshpande</a:t>
            </a:r>
          </a:p>
          <a:p>
            <a:r>
              <a:rPr lang="en-US" sz="1800" dirty="0"/>
              <a:t>4</a:t>
            </a:r>
            <a:r>
              <a:rPr lang="en-US" sz="1800" baseline="30000" dirty="0"/>
              <a:t>th</a:t>
            </a:r>
            <a:r>
              <a:rPr lang="en-US" sz="1800" dirty="0"/>
              <a:t> year graduate student </a:t>
            </a:r>
          </a:p>
          <a:p>
            <a:r>
              <a:rPr lang="en-US" sz="1800" dirty="0"/>
              <a:t>Krainer Lab at CSHL</a:t>
            </a:r>
          </a:p>
        </p:txBody>
      </p:sp>
      <p:sp>
        <p:nvSpPr>
          <p:cNvPr id="4" name="Date Placeholder 3">
            <a:extLst>
              <a:ext uri="{FF2B5EF4-FFF2-40B4-BE49-F238E27FC236}">
                <a16:creationId xmlns:a16="http://schemas.microsoft.com/office/drawing/2014/main" id="{CCFE314D-3870-716C-C91B-657DB56F9C1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Helvetica" pitchFamily="2" charset="0"/>
                <a:ea typeface="+mn-ea"/>
                <a:cs typeface="+mn-cs"/>
              </a:rPr>
              <a:t>09/09/2026</a:t>
            </a:r>
            <a:endPar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5" name="Footer Placeholder 4">
            <a:extLst>
              <a:ext uri="{FF2B5EF4-FFF2-40B4-BE49-F238E27FC236}">
                <a16:creationId xmlns:a16="http://schemas.microsoft.com/office/drawing/2014/main" id="{E4547F3E-F4A9-6020-BBC6-5C419F72397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Speed Science 2026</a:t>
            </a:r>
          </a:p>
        </p:txBody>
      </p:sp>
      <p:sp>
        <p:nvSpPr>
          <p:cNvPr id="6" name="Slide Number Placeholder 5">
            <a:extLst>
              <a:ext uri="{FF2B5EF4-FFF2-40B4-BE49-F238E27FC236}">
                <a16:creationId xmlns:a16="http://schemas.microsoft.com/office/drawing/2014/main" id="{6315299C-DE1C-DD72-3519-02227C347C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688735-C2B2-6C48-9762-1EE18B63C4AD}" type="slidenum">
              <a:rPr kumimoji="0" lang="en-US" sz="1400" b="0" i="0" u="none" strike="noStrike" kern="1200" cap="none" spc="0" normalizeH="0" baseline="0" noProof="0" smtClean="0">
                <a:ln>
                  <a:noFill/>
                </a:ln>
                <a:solidFill>
                  <a:prstClr val="black"/>
                </a:solidFill>
                <a:effectLst/>
                <a:uLnTx/>
                <a:uFillTx/>
                <a:latin typeface="Helvetica"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400" b="0" i="0" u="none" strike="noStrike" kern="1200" cap="none" spc="0" normalizeH="0" baseline="0" noProof="0">
              <a:ln>
                <a:noFill/>
              </a:ln>
              <a:solidFill>
                <a:prstClr val="black"/>
              </a:solidFill>
              <a:effectLst/>
              <a:uLnTx/>
              <a:uFillTx/>
              <a:latin typeface="Helvetica" pitchFamily="2" charset="0"/>
              <a:ea typeface="+mn-ea"/>
              <a:cs typeface="+mn-cs"/>
            </a:endParaRPr>
          </a:p>
        </p:txBody>
      </p:sp>
      <p:pic>
        <p:nvPicPr>
          <p:cNvPr id="7" name="Picture 6" descr="A diagram of a brain&#10;&#10;AI-generated content may be incorrect.">
            <a:extLst>
              <a:ext uri="{FF2B5EF4-FFF2-40B4-BE49-F238E27FC236}">
                <a16:creationId xmlns:a16="http://schemas.microsoft.com/office/drawing/2014/main" id="{55E4B3A9-84B9-2461-C058-D684495D026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66212" y="3167021"/>
            <a:ext cx="4426994" cy="2859733"/>
          </a:xfrm>
          <a:prstGeom prst="rect">
            <a:avLst/>
          </a:prstGeom>
        </p:spPr>
      </p:pic>
      <p:grpSp>
        <p:nvGrpSpPr>
          <p:cNvPr id="8" name="Group 7">
            <a:extLst>
              <a:ext uri="{FF2B5EF4-FFF2-40B4-BE49-F238E27FC236}">
                <a16:creationId xmlns:a16="http://schemas.microsoft.com/office/drawing/2014/main" id="{02645CED-432D-1B7F-0582-28B10CB3E667}"/>
              </a:ext>
            </a:extLst>
          </p:cNvPr>
          <p:cNvGrpSpPr/>
          <p:nvPr/>
        </p:nvGrpSpPr>
        <p:grpSpPr>
          <a:xfrm>
            <a:off x="4958306" y="3409921"/>
            <a:ext cx="7233694" cy="1769916"/>
            <a:chOff x="609600" y="18639331"/>
            <a:chExt cx="9254283" cy="2307111"/>
          </a:xfrm>
        </p:grpSpPr>
        <p:pic>
          <p:nvPicPr>
            <p:cNvPr id="9" name="Picture 8" descr="A screenshot of a computer game&#10;&#10;AI-generated content may be incorrect.">
              <a:extLst>
                <a:ext uri="{FF2B5EF4-FFF2-40B4-BE49-F238E27FC236}">
                  <a16:creationId xmlns:a16="http://schemas.microsoft.com/office/drawing/2014/main" id="{F3AFCF73-BF3F-A948-316A-DD427907522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20751" y="18639331"/>
              <a:ext cx="9243132" cy="1232730"/>
            </a:xfrm>
            <a:prstGeom prst="rect">
              <a:avLst/>
            </a:prstGeom>
          </p:spPr>
        </p:pic>
        <p:pic>
          <p:nvPicPr>
            <p:cNvPr id="10" name="Picture 9" descr="A screenshot of a computer game&#10;&#10;AI-generated content may be incorrect.">
              <a:extLst>
                <a:ext uri="{FF2B5EF4-FFF2-40B4-BE49-F238E27FC236}">
                  <a16:creationId xmlns:a16="http://schemas.microsoft.com/office/drawing/2014/main" id="{FF2B541D-ABA8-E9E8-D326-477EA160A6F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09600" y="20026013"/>
              <a:ext cx="8991599" cy="920429"/>
            </a:xfrm>
            <a:prstGeom prst="rect">
              <a:avLst/>
            </a:prstGeom>
          </p:spPr>
        </p:pic>
      </p:grpSp>
    </p:spTree>
    <p:extLst>
      <p:ext uri="{BB962C8B-B14F-4D97-AF65-F5344CB8AC3E}">
        <p14:creationId xmlns:p14="http://schemas.microsoft.com/office/powerpoint/2010/main" val="2903763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87CB5-4E54-35EE-4E68-35474721FBD1}"/>
              </a:ext>
            </a:extLst>
          </p:cNvPr>
          <p:cNvSpPr>
            <a:spLocks noGrp="1"/>
          </p:cNvSpPr>
          <p:nvPr>
            <p:ph type="title"/>
          </p:nvPr>
        </p:nvSpPr>
        <p:spPr>
          <a:xfrm>
            <a:off x="2283239" y="148992"/>
            <a:ext cx="8816010" cy="856421"/>
          </a:xfrm>
        </p:spPr>
        <p:txBody>
          <a:bodyPr/>
          <a:lstStyle/>
          <a:p>
            <a:r>
              <a:rPr lang="en-US" dirty="0"/>
              <a:t>ASO Targeting of </a:t>
            </a:r>
            <a:r>
              <a:rPr lang="en-US" i="1" dirty="0"/>
              <a:t>H3-3A</a:t>
            </a:r>
            <a:endParaRPr lang="en-US" dirty="0"/>
          </a:p>
        </p:txBody>
      </p:sp>
      <p:sp>
        <p:nvSpPr>
          <p:cNvPr id="4" name="Date Placeholder 3">
            <a:extLst>
              <a:ext uri="{FF2B5EF4-FFF2-40B4-BE49-F238E27FC236}">
                <a16:creationId xmlns:a16="http://schemas.microsoft.com/office/drawing/2014/main" id="{0349A980-E57C-197A-CFB8-65A2214DF2E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Helvetica" pitchFamily="2" charset="0"/>
                <a:ea typeface="+mn-ea"/>
                <a:cs typeface="+mn-cs"/>
              </a:rPr>
              <a:t>09/09/2026</a:t>
            </a:r>
            <a:endPar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5" name="Footer Placeholder 4">
            <a:extLst>
              <a:ext uri="{FF2B5EF4-FFF2-40B4-BE49-F238E27FC236}">
                <a16:creationId xmlns:a16="http://schemas.microsoft.com/office/drawing/2014/main" id="{1483B9F7-BE8F-002B-BD35-201EEA160EB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Speed Science 2026</a:t>
            </a:r>
          </a:p>
        </p:txBody>
      </p:sp>
      <p:sp>
        <p:nvSpPr>
          <p:cNvPr id="6" name="Slide Number Placeholder 5">
            <a:extLst>
              <a:ext uri="{FF2B5EF4-FFF2-40B4-BE49-F238E27FC236}">
                <a16:creationId xmlns:a16="http://schemas.microsoft.com/office/drawing/2014/main" id="{B81893A0-98ED-7FE8-5A89-01B9215B6B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688735-C2B2-6C48-9762-1EE18B63C4AD}" type="slidenum">
              <a:rPr kumimoji="0" lang="en-US" sz="1400" b="0" i="0" u="none" strike="noStrike" kern="1200" cap="none" spc="0" normalizeH="0" baseline="0" noProof="0" smtClean="0">
                <a:ln>
                  <a:noFill/>
                </a:ln>
                <a:solidFill>
                  <a:prstClr val="black"/>
                </a:solidFill>
                <a:effectLst/>
                <a:uLnTx/>
                <a:uFillTx/>
                <a:latin typeface="Helvetica"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400" b="0" i="0" u="none" strike="noStrike" kern="1200" cap="none" spc="0" normalizeH="0" baseline="0" noProof="0">
              <a:ln>
                <a:noFill/>
              </a:ln>
              <a:solidFill>
                <a:prstClr val="black"/>
              </a:solidFill>
              <a:effectLst/>
              <a:uLnTx/>
              <a:uFillTx/>
              <a:latin typeface="Helvetica" pitchFamily="2" charset="0"/>
              <a:ea typeface="+mn-ea"/>
              <a:cs typeface="+mn-cs"/>
            </a:endParaRPr>
          </a:p>
        </p:txBody>
      </p:sp>
      <p:pic>
        <p:nvPicPr>
          <p:cNvPr id="12" name="Content Placeholder 47">
            <a:extLst>
              <a:ext uri="{FF2B5EF4-FFF2-40B4-BE49-F238E27FC236}">
                <a16:creationId xmlns:a16="http://schemas.microsoft.com/office/drawing/2014/main" id="{A859F4C1-AB1B-BE31-5628-1C2196162569}"/>
              </a:ext>
            </a:extLst>
          </p:cNvPr>
          <p:cNvPicPr>
            <a:picLocks noChangeAspect="1"/>
          </p:cNvPicPr>
          <p:nvPr/>
        </p:nvPicPr>
        <p:blipFill rotWithShape="1">
          <a:blip r:embed="rId2"/>
          <a:srcRect l="16259" t="8598" r="16713" b="29824"/>
          <a:stretch>
            <a:fillRect/>
          </a:stretch>
        </p:blipFill>
        <p:spPr>
          <a:xfrm>
            <a:off x="228643" y="1159826"/>
            <a:ext cx="8315093" cy="5211994"/>
          </a:xfrm>
          <a:prstGeom prst="rect">
            <a:avLst/>
          </a:prstGeom>
        </p:spPr>
      </p:pic>
      <p:sp>
        <p:nvSpPr>
          <p:cNvPr id="15" name="TextBox 14">
            <a:extLst>
              <a:ext uri="{FF2B5EF4-FFF2-40B4-BE49-F238E27FC236}">
                <a16:creationId xmlns:a16="http://schemas.microsoft.com/office/drawing/2014/main" id="{662DE153-B30A-7D40-B440-E35AEBDD6A52}"/>
              </a:ext>
            </a:extLst>
          </p:cNvPr>
          <p:cNvSpPr txBox="1"/>
          <p:nvPr/>
        </p:nvSpPr>
        <p:spPr>
          <a:xfrm>
            <a:off x="1304151" y="6202543"/>
            <a:ext cx="27432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Qian Zhang, Lucia Yang</a:t>
            </a:r>
          </a:p>
        </p:txBody>
      </p:sp>
      <p:pic>
        <p:nvPicPr>
          <p:cNvPr id="3" name="Picture 2">
            <a:extLst>
              <a:ext uri="{FF2B5EF4-FFF2-40B4-BE49-F238E27FC236}">
                <a16:creationId xmlns:a16="http://schemas.microsoft.com/office/drawing/2014/main" id="{DE17B7C6-2C1C-D6AB-F6CB-0FAAD3B7C9A9}"/>
              </a:ext>
            </a:extLst>
          </p:cNvPr>
          <p:cNvPicPr>
            <a:picLocks noChangeAspect="1"/>
          </p:cNvPicPr>
          <p:nvPr/>
        </p:nvPicPr>
        <p:blipFill>
          <a:blip r:embed="rId3"/>
          <a:srcRect l="67321" t="15173" r="1797" b="48880"/>
          <a:stretch>
            <a:fillRect/>
          </a:stretch>
        </p:blipFill>
        <p:spPr>
          <a:xfrm>
            <a:off x="8739251" y="2375557"/>
            <a:ext cx="3412471" cy="2780532"/>
          </a:xfrm>
          <a:prstGeom prst="rect">
            <a:avLst/>
          </a:prstGeom>
        </p:spPr>
      </p:pic>
    </p:spTree>
    <p:extLst>
      <p:ext uri="{BB962C8B-B14F-4D97-AF65-F5344CB8AC3E}">
        <p14:creationId xmlns:p14="http://schemas.microsoft.com/office/powerpoint/2010/main" val="205371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F1C9D0-FE62-7A1F-8691-D743587DA8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400" b="0" i="0" u="none" strike="noStrike" kern="1200" cap="none" spc="0" normalizeH="0" baseline="0" noProof="0" dirty="0">
                <a:ln>
                  <a:noFill/>
                </a:ln>
                <a:solidFill>
                  <a:prstClr val="black"/>
                </a:solidFill>
                <a:effectLst/>
                <a:uLnTx/>
                <a:uFillTx/>
                <a:latin typeface="Helvetica" pitchFamily="2" charset="0"/>
                <a:ea typeface="+mn-ea"/>
                <a:cs typeface="+mn-cs"/>
              </a:rPr>
              <a:t>09/09/2026</a:t>
            </a:r>
            <a:endPar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3" name="Footer Placeholder 2">
            <a:extLst>
              <a:ext uri="{FF2B5EF4-FFF2-40B4-BE49-F238E27FC236}">
                <a16:creationId xmlns:a16="http://schemas.microsoft.com/office/drawing/2014/main" id="{ECA777F6-5046-F929-29AF-5E3791A0CA9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Helvetica" pitchFamily="2" charset="0"/>
                <a:ea typeface="+mn-ea"/>
                <a:cs typeface="+mn-cs"/>
              </a:rPr>
              <a:t>Speed Science 2026</a:t>
            </a:r>
          </a:p>
        </p:txBody>
      </p:sp>
      <p:sp>
        <p:nvSpPr>
          <p:cNvPr id="4" name="Slide Number Placeholder 3">
            <a:extLst>
              <a:ext uri="{FF2B5EF4-FFF2-40B4-BE49-F238E27FC236}">
                <a16:creationId xmlns:a16="http://schemas.microsoft.com/office/drawing/2014/main" id="{5107B85E-5EA8-A7B2-CFDC-C6A75EAE26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688735-C2B2-6C48-9762-1EE18B63C4AD}" type="slidenum">
              <a:rPr kumimoji="0" lang="en-US" sz="1400" b="0" i="0" u="none" strike="noStrike" kern="1200" cap="none" spc="0" normalizeH="0" baseline="0" noProof="0" smtClean="0">
                <a:ln>
                  <a:noFill/>
                </a:ln>
                <a:solidFill>
                  <a:prstClr val="black"/>
                </a:solidFill>
                <a:effectLst/>
                <a:uLnTx/>
                <a:uFillTx/>
                <a:latin typeface="Helvetica"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400" b="0" i="0" u="none" strike="noStrike" kern="1200" cap="none" spc="0" normalizeH="0" baseline="0" noProof="0">
              <a:ln>
                <a:noFill/>
              </a:ln>
              <a:solidFill>
                <a:prstClr val="black"/>
              </a:solidFill>
              <a:effectLst/>
              <a:uLnTx/>
              <a:uFillTx/>
              <a:latin typeface="Helvetica" pitchFamily="2" charset="0"/>
              <a:ea typeface="+mn-ea"/>
              <a:cs typeface="+mn-cs"/>
            </a:endParaRPr>
          </a:p>
        </p:txBody>
      </p:sp>
      <p:pic>
        <p:nvPicPr>
          <p:cNvPr id="6" name="Picture 5">
            <a:extLst>
              <a:ext uri="{FF2B5EF4-FFF2-40B4-BE49-F238E27FC236}">
                <a16:creationId xmlns:a16="http://schemas.microsoft.com/office/drawing/2014/main" id="{78A0C76E-B4B7-00BB-DAD2-5AD30EF8AB4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639467" y="111033"/>
            <a:ext cx="2991401" cy="2535245"/>
          </a:xfrm>
          <a:prstGeom prst="rect">
            <a:avLst/>
          </a:prstGeom>
        </p:spPr>
      </p:pic>
      <p:pic>
        <p:nvPicPr>
          <p:cNvPr id="14" name="Picture 13">
            <a:extLst>
              <a:ext uri="{FF2B5EF4-FFF2-40B4-BE49-F238E27FC236}">
                <a16:creationId xmlns:a16="http://schemas.microsoft.com/office/drawing/2014/main" id="{6D1D72B0-381C-B07A-B756-EC9B8535796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5400000">
            <a:off x="7185630" y="353865"/>
            <a:ext cx="2979962" cy="2843725"/>
          </a:xfrm>
          <a:prstGeom prst="rect">
            <a:avLst/>
          </a:prstGeom>
        </p:spPr>
      </p:pic>
      <p:pic>
        <p:nvPicPr>
          <p:cNvPr id="16" name="Picture 15">
            <a:extLst>
              <a:ext uri="{FF2B5EF4-FFF2-40B4-BE49-F238E27FC236}">
                <a16:creationId xmlns:a16="http://schemas.microsoft.com/office/drawing/2014/main" id="{3D3917F0-790A-5767-BE6E-162ED5F3157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5400000">
            <a:off x="1281138" y="2867669"/>
            <a:ext cx="2535245" cy="3930125"/>
          </a:xfrm>
          <a:prstGeom prst="rect">
            <a:avLst/>
          </a:prstGeom>
        </p:spPr>
      </p:pic>
      <p:pic>
        <p:nvPicPr>
          <p:cNvPr id="18" name="Picture 17">
            <a:extLst>
              <a:ext uri="{FF2B5EF4-FFF2-40B4-BE49-F238E27FC236}">
                <a16:creationId xmlns:a16="http://schemas.microsoft.com/office/drawing/2014/main" id="{03829C4A-2A33-4B7D-82D9-91BFB38D4FF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38907" y="2283443"/>
            <a:ext cx="2689757" cy="3586342"/>
          </a:xfrm>
          <a:prstGeom prst="rect">
            <a:avLst/>
          </a:prstGeom>
        </p:spPr>
      </p:pic>
      <p:pic>
        <p:nvPicPr>
          <p:cNvPr id="20" name="Picture 19">
            <a:extLst>
              <a:ext uri="{FF2B5EF4-FFF2-40B4-BE49-F238E27FC236}">
                <a16:creationId xmlns:a16="http://schemas.microsoft.com/office/drawing/2014/main" id="{7D5EA704-8FC9-C054-9D16-064CF73EB55A}"/>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724314" y="285746"/>
            <a:ext cx="2504350" cy="1864140"/>
          </a:xfrm>
          <a:prstGeom prst="rect">
            <a:avLst/>
          </a:prstGeom>
        </p:spPr>
      </p:pic>
      <p:pic>
        <p:nvPicPr>
          <p:cNvPr id="22" name="Picture 21">
            <a:extLst>
              <a:ext uri="{FF2B5EF4-FFF2-40B4-BE49-F238E27FC236}">
                <a16:creationId xmlns:a16="http://schemas.microsoft.com/office/drawing/2014/main" id="{BA9D29A1-B3C3-B077-82DA-65158AAC548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745430" y="3765010"/>
            <a:ext cx="1663092" cy="2529775"/>
          </a:xfrm>
          <a:prstGeom prst="rect">
            <a:avLst/>
          </a:prstGeom>
        </p:spPr>
      </p:pic>
      <p:pic>
        <p:nvPicPr>
          <p:cNvPr id="24" name="Picture 23">
            <a:extLst>
              <a:ext uri="{FF2B5EF4-FFF2-40B4-BE49-F238E27FC236}">
                <a16:creationId xmlns:a16="http://schemas.microsoft.com/office/drawing/2014/main" id="{ADBC39D3-EBD8-888B-3D3A-C36567F44F5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628725" y="3765010"/>
            <a:ext cx="1663092" cy="2550755"/>
          </a:xfrm>
          <a:prstGeom prst="rect">
            <a:avLst/>
          </a:prstGeom>
        </p:spPr>
      </p:pic>
      <p:sp>
        <p:nvSpPr>
          <p:cNvPr id="25" name="TextBox 24">
            <a:extLst>
              <a:ext uri="{FF2B5EF4-FFF2-40B4-BE49-F238E27FC236}">
                <a16:creationId xmlns:a16="http://schemas.microsoft.com/office/drawing/2014/main" id="{D484C86E-6B91-4952-36C2-C17BC46052BD}"/>
              </a:ext>
            </a:extLst>
          </p:cNvPr>
          <p:cNvSpPr txBox="1"/>
          <p:nvPr/>
        </p:nvSpPr>
        <p:spPr>
          <a:xfrm>
            <a:off x="1476103" y="2834640"/>
            <a:ext cx="16590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Zuko!!!!</a:t>
            </a:r>
          </a:p>
        </p:txBody>
      </p:sp>
    </p:spTree>
    <p:extLst>
      <p:ext uri="{BB962C8B-B14F-4D97-AF65-F5344CB8AC3E}">
        <p14:creationId xmlns:p14="http://schemas.microsoft.com/office/powerpoint/2010/main" val="3939552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2CC3798-F6B6-CF13-34A9-55CF635CC60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标题 5">
            <a:extLst>
              <a:ext uri="{FF2B5EF4-FFF2-40B4-BE49-F238E27FC236}">
                <a16:creationId xmlns:a16="http://schemas.microsoft.com/office/drawing/2014/main" id="{859BE210-9CB6-71F7-4B85-8DF9AD71B184}"/>
              </a:ext>
            </a:extLst>
          </p:cNvPr>
          <p:cNvSpPr>
            <a:spLocks noGrp="1"/>
          </p:cNvSpPr>
          <p:nvPr>
            <p:ph type="ctrTitle"/>
          </p:nvPr>
        </p:nvSpPr>
        <p:spPr>
          <a:xfrm>
            <a:off x="609600" y="636196"/>
            <a:ext cx="10972800" cy="757130"/>
          </a:xfrm>
          <a:noFill/>
        </p:spPr>
        <p:txBody>
          <a:bodyPr wrap="square">
            <a:spAutoFit/>
          </a:bodyPr>
          <a:lstStyle/>
          <a:p>
            <a:pPr algn="l"/>
            <a:r>
              <a:rPr lang="en-US" altLang="zh-CN" sz="4800" dirty="0" err="1">
                <a:solidFill>
                  <a:schemeClr val="bg1"/>
                </a:solidFill>
                <a:latin typeface="Rockwell" panose="02060603020205020403" pitchFamily="18" charset="0"/>
              </a:rPr>
              <a:t>Yijie</a:t>
            </a:r>
            <a:r>
              <a:rPr lang="en-US" altLang="zh-CN" sz="4800" dirty="0">
                <a:solidFill>
                  <a:schemeClr val="bg1"/>
                </a:solidFill>
                <a:latin typeface="Rockwell" panose="02060603020205020403" pitchFamily="18" charset="0"/>
              </a:rPr>
              <a:t> Kang</a:t>
            </a:r>
            <a:endParaRPr lang="en-US" sz="4800" dirty="0">
              <a:solidFill>
                <a:schemeClr val="bg1"/>
              </a:solidFill>
              <a:latin typeface="Rockwell" panose="02060603020205020403" pitchFamily="18" charset="0"/>
            </a:endParaRPr>
          </a:p>
        </p:txBody>
      </p:sp>
      <p:sp>
        <p:nvSpPr>
          <p:cNvPr id="2" name="标题 5">
            <a:extLst>
              <a:ext uri="{FF2B5EF4-FFF2-40B4-BE49-F238E27FC236}">
                <a16:creationId xmlns:a16="http://schemas.microsoft.com/office/drawing/2014/main" id="{8BCC7CC4-31FD-C889-52AE-C658FE003721}"/>
              </a:ext>
            </a:extLst>
          </p:cNvPr>
          <p:cNvSpPr txBox="1">
            <a:spLocks/>
          </p:cNvSpPr>
          <p:nvPr/>
        </p:nvSpPr>
        <p:spPr>
          <a:xfrm>
            <a:off x="609600" y="1415052"/>
            <a:ext cx="11135360" cy="1144929"/>
          </a:xfrm>
          <a:prstGeom prst="rect">
            <a:avLst/>
          </a:prstGeom>
          <a:noFill/>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zh-CN" sz="3800" b="0" i="0" u="none" strike="noStrike" kern="1200" cap="none" spc="0" normalizeH="0" baseline="0" noProof="0" dirty="0">
                <a:ln>
                  <a:noFill/>
                </a:ln>
                <a:solidFill>
                  <a:prstClr val="white"/>
                </a:solidFill>
                <a:effectLst/>
                <a:uLnTx/>
                <a:uFillTx/>
                <a:latin typeface="Rockwell" panose="02060603020205020403" pitchFamily="18" charset="0"/>
                <a:ea typeface="等线 Light" panose="02010600030101010101" pitchFamily="2" charset="-122"/>
                <a:cs typeface="+mj-cs"/>
              </a:rPr>
              <a:t>Ph.D. student, Graduate Program in Genetics, SBU</a:t>
            </a:r>
          </a:p>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zh-CN" sz="3800" b="0" i="0" u="none" strike="noStrike" kern="1200" cap="none" spc="0" normalizeH="0" baseline="0" noProof="0" dirty="0">
                <a:ln>
                  <a:noFill/>
                </a:ln>
                <a:solidFill>
                  <a:prstClr val="white"/>
                </a:solidFill>
                <a:effectLst/>
                <a:uLnTx/>
                <a:uFillTx/>
                <a:latin typeface="Rockwell" panose="02060603020205020403" pitchFamily="18" charset="0"/>
                <a:ea typeface="等线 Light" panose="02010600030101010101" pitchFamily="2" charset="-122"/>
                <a:cs typeface="+mj-cs"/>
              </a:rPr>
              <a:t>Koo Lab at CSHL</a:t>
            </a:r>
          </a:p>
        </p:txBody>
      </p:sp>
      <p:pic>
        <p:nvPicPr>
          <p:cNvPr id="4" name="图片 3">
            <a:extLst>
              <a:ext uri="{FF2B5EF4-FFF2-40B4-BE49-F238E27FC236}">
                <a16:creationId xmlns:a16="http://schemas.microsoft.com/office/drawing/2014/main" id="{CE2DC8CE-5769-A07B-058A-5BDD2D08417B}"/>
              </a:ext>
            </a:extLst>
          </p:cNvPr>
          <p:cNvPicPr>
            <a:picLocks noChangeAspect="1"/>
          </p:cNvPicPr>
          <p:nvPr/>
        </p:nvPicPr>
        <p:blipFill>
          <a:blip r:embed="rId3"/>
          <a:stretch>
            <a:fillRect/>
          </a:stretch>
        </p:blipFill>
        <p:spPr>
          <a:xfrm>
            <a:off x="9630410" y="4298020"/>
            <a:ext cx="1587500" cy="2108200"/>
          </a:xfrm>
          <a:prstGeom prst="rect">
            <a:avLst/>
          </a:prstGeom>
        </p:spPr>
      </p:pic>
      <p:pic>
        <p:nvPicPr>
          <p:cNvPr id="9" name="图片 8">
            <a:extLst>
              <a:ext uri="{FF2B5EF4-FFF2-40B4-BE49-F238E27FC236}">
                <a16:creationId xmlns:a16="http://schemas.microsoft.com/office/drawing/2014/main" id="{D57F7B2B-5C21-04D4-AF31-B4CC37DBACE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51160" y="2559981"/>
            <a:ext cx="2893800" cy="4097254"/>
          </a:xfrm>
          <a:prstGeom prst="rect">
            <a:avLst/>
          </a:prstGeom>
        </p:spPr>
      </p:pic>
      <p:sp>
        <p:nvSpPr>
          <p:cNvPr id="8" name="文本框 7">
            <a:extLst>
              <a:ext uri="{FF2B5EF4-FFF2-40B4-BE49-F238E27FC236}">
                <a16:creationId xmlns:a16="http://schemas.microsoft.com/office/drawing/2014/main" id="{23AEC736-2B7D-DD6E-2D21-D24F75BE0A0E}"/>
              </a:ext>
            </a:extLst>
          </p:cNvPr>
          <p:cNvSpPr txBox="1"/>
          <p:nvPr/>
        </p:nvSpPr>
        <p:spPr>
          <a:xfrm rot="21436537">
            <a:off x="7044986" y="4416602"/>
            <a:ext cx="294132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600" b="1" i="0" u="none" strike="noStrike" kern="1200" cap="none" spc="0" normalizeH="0" baseline="0" noProof="0" dirty="0">
                <a:ln>
                  <a:noFill/>
                </a:ln>
                <a:solidFill>
                  <a:prstClr val="white"/>
                </a:solidFill>
                <a:effectLst/>
                <a:uLnTx/>
                <a:uFillTx/>
                <a:latin typeface="等线" panose="02110004020202020204"/>
                <a:ea typeface="等线" panose="02010600030101010101" pitchFamily="2" charset="-122"/>
                <a:cs typeface="+mn-cs"/>
              </a:rPr>
              <a:t>Added to UNESCO World Heritage List this July!</a:t>
            </a:r>
            <a:endParaRPr kumimoji="1" lang="zh-CN" altLang="en-US" sz="1600" b="1" i="0" u="none" strike="noStrike" kern="1200" cap="none" spc="0" normalizeH="0" baseline="0" noProof="0" dirty="0">
              <a:ln>
                <a:noFill/>
              </a:ln>
              <a:solidFill>
                <a:prstClr val="white"/>
              </a:solidFill>
              <a:effectLst/>
              <a:uLnTx/>
              <a:uFillTx/>
              <a:latin typeface="等线" panose="02110004020202020204"/>
              <a:ea typeface="等线" panose="02010600030101010101" pitchFamily="2" charset="-122"/>
              <a:cs typeface="+mn-cs"/>
            </a:endParaRPr>
          </a:p>
        </p:txBody>
      </p:sp>
    </p:spTree>
    <p:extLst>
      <p:ext uri="{BB962C8B-B14F-4D97-AF65-F5344CB8AC3E}">
        <p14:creationId xmlns:p14="http://schemas.microsoft.com/office/powerpoint/2010/main" val="412928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29F5BFF-2E4D-ECA2-9667-3C40B7DAC2DB}"/>
              </a:ext>
            </a:extLst>
          </p:cNvPr>
          <p:cNvSpPr>
            <a:spLocks noGrp="1"/>
          </p:cNvSpPr>
          <p:nvPr>
            <p:ph type="title"/>
          </p:nvPr>
        </p:nvSpPr>
        <p:spPr>
          <a:xfrm>
            <a:off x="839788" y="3345"/>
            <a:ext cx="10515600" cy="1403037"/>
          </a:xfrm>
        </p:spPr>
        <p:txBody>
          <a:bodyPr>
            <a:noAutofit/>
          </a:bodyPr>
          <a:lstStyle/>
          <a:p>
            <a:pPr algn="ctr"/>
            <a:r>
              <a:rPr lang="en-US" altLang="zh-CN" sz="3200" b="1" dirty="0">
                <a:latin typeface="Palatino" pitchFamily="2" charset="0"/>
                <a:ea typeface="Palatino" pitchFamily="2" charset="0"/>
              </a:rPr>
              <a:t>Decoding the Sequence Basis of Pol II </a:t>
            </a:r>
            <a:br>
              <a:rPr lang="en-US" altLang="zh-CN" sz="3200" b="1" dirty="0">
                <a:latin typeface="Palatino" pitchFamily="2" charset="0"/>
                <a:ea typeface="Palatino" pitchFamily="2" charset="0"/>
              </a:rPr>
            </a:br>
            <a:r>
              <a:rPr lang="en-US" altLang="zh-CN" sz="3200" b="1" dirty="0">
                <a:latin typeface="Palatino" pitchFamily="2" charset="0"/>
                <a:ea typeface="Palatino" pitchFamily="2" charset="0"/>
              </a:rPr>
              <a:t>Promoter-Proximal Pausing with Deep Learning</a:t>
            </a:r>
            <a:endParaRPr lang="zh-CN" altLang="en-US" sz="3200" b="1" dirty="0">
              <a:latin typeface="Palatino" pitchFamily="2" charset="0"/>
              <a:ea typeface="Palatino" pitchFamily="2" charset="0"/>
            </a:endParaRPr>
          </a:p>
        </p:txBody>
      </p:sp>
      <p:pic>
        <p:nvPicPr>
          <p:cNvPr id="2062" name="Picture 14">
            <a:extLst>
              <a:ext uri="{FF2B5EF4-FFF2-40B4-BE49-F238E27FC236}">
                <a16:creationId xmlns:a16="http://schemas.microsoft.com/office/drawing/2014/main" id="{835B8686-A8E8-9AE4-6F71-C55CD39A44E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3012" y="84470"/>
            <a:ext cx="975360" cy="81013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Alternate logo">
            <a:extLst>
              <a:ext uri="{FF2B5EF4-FFF2-40B4-BE49-F238E27FC236}">
                <a16:creationId xmlns:a16="http://schemas.microsoft.com/office/drawing/2014/main" id="{4C75CA5F-C329-6D09-C954-4C45CD710D0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10401017" y="51292"/>
            <a:ext cx="1665129" cy="953142"/>
          </a:xfrm>
          <a:prstGeom prst="rect">
            <a:avLst/>
          </a:prstGeom>
          <a:noFill/>
          <a:extLst>
            <a:ext uri="{909E8E84-426E-40DD-AFC4-6F175D3DCCD1}">
              <a14:hiddenFill xmlns:a14="http://schemas.microsoft.com/office/drawing/2010/main">
                <a:solidFill>
                  <a:srgbClr val="FFFFFF"/>
                </a:solidFill>
              </a14:hiddenFill>
            </a:ext>
          </a:extLst>
        </p:spPr>
      </p:pic>
      <p:pic>
        <p:nvPicPr>
          <p:cNvPr id="1060" name="图片 1059">
            <a:extLst>
              <a:ext uri="{FF2B5EF4-FFF2-40B4-BE49-F238E27FC236}">
                <a16:creationId xmlns:a16="http://schemas.microsoft.com/office/drawing/2014/main" id="{E2341016-382F-D7B7-92C2-7680C40DDE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3012" y="1715838"/>
            <a:ext cx="5889799" cy="2890364"/>
          </a:xfrm>
          <a:prstGeom prst="rect">
            <a:avLst/>
          </a:prstGeom>
        </p:spPr>
      </p:pic>
      <p:pic>
        <p:nvPicPr>
          <p:cNvPr id="1061" name="图片 1060">
            <a:extLst>
              <a:ext uri="{FF2B5EF4-FFF2-40B4-BE49-F238E27FC236}">
                <a16:creationId xmlns:a16="http://schemas.microsoft.com/office/drawing/2014/main" id="{3C191D65-26F8-0A18-6874-C9399DD07C0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7204" y="5068563"/>
            <a:ext cx="2695575" cy="1521544"/>
          </a:xfrm>
          <a:prstGeom prst="rect">
            <a:avLst/>
          </a:prstGeom>
        </p:spPr>
      </p:pic>
      <p:pic>
        <p:nvPicPr>
          <p:cNvPr id="1062" name="图片 1061">
            <a:extLst>
              <a:ext uri="{FF2B5EF4-FFF2-40B4-BE49-F238E27FC236}">
                <a16:creationId xmlns:a16="http://schemas.microsoft.com/office/drawing/2014/main" id="{4B4BC85A-3F5C-7285-BD79-080054D575AB}"/>
              </a:ext>
            </a:extLst>
          </p:cNvPr>
          <p:cNvPicPr>
            <a:picLocks noChangeAspect="1"/>
          </p:cNvPicPr>
          <p:nvPr/>
        </p:nvPicPr>
        <p:blipFill>
          <a:blip r:embed="rId6" cstate="screen">
            <a:extLst>
              <a:ext uri="{28A0092B-C50C-407E-A947-70E740481C1C}">
                <a14:useLocalDpi xmlns:a14="http://schemas.microsoft.com/office/drawing/2010/main"/>
              </a:ext>
            </a:extLst>
          </a:blip>
          <a:srcRect l="-3"/>
          <a:stretch>
            <a:fillRect/>
          </a:stretch>
        </p:blipFill>
        <p:spPr>
          <a:xfrm>
            <a:off x="3026317" y="5068562"/>
            <a:ext cx="2986494" cy="1521545"/>
          </a:xfrm>
          <a:prstGeom prst="rect">
            <a:avLst/>
          </a:prstGeom>
        </p:spPr>
      </p:pic>
      <p:pic>
        <p:nvPicPr>
          <p:cNvPr id="1063" name="图片 1062">
            <a:extLst>
              <a:ext uri="{FF2B5EF4-FFF2-40B4-BE49-F238E27FC236}">
                <a16:creationId xmlns:a16="http://schemas.microsoft.com/office/drawing/2014/main" id="{60A0CF0A-4773-5906-8033-765C7233A030}"/>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827085" y="5223017"/>
            <a:ext cx="1185726" cy="383220"/>
          </a:xfrm>
          <a:prstGeom prst="rect">
            <a:avLst/>
          </a:prstGeom>
        </p:spPr>
      </p:pic>
      <p:sp>
        <p:nvSpPr>
          <p:cNvPr id="1064" name="文本框 1063">
            <a:extLst>
              <a:ext uri="{FF2B5EF4-FFF2-40B4-BE49-F238E27FC236}">
                <a16:creationId xmlns:a16="http://schemas.microsoft.com/office/drawing/2014/main" id="{E54FC2E2-3BD6-5455-DAC4-488A9BAABBC3}"/>
              </a:ext>
            </a:extLst>
          </p:cNvPr>
          <p:cNvSpPr txBox="1"/>
          <p:nvPr/>
        </p:nvSpPr>
        <p:spPr>
          <a:xfrm>
            <a:off x="123012" y="1377284"/>
            <a:ext cx="5972988" cy="3385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1" lang="en-US" altLang="zh-CN" sz="16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Promoter-proximal pausing is a rate-limiting step in transcription.</a:t>
            </a:r>
            <a:endParaRPr kumimoji="1" lang="zh-CN" altLang="en-US" sz="16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065" name="文本框 1064">
            <a:extLst>
              <a:ext uri="{FF2B5EF4-FFF2-40B4-BE49-F238E27FC236}">
                <a16:creationId xmlns:a16="http://schemas.microsoft.com/office/drawing/2014/main" id="{059FCB4A-5D30-2EAD-A586-F7FFF8045F79}"/>
              </a:ext>
            </a:extLst>
          </p:cNvPr>
          <p:cNvSpPr txBox="1"/>
          <p:nvPr/>
        </p:nvSpPr>
        <p:spPr>
          <a:xfrm>
            <a:off x="123012" y="4730009"/>
            <a:ext cx="5972988" cy="3385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1" lang="en-US" altLang="zh-CN" sz="16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Pausing peak is a snapshot of the dynamic process.</a:t>
            </a:r>
            <a:endParaRPr kumimoji="1" lang="zh-CN" altLang="en-US" sz="16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pic>
        <p:nvPicPr>
          <p:cNvPr id="1066" name="Picture 2">
            <a:extLst>
              <a:ext uri="{FF2B5EF4-FFF2-40B4-BE49-F238E27FC236}">
                <a16:creationId xmlns:a16="http://schemas.microsoft.com/office/drawing/2014/main" id="{D7FD9856-A95F-09C9-F791-8DECE64315E5}"/>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a:fillRect/>
          </a:stretch>
        </p:blipFill>
        <p:spPr bwMode="auto">
          <a:xfrm>
            <a:off x="6527653" y="1713285"/>
            <a:ext cx="4396082" cy="625628"/>
          </a:xfrm>
          <a:prstGeom prst="rect">
            <a:avLst/>
          </a:prstGeom>
          <a:noFill/>
          <a:extLst>
            <a:ext uri="{909E8E84-426E-40DD-AFC4-6F175D3DCCD1}">
              <a14:hiddenFill xmlns:a14="http://schemas.microsoft.com/office/drawing/2010/main">
                <a:solidFill>
                  <a:srgbClr val="FFFFFF"/>
                </a:solidFill>
              </a14:hiddenFill>
            </a:ext>
          </a:extLst>
        </p:spPr>
      </p:pic>
      <p:sp>
        <p:nvSpPr>
          <p:cNvPr id="1067" name="文本框 1066">
            <a:extLst>
              <a:ext uri="{FF2B5EF4-FFF2-40B4-BE49-F238E27FC236}">
                <a16:creationId xmlns:a16="http://schemas.microsoft.com/office/drawing/2014/main" id="{9341ABFB-84E3-79F9-18E8-16D93652ECC2}"/>
              </a:ext>
            </a:extLst>
          </p:cNvPr>
          <p:cNvSpPr txBox="1"/>
          <p:nvPr/>
        </p:nvSpPr>
        <p:spPr>
          <a:xfrm>
            <a:off x="6159399" y="1398469"/>
            <a:ext cx="5906748" cy="3385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1" lang="en-US" altLang="zh-CN" sz="16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Time-course PRO-seq data from Notch-inducible SC2 cell. </a:t>
            </a:r>
            <a:endParaRPr kumimoji="1" lang="zh-CN" altLang="en-US" sz="16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068" name="文本框 1067">
            <a:extLst>
              <a:ext uri="{FF2B5EF4-FFF2-40B4-BE49-F238E27FC236}">
                <a16:creationId xmlns:a16="http://schemas.microsoft.com/office/drawing/2014/main" id="{913CED6E-93CB-2B2E-7666-19BC55CD2632}"/>
              </a:ext>
            </a:extLst>
          </p:cNvPr>
          <p:cNvSpPr txBox="1"/>
          <p:nvPr/>
        </p:nvSpPr>
        <p:spPr>
          <a:xfrm>
            <a:off x="6159399" y="2233755"/>
            <a:ext cx="5906748" cy="3385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1" lang="en-US" altLang="zh-CN" sz="16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Time-conditioned sequence-to-function model.</a:t>
            </a:r>
            <a:endParaRPr kumimoji="1" lang="zh-CN" altLang="en-US" sz="16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pic>
        <p:nvPicPr>
          <p:cNvPr id="2066" name="图片 2065">
            <a:extLst>
              <a:ext uri="{FF2B5EF4-FFF2-40B4-BE49-F238E27FC236}">
                <a16:creationId xmlns:a16="http://schemas.microsoft.com/office/drawing/2014/main" id="{1E82BB04-DC12-A8D2-392C-9E32DF9392A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32473" y="2673682"/>
            <a:ext cx="4203061" cy="2571650"/>
          </a:xfrm>
          <a:prstGeom prst="rect">
            <a:avLst/>
          </a:prstGeom>
        </p:spPr>
      </p:pic>
      <p:pic>
        <p:nvPicPr>
          <p:cNvPr id="2083" name="图片 2082">
            <a:extLst>
              <a:ext uri="{FF2B5EF4-FFF2-40B4-BE49-F238E27FC236}">
                <a16:creationId xmlns:a16="http://schemas.microsoft.com/office/drawing/2014/main" id="{8AF31F19-698B-2A76-EA7F-56D38B32ABE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32473" y="4714601"/>
            <a:ext cx="1555108" cy="501233"/>
          </a:xfrm>
          <a:prstGeom prst="rect">
            <a:avLst/>
          </a:prstGeom>
        </p:spPr>
      </p:pic>
      <p:pic>
        <p:nvPicPr>
          <p:cNvPr id="2084" name="图片 2083">
            <a:extLst>
              <a:ext uri="{FF2B5EF4-FFF2-40B4-BE49-F238E27FC236}">
                <a16:creationId xmlns:a16="http://schemas.microsoft.com/office/drawing/2014/main" id="{3756D657-238C-6DC8-67F5-76A47888356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401017" y="3958553"/>
            <a:ext cx="1413779" cy="1223561"/>
          </a:xfrm>
          <a:prstGeom prst="rect">
            <a:avLst/>
          </a:prstGeom>
        </p:spPr>
      </p:pic>
      <p:sp>
        <p:nvSpPr>
          <p:cNvPr id="2085" name="文本框 2084">
            <a:extLst>
              <a:ext uri="{FF2B5EF4-FFF2-40B4-BE49-F238E27FC236}">
                <a16:creationId xmlns:a16="http://schemas.microsoft.com/office/drawing/2014/main" id="{EE77BD3B-6711-0971-7639-55812430DE44}"/>
              </a:ext>
            </a:extLst>
          </p:cNvPr>
          <p:cNvSpPr txBox="1"/>
          <p:nvPr/>
        </p:nvSpPr>
        <p:spPr>
          <a:xfrm>
            <a:off x="6159398" y="5272965"/>
            <a:ext cx="5906748" cy="33855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1" lang="en-US" altLang="zh-CN" sz="16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Downstream model interpretation</a:t>
            </a:r>
            <a:endParaRPr kumimoji="1" lang="zh-CN" altLang="en-US" sz="16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pic>
        <p:nvPicPr>
          <p:cNvPr id="2" name="图片 1">
            <a:extLst>
              <a:ext uri="{FF2B5EF4-FFF2-40B4-BE49-F238E27FC236}">
                <a16:creationId xmlns:a16="http://schemas.microsoft.com/office/drawing/2014/main" id="{D7647094-D66C-7CA9-D2C3-1F0CEF3662F0}"/>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6424416" y="5639152"/>
            <a:ext cx="3018503" cy="1128494"/>
          </a:xfrm>
          <a:prstGeom prst="rect">
            <a:avLst/>
          </a:prstGeom>
        </p:spPr>
      </p:pic>
      <p:pic>
        <p:nvPicPr>
          <p:cNvPr id="3" name="图片 2" descr="Graphical Abstract">
            <a:extLst>
              <a:ext uri="{FF2B5EF4-FFF2-40B4-BE49-F238E27FC236}">
                <a16:creationId xmlns:a16="http://schemas.microsoft.com/office/drawing/2014/main" id="{CED28305-6275-2CDE-B396-D908C1D0769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546156" y="5418859"/>
            <a:ext cx="2616876" cy="1378784"/>
          </a:xfrm>
          <a:prstGeom prst="rect">
            <a:avLst/>
          </a:prstGeom>
        </p:spPr>
      </p:pic>
    </p:spTree>
    <p:extLst>
      <p:ext uri="{BB962C8B-B14F-4D97-AF65-F5344CB8AC3E}">
        <p14:creationId xmlns:p14="http://schemas.microsoft.com/office/powerpoint/2010/main" val="59265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6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6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6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6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6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6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8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8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8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 grpId="0"/>
      <p:bldP spid="1065" grpId="0"/>
      <p:bldP spid="1067" grpId="0"/>
      <p:bldP spid="1068" grpId="0"/>
      <p:bldP spid="208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Koo Lab Group Photo 2025">
            <a:extLst>
              <a:ext uri="{FF2B5EF4-FFF2-40B4-BE49-F238E27FC236}">
                <a16:creationId xmlns:a16="http://schemas.microsoft.com/office/drawing/2014/main" id="{64C67E5D-D65F-BBA1-09C2-4AEF4A9A4A1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767" y="120386"/>
            <a:ext cx="3339383" cy="1957713"/>
          </a:xfrm>
          <a:prstGeom prst="rect">
            <a:avLst/>
          </a:prstGeom>
        </p:spPr>
      </p:pic>
      <p:pic>
        <p:nvPicPr>
          <p:cNvPr id="9" name="图片 8">
            <a:extLst>
              <a:ext uri="{FF2B5EF4-FFF2-40B4-BE49-F238E27FC236}">
                <a16:creationId xmlns:a16="http://schemas.microsoft.com/office/drawing/2014/main" id="{5953FF20-6339-9F92-1CB1-934B37921BF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5222" y="2202724"/>
            <a:ext cx="1881286" cy="1409310"/>
          </a:xfrm>
          <a:prstGeom prst="rect">
            <a:avLst/>
          </a:prstGeom>
        </p:spPr>
      </p:pic>
      <p:pic>
        <p:nvPicPr>
          <p:cNvPr id="11" name="图片 10">
            <a:extLst>
              <a:ext uri="{FF2B5EF4-FFF2-40B4-BE49-F238E27FC236}">
                <a16:creationId xmlns:a16="http://schemas.microsoft.com/office/drawing/2014/main" id="{F2DDC28D-01A9-E6DA-42A4-C7C4F7665DD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95002" y="2274710"/>
            <a:ext cx="3341971" cy="4461192"/>
          </a:xfrm>
          <a:prstGeom prst="rect">
            <a:avLst/>
          </a:prstGeom>
        </p:spPr>
      </p:pic>
      <p:pic>
        <p:nvPicPr>
          <p:cNvPr id="2" name="图片 1">
            <a:extLst>
              <a:ext uri="{FF2B5EF4-FFF2-40B4-BE49-F238E27FC236}">
                <a16:creationId xmlns:a16="http://schemas.microsoft.com/office/drawing/2014/main" id="{26EEAD0D-28F1-F8E9-8157-1F176F8C90E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767" y="5270595"/>
            <a:ext cx="1953743" cy="1465307"/>
          </a:xfrm>
          <a:prstGeom prst="rect">
            <a:avLst/>
          </a:prstGeom>
        </p:spPr>
      </p:pic>
      <p:pic>
        <p:nvPicPr>
          <p:cNvPr id="3" name="图片 2">
            <a:extLst>
              <a:ext uri="{FF2B5EF4-FFF2-40B4-BE49-F238E27FC236}">
                <a16:creationId xmlns:a16="http://schemas.microsoft.com/office/drawing/2014/main" id="{C5A6410B-02FB-34D0-202C-02AD5243918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2767" y="3736660"/>
            <a:ext cx="1953741" cy="1465306"/>
          </a:xfrm>
          <a:prstGeom prst="rect">
            <a:avLst/>
          </a:prstGeom>
        </p:spPr>
      </p:pic>
      <p:pic>
        <p:nvPicPr>
          <p:cNvPr id="4" name="图片 3">
            <a:extLst>
              <a:ext uri="{FF2B5EF4-FFF2-40B4-BE49-F238E27FC236}">
                <a16:creationId xmlns:a16="http://schemas.microsoft.com/office/drawing/2014/main" id="{BEB089B0-7CE1-B09F-006F-EB361461CB9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503425" y="120386"/>
            <a:ext cx="3675852" cy="2067667"/>
          </a:xfrm>
          <a:prstGeom prst="rect">
            <a:avLst/>
          </a:prstGeom>
        </p:spPr>
      </p:pic>
      <p:pic>
        <p:nvPicPr>
          <p:cNvPr id="5" name="图片 4">
            <a:extLst>
              <a:ext uri="{FF2B5EF4-FFF2-40B4-BE49-F238E27FC236}">
                <a16:creationId xmlns:a16="http://schemas.microsoft.com/office/drawing/2014/main" id="{4679B872-567E-4266-6260-44FDDF384E76}"/>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5505465" y="3990786"/>
            <a:ext cx="2452286" cy="2729773"/>
          </a:xfrm>
          <a:prstGeom prst="rect">
            <a:avLst/>
          </a:prstGeom>
        </p:spPr>
      </p:pic>
      <p:pic>
        <p:nvPicPr>
          <p:cNvPr id="12" name="图片 11">
            <a:extLst>
              <a:ext uri="{FF2B5EF4-FFF2-40B4-BE49-F238E27FC236}">
                <a16:creationId xmlns:a16="http://schemas.microsoft.com/office/drawing/2014/main" id="{9537743B-DB20-C774-D5F0-854F5E76C54D}"/>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5505465" y="2274710"/>
            <a:ext cx="1501342" cy="1606830"/>
          </a:xfrm>
          <a:prstGeom prst="rect">
            <a:avLst/>
          </a:prstGeom>
        </p:spPr>
      </p:pic>
      <p:pic>
        <p:nvPicPr>
          <p:cNvPr id="6" name="图片 5">
            <a:extLst>
              <a:ext uri="{FF2B5EF4-FFF2-40B4-BE49-F238E27FC236}">
                <a16:creationId xmlns:a16="http://schemas.microsoft.com/office/drawing/2014/main" id="{92CC861E-ADDF-71B7-3082-AEEED949002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270552" y="120386"/>
            <a:ext cx="2826446" cy="3773018"/>
          </a:xfrm>
          <a:prstGeom prst="rect">
            <a:avLst/>
          </a:prstGeom>
        </p:spPr>
      </p:pic>
      <p:pic>
        <p:nvPicPr>
          <p:cNvPr id="13" name="48_1788549052.mp4">
            <a:hlinkClick r:id="" action="ppaction://media"/>
            <a:extLst>
              <a:ext uri="{FF2B5EF4-FFF2-40B4-BE49-F238E27FC236}">
                <a16:creationId xmlns:a16="http://schemas.microsoft.com/office/drawing/2014/main" id="{D9BC9216-7772-192C-663F-959FD0CB2AA9}"/>
              </a:ext>
            </a:extLst>
          </p:cNvPr>
          <p:cNvPicPr>
            <a:picLocks noChangeAspect="1"/>
          </p:cNvPicPr>
          <p:nvPr>
            <a:videoFile r:link="rId2"/>
            <p:extLst>
              <p:ext uri="{DAA4B4D4-6D71-4841-9C94-3DE7FCFB9230}">
                <p14:media xmlns:p14="http://schemas.microsoft.com/office/powerpoint/2010/main" r:embed="rId1"/>
              </p:ext>
            </p:extLst>
          </p:nvPr>
        </p:nvPicPr>
        <p:blipFill>
          <a:blip r:embed="rId13"/>
          <a:stretch>
            <a:fillRect/>
          </a:stretch>
        </p:blipFill>
        <p:spPr>
          <a:xfrm>
            <a:off x="8275924" y="36680"/>
            <a:ext cx="3843309" cy="6821320"/>
          </a:xfrm>
          <a:prstGeom prst="rect">
            <a:avLst/>
          </a:prstGeom>
        </p:spPr>
      </p:pic>
    </p:spTree>
    <p:extLst>
      <p:ext uri="{BB962C8B-B14F-4D97-AF65-F5344CB8AC3E}">
        <p14:creationId xmlns:p14="http://schemas.microsoft.com/office/powerpoint/2010/main" val="387735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46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35" fill="hold" display="0">
                  <p:stCondLst>
                    <p:cond delay="indefinite"/>
                  </p:stCondLst>
                </p:cTn>
                <p:tgtEl>
                  <p:spTgt spid="13"/>
                </p:tgtEl>
              </p:cMediaNode>
            </p:video>
            <p:seq concurrent="1" nextAc="seek">
              <p:cTn id="36" restart="whenNotActive" fill="hold" evtFilter="cancelBubble" nodeType="interactiveSeq">
                <p:stCondLst>
                  <p:cond evt="onClick" delay="0">
                    <p:tgtEl>
                      <p:spTgt spid="13"/>
                    </p:tgtEl>
                  </p:cond>
                </p:stCondLst>
                <p:endSync evt="end" delay="0">
                  <p:rtn val="all"/>
                </p:endSync>
                <p:childTnLst>
                  <p:par>
                    <p:cTn id="37" fill="hold">
                      <p:stCondLst>
                        <p:cond delay="0"/>
                      </p:stCondLst>
                      <p:childTnLst>
                        <p:par>
                          <p:cTn id="38" fill="hold">
                            <p:stCondLst>
                              <p:cond delay="0"/>
                            </p:stCondLst>
                            <p:childTnLst>
                              <p:par>
                                <p:cTn id="39" presetID="2" presetClass="mediacall" presetSubtype="0" fill="hold" nodeType="clickEffect">
                                  <p:stCondLst>
                                    <p:cond delay="0"/>
                                  </p:stCondLst>
                                  <p:childTnLst>
                                    <p:cmd type="call" cmd="togglePause">
                                      <p:cBhvr>
                                        <p:cTn id="40"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3DE4D-483C-5407-F665-9C082B113683}"/>
              </a:ext>
            </a:extLst>
          </p:cNvPr>
          <p:cNvSpPr>
            <a:spLocks noGrp="1"/>
          </p:cNvSpPr>
          <p:nvPr>
            <p:ph type="ctrTitle"/>
          </p:nvPr>
        </p:nvSpPr>
        <p:spPr>
          <a:xfrm>
            <a:off x="769087" y="215402"/>
            <a:ext cx="10653823" cy="2387600"/>
          </a:xfrm>
        </p:spPr>
        <p:txBody>
          <a:bodyPr>
            <a:normAutofit/>
          </a:bodyPr>
          <a:lstStyle/>
          <a:p>
            <a:r>
              <a:rPr lang="en-US" sz="4000" dirty="0"/>
              <a:t>OCA-T2 Activates the Tuft Cell Lineage In the Airway</a:t>
            </a:r>
          </a:p>
        </p:txBody>
      </p:sp>
      <p:sp>
        <p:nvSpPr>
          <p:cNvPr id="3" name="Subtitle 2">
            <a:extLst>
              <a:ext uri="{FF2B5EF4-FFF2-40B4-BE49-F238E27FC236}">
                <a16:creationId xmlns:a16="http://schemas.microsoft.com/office/drawing/2014/main" id="{2A6C3E49-4B66-C2BD-61D3-F416B5D0C555}"/>
              </a:ext>
            </a:extLst>
          </p:cNvPr>
          <p:cNvSpPr>
            <a:spLocks noGrp="1"/>
          </p:cNvSpPr>
          <p:nvPr>
            <p:ph type="subTitle" idx="1"/>
          </p:nvPr>
        </p:nvSpPr>
        <p:spPr>
          <a:xfrm>
            <a:off x="1523999" y="3727634"/>
            <a:ext cx="9144000" cy="2245869"/>
          </a:xfrm>
        </p:spPr>
        <p:txBody>
          <a:bodyPr>
            <a:normAutofit lnSpcReduction="10000"/>
          </a:bodyPr>
          <a:lstStyle/>
          <a:p>
            <a:r>
              <a:rPr lang="en-US" dirty="0"/>
              <a:t>Kamil Taneja</a:t>
            </a:r>
          </a:p>
          <a:p>
            <a:r>
              <a:rPr lang="en-US" dirty="0"/>
              <a:t>SBU MD/PhD Student</a:t>
            </a:r>
          </a:p>
          <a:p>
            <a:r>
              <a:rPr lang="en-US" dirty="0"/>
              <a:t>Vakoc Lab</a:t>
            </a:r>
          </a:p>
          <a:p>
            <a:r>
              <a:rPr lang="en-US" dirty="0"/>
              <a:t>Cold Spring Harbor Lab/St. Jude Children’s Research Hospital</a:t>
            </a:r>
          </a:p>
          <a:p>
            <a:r>
              <a:rPr lang="en-US" dirty="0"/>
              <a:t>Genetics Speed Science 2026</a:t>
            </a:r>
          </a:p>
        </p:txBody>
      </p:sp>
    </p:spTree>
    <p:extLst>
      <p:ext uri="{BB962C8B-B14F-4D97-AF65-F5344CB8AC3E}">
        <p14:creationId xmlns:p14="http://schemas.microsoft.com/office/powerpoint/2010/main" val="3161108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60D12-845F-AADC-A6E1-938FE1CD7054}"/>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8B2B31E2-1015-3FA8-B0D8-ACD74E0211C2}"/>
              </a:ext>
            </a:extLst>
          </p:cNvPr>
          <p:cNvSpPr>
            <a:spLocks noGrp="1"/>
          </p:cNvSpPr>
          <p:nvPr>
            <p:ph type="title"/>
          </p:nvPr>
        </p:nvSpPr>
        <p:spPr>
          <a:xfrm>
            <a:off x="838200" y="211674"/>
            <a:ext cx="10515600" cy="1325563"/>
          </a:xfrm>
        </p:spPr>
        <p:txBody>
          <a:bodyPr/>
          <a:lstStyle/>
          <a:p>
            <a:pPr algn="ctr"/>
            <a:r>
              <a:rPr lang="en-US" dirty="0"/>
              <a:t>Mechanism of how OCA-T2 activates tuft cell lineage in airways</a:t>
            </a:r>
          </a:p>
        </p:txBody>
      </p:sp>
      <p:cxnSp>
        <p:nvCxnSpPr>
          <p:cNvPr id="2" name="Straight Connector 1">
            <a:extLst>
              <a:ext uri="{FF2B5EF4-FFF2-40B4-BE49-F238E27FC236}">
                <a16:creationId xmlns:a16="http://schemas.microsoft.com/office/drawing/2014/main" id="{5BF14A69-1CC6-5BDD-F040-91473E066D52}"/>
              </a:ext>
            </a:extLst>
          </p:cNvPr>
          <p:cNvCxnSpPr>
            <a:cxnSpLocks/>
          </p:cNvCxnSpPr>
          <p:nvPr/>
        </p:nvCxnSpPr>
        <p:spPr>
          <a:xfrm flipV="1">
            <a:off x="3258151" y="3670144"/>
            <a:ext cx="3637501" cy="20914"/>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1F08A342-55E9-5592-DFD9-D59A5F5AC46A}"/>
              </a:ext>
            </a:extLst>
          </p:cNvPr>
          <p:cNvCxnSpPr>
            <a:cxnSpLocks/>
          </p:cNvCxnSpPr>
          <p:nvPr/>
        </p:nvCxnSpPr>
        <p:spPr>
          <a:xfrm flipV="1">
            <a:off x="3258151" y="3916401"/>
            <a:ext cx="3637501" cy="800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9845EC8-1925-6B31-66D6-E5F6DA349F58}"/>
              </a:ext>
            </a:extLst>
          </p:cNvPr>
          <p:cNvCxnSpPr>
            <a:cxnSpLocks/>
          </p:cNvCxnSpPr>
          <p:nvPr/>
        </p:nvCxnSpPr>
        <p:spPr>
          <a:xfrm flipV="1">
            <a:off x="3399666"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0A281CB-7435-8D19-E70A-13DD7E6DA9B4}"/>
              </a:ext>
            </a:extLst>
          </p:cNvPr>
          <p:cNvCxnSpPr>
            <a:cxnSpLocks/>
          </p:cNvCxnSpPr>
          <p:nvPr/>
        </p:nvCxnSpPr>
        <p:spPr>
          <a:xfrm flipV="1">
            <a:off x="3697977" y="3691058"/>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60A2E99-6297-8F38-2B68-9C45F8B97176}"/>
              </a:ext>
            </a:extLst>
          </p:cNvPr>
          <p:cNvCxnSpPr>
            <a:cxnSpLocks/>
          </p:cNvCxnSpPr>
          <p:nvPr/>
        </p:nvCxnSpPr>
        <p:spPr>
          <a:xfrm flipV="1">
            <a:off x="4002887"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D3BEF21-A018-68D9-760A-6B3BD9D7FE5B}"/>
              </a:ext>
            </a:extLst>
          </p:cNvPr>
          <p:cNvCxnSpPr>
            <a:cxnSpLocks/>
          </p:cNvCxnSpPr>
          <p:nvPr/>
        </p:nvCxnSpPr>
        <p:spPr>
          <a:xfrm flipV="1">
            <a:off x="4301198" y="3691058"/>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D71D00E-13CB-2ED1-4778-93B565452ECD}"/>
              </a:ext>
            </a:extLst>
          </p:cNvPr>
          <p:cNvCxnSpPr>
            <a:cxnSpLocks/>
          </p:cNvCxnSpPr>
          <p:nvPr/>
        </p:nvCxnSpPr>
        <p:spPr>
          <a:xfrm flipV="1">
            <a:off x="4559325"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A57BE5E-5F35-ECAA-E272-449A2F3B5EBD}"/>
              </a:ext>
            </a:extLst>
          </p:cNvPr>
          <p:cNvCxnSpPr>
            <a:cxnSpLocks/>
          </p:cNvCxnSpPr>
          <p:nvPr/>
        </p:nvCxnSpPr>
        <p:spPr>
          <a:xfrm flipV="1">
            <a:off x="4857636" y="3691058"/>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A035623-C234-35D1-125A-6B1920137473}"/>
              </a:ext>
            </a:extLst>
          </p:cNvPr>
          <p:cNvCxnSpPr>
            <a:cxnSpLocks/>
          </p:cNvCxnSpPr>
          <p:nvPr/>
        </p:nvCxnSpPr>
        <p:spPr>
          <a:xfrm flipV="1">
            <a:off x="5158293"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BDC5927-3611-9222-4848-D66AED6818B4}"/>
              </a:ext>
            </a:extLst>
          </p:cNvPr>
          <p:cNvCxnSpPr>
            <a:cxnSpLocks/>
          </p:cNvCxnSpPr>
          <p:nvPr/>
        </p:nvCxnSpPr>
        <p:spPr>
          <a:xfrm flipV="1">
            <a:off x="5456604" y="3691058"/>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D68E6699-25E3-4A01-98C3-89320435787C}"/>
              </a:ext>
            </a:extLst>
          </p:cNvPr>
          <p:cNvCxnSpPr>
            <a:cxnSpLocks/>
          </p:cNvCxnSpPr>
          <p:nvPr/>
        </p:nvCxnSpPr>
        <p:spPr>
          <a:xfrm flipV="1">
            <a:off x="5744501"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AE0950CD-CA7C-1FE7-2E6E-298E45E24D2F}"/>
              </a:ext>
            </a:extLst>
          </p:cNvPr>
          <p:cNvCxnSpPr>
            <a:cxnSpLocks/>
          </p:cNvCxnSpPr>
          <p:nvPr/>
        </p:nvCxnSpPr>
        <p:spPr>
          <a:xfrm flipV="1">
            <a:off x="6042812" y="3691058"/>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BE5A811B-E5CA-A494-92B8-778F6089A148}"/>
              </a:ext>
            </a:extLst>
          </p:cNvPr>
          <p:cNvCxnSpPr>
            <a:cxnSpLocks/>
          </p:cNvCxnSpPr>
          <p:nvPr/>
        </p:nvCxnSpPr>
        <p:spPr>
          <a:xfrm flipV="1">
            <a:off x="6326456"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8A208B0C-A3C4-DA84-5D09-C6A5C9D4C665}"/>
              </a:ext>
            </a:extLst>
          </p:cNvPr>
          <p:cNvCxnSpPr>
            <a:cxnSpLocks/>
          </p:cNvCxnSpPr>
          <p:nvPr/>
        </p:nvCxnSpPr>
        <p:spPr>
          <a:xfrm flipV="1">
            <a:off x="6624767" y="3691058"/>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066DCB10-C6FD-B790-1295-ED25BAF64118}"/>
              </a:ext>
            </a:extLst>
          </p:cNvPr>
          <p:cNvCxnSpPr>
            <a:cxnSpLocks/>
          </p:cNvCxnSpPr>
          <p:nvPr/>
        </p:nvCxnSpPr>
        <p:spPr>
          <a:xfrm flipV="1">
            <a:off x="6876798"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Elbow Connector 27">
            <a:extLst>
              <a:ext uri="{FF2B5EF4-FFF2-40B4-BE49-F238E27FC236}">
                <a16:creationId xmlns:a16="http://schemas.microsoft.com/office/drawing/2014/main" id="{820520A4-DE23-7F98-C699-83D22A7EE61D}"/>
              </a:ext>
            </a:extLst>
          </p:cNvPr>
          <p:cNvCxnSpPr>
            <a:cxnSpLocks/>
          </p:cNvCxnSpPr>
          <p:nvPr/>
        </p:nvCxnSpPr>
        <p:spPr>
          <a:xfrm flipV="1">
            <a:off x="5862848" y="3124838"/>
            <a:ext cx="1097594" cy="551292"/>
          </a:xfrm>
          <a:prstGeom prst="bentConnector3">
            <a:avLst>
              <a:gd name="adj1" fmla="val -2830"/>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0" name="Rectangle 29">
            <a:extLst>
              <a:ext uri="{FF2B5EF4-FFF2-40B4-BE49-F238E27FC236}">
                <a16:creationId xmlns:a16="http://schemas.microsoft.com/office/drawing/2014/main" id="{E1CD5DF7-4813-3E9C-D183-4194FFE112E2}"/>
              </a:ext>
            </a:extLst>
          </p:cNvPr>
          <p:cNvSpPr/>
          <p:nvPr/>
        </p:nvSpPr>
        <p:spPr>
          <a:xfrm>
            <a:off x="121234" y="2924756"/>
            <a:ext cx="1097279" cy="876993"/>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TF</a:t>
            </a:r>
          </a:p>
        </p:txBody>
      </p:sp>
      <p:sp>
        <p:nvSpPr>
          <p:cNvPr id="31" name="Oval 30">
            <a:extLst>
              <a:ext uri="{FF2B5EF4-FFF2-40B4-BE49-F238E27FC236}">
                <a16:creationId xmlns:a16="http://schemas.microsoft.com/office/drawing/2014/main" id="{D5C835B5-1758-D426-F579-4A788DC1BAFE}"/>
              </a:ext>
            </a:extLst>
          </p:cNvPr>
          <p:cNvSpPr/>
          <p:nvPr/>
        </p:nvSpPr>
        <p:spPr>
          <a:xfrm>
            <a:off x="1106517" y="2946021"/>
            <a:ext cx="1270579" cy="834462"/>
          </a:xfrm>
          <a:prstGeom prst="ellipse">
            <a:avLst/>
          </a:prstGeom>
          <a:solidFill>
            <a:schemeClr val="accent2">
              <a:lumMod val="40000"/>
              <a:lumOff val="6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Aptos" panose="02110004020202020204"/>
                <a:ea typeface="+mn-ea"/>
                <a:cs typeface="+mn-cs"/>
              </a:rPr>
              <a:t>OCA-T2</a:t>
            </a:r>
          </a:p>
        </p:txBody>
      </p:sp>
      <p:sp>
        <p:nvSpPr>
          <p:cNvPr id="32" name="Rectangle 31">
            <a:extLst>
              <a:ext uri="{FF2B5EF4-FFF2-40B4-BE49-F238E27FC236}">
                <a16:creationId xmlns:a16="http://schemas.microsoft.com/office/drawing/2014/main" id="{CA0B79E7-FA47-B8E8-BB8D-759D0144A0DD}"/>
              </a:ext>
            </a:extLst>
          </p:cNvPr>
          <p:cNvSpPr/>
          <p:nvPr/>
        </p:nvSpPr>
        <p:spPr>
          <a:xfrm>
            <a:off x="3491014" y="2909475"/>
            <a:ext cx="1097279" cy="876993"/>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TF</a:t>
            </a:r>
          </a:p>
        </p:txBody>
      </p:sp>
      <p:sp>
        <p:nvSpPr>
          <p:cNvPr id="33" name="Oval 32">
            <a:extLst>
              <a:ext uri="{FF2B5EF4-FFF2-40B4-BE49-F238E27FC236}">
                <a16:creationId xmlns:a16="http://schemas.microsoft.com/office/drawing/2014/main" id="{F4450919-91C8-C9EA-7975-33EA94528D70}"/>
              </a:ext>
            </a:extLst>
          </p:cNvPr>
          <p:cNvSpPr/>
          <p:nvPr/>
        </p:nvSpPr>
        <p:spPr>
          <a:xfrm>
            <a:off x="4493697" y="2952006"/>
            <a:ext cx="1270579" cy="834462"/>
          </a:xfrm>
          <a:prstGeom prst="ellipse">
            <a:avLst/>
          </a:prstGeom>
          <a:solidFill>
            <a:schemeClr val="accent2">
              <a:lumMod val="40000"/>
              <a:lumOff val="6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Aptos" panose="02110004020202020204"/>
                <a:ea typeface="+mn-ea"/>
                <a:cs typeface="+mn-cs"/>
              </a:rPr>
              <a:t>OCA-T2</a:t>
            </a:r>
          </a:p>
        </p:txBody>
      </p:sp>
      <p:cxnSp>
        <p:nvCxnSpPr>
          <p:cNvPr id="34" name="Straight Arrow Connector 33">
            <a:extLst>
              <a:ext uri="{FF2B5EF4-FFF2-40B4-BE49-F238E27FC236}">
                <a16:creationId xmlns:a16="http://schemas.microsoft.com/office/drawing/2014/main" id="{E5EEAD8F-BAB9-93E6-B065-10DF8147B035}"/>
              </a:ext>
            </a:extLst>
          </p:cNvPr>
          <p:cNvCxnSpPr/>
          <p:nvPr/>
        </p:nvCxnSpPr>
        <p:spPr>
          <a:xfrm>
            <a:off x="2493216" y="3381500"/>
            <a:ext cx="675861" cy="0"/>
          </a:xfrm>
          <a:prstGeom prst="straightConnector1">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815F0F5D-3E0F-7906-10F4-EBCBF5D0FAB1}"/>
              </a:ext>
            </a:extLst>
          </p:cNvPr>
          <p:cNvSpPr txBox="1"/>
          <p:nvPr/>
        </p:nvSpPr>
        <p:spPr>
          <a:xfrm>
            <a:off x="5858571" y="4028466"/>
            <a:ext cx="101822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POU2F3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TextBox 36">
            <a:extLst>
              <a:ext uri="{FF2B5EF4-FFF2-40B4-BE49-F238E27FC236}">
                <a16:creationId xmlns:a16="http://schemas.microsoft.com/office/drawing/2014/main" id="{0A23F277-706E-795E-B796-09285E798DA6}"/>
              </a:ext>
            </a:extLst>
          </p:cNvPr>
          <p:cNvSpPr txBox="1"/>
          <p:nvPr/>
        </p:nvSpPr>
        <p:spPr>
          <a:xfrm>
            <a:off x="568290" y="4351632"/>
            <a:ext cx="2024593"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Airway Stem Cells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(Basal Cells)</a:t>
            </a:r>
          </a:p>
        </p:txBody>
      </p:sp>
      <p:cxnSp>
        <p:nvCxnSpPr>
          <p:cNvPr id="38" name="Straight Arrow Connector 37">
            <a:extLst>
              <a:ext uri="{FF2B5EF4-FFF2-40B4-BE49-F238E27FC236}">
                <a16:creationId xmlns:a16="http://schemas.microsoft.com/office/drawing/2014/main" id="{5952E039-6F20-33E8-E698-23805AD5C6FF}"/>
              </a:ext>
            </a:extLst>
          </p:cNvPr>
          <p:cNvCxnSpPr>
            <a:cxnSpLocks/>
          </p:cNvCxnSpPr>
          <p:nvPr/>
        </p:nvCxnSpPr>
        <p:spPr>
          <a:xfrm>
            <a:off x="7197464" y="3360854"/>
            <a:ext cx="675861" cy="0"/>
          </a:xfrm>
          <a:prstGeom prst="straightConnector1">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2496447F-0FBC-CA0E-F9C8-D4872BF91B4D}"/>
              </a:ext>
            </a:extLst>
          </p:cNvPr>
          <p:cNvCxnSpPr>
            <a:cxnSpLocks/>
          </p:cNvCxnSpPr>
          <p:nvPr/>
        </p:nvCxnSpPr>
        <p:spPr>
          <a:xfrm flipV="1">
            <a:off x="8038621" y="3670144"/>
            <a:ext cx="3637501" cy="20914"/>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FF36BB31-0BBB-DCAD-2C1F-2DA863D22D35}"/>
              </a:ext>
            </a:extLst>
          </p:cNvPr>
          <p:cNvCxnSpPr>
            <a:cxnSpLocks/>
          </p:cNvCxnSpPr>
          <p:nvPr/>
        </p:nvCxnSpPr>
        <p:spPr>
          <a:xfrm flipV="1">
            <a:off x="8038621" y="3916401"/>
            <a:ext cx="3637501" cy="800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5751A7BB-E82A-D00F-E2DC-6F5F1078D11C}"/>
              </a:ext>
            </a:extLst>
          </p:cNvPr>
          <p:cNvCxnSpPr>
            <a:cxnSpLocks/>
          </p:cNvCxnSpPr>
          <p:nvPr/>
        </p:nvCxnSpPr>
        <p:spPr>
          <a:xfrm flipV="1">
            <a:off x="8180136"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D35F5F98-A656-2B1B-BA34-51C8A18EAC97}"/>
              </a:ext>
            </a:extLst>
          </p:cNvPr>
          <p:cNvCxnSpPr>
            <a:cxnSpLocks/>
          </p:cNvCxnSpPr>
          <p:nvPr/>
        </p:nvCxnSpPr>
        <p:spPr>
          <a:xfrm flipV="1">
            <a:off x="8478447" y="3691058"/>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300B1C99-8790-0352-065B-1BD39C6E2287}"/>
              </a:ext>
            </a:extLst>
          </p:cNvPr>
          <p:cNvCxnSpPr>
            <a:cxnSpLocks/>
          </p:cNvCxnSpPr>
          <p:nvPr/>
        </p:nvCxnSpPr>
        <p:spPr>
          <a:xfrm flipV="1">
            <a:off x="8783357"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9" name="Straight Connector 148">
            <a:extLst>
              <a:ext uri="{FF2B5EF4-FFF2-40B4-BE49-F238E27FC236}">
                <a16:creationId xmlns:a16="http://schemas.microsoft.com/office/drawing/2014/main" id="{2DD9F5A9-653F-C18D-6CD3-11B795FCF49F}"/>
              </a:ext>
            </a:extLst>
          </p:cNvPr>
          <p:cNvCxnSpPr>
            <a:cxnSpLocks/>
          </p:cNvCxnSpPr>
          <p:nvPr/>
        </p:nvCxnSpPr>
        <p:spPr>
          <a:xfrm flipV="1">
            <a:off x="9081668" y="3691058"/>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0" name="Straight Connector 149">
            <a:extLst>
              <a:ext uri="{FF2B5EF4-FFF2-40B4-BE49-F238E27FC236}">
                <a16:creationId xmlns:a16="http://schemas.microsoft.com/office/drawing/2014/main" id="{D6E26516-B11E-43EC-09EB-65587D904B0D}"/>
              </a:ext>
            </a:extLst>
          </p:cNvPr>
          <p:cNvCxnSpPr>
            <a:cxnSpLocks/>
          </p:cNvCxnSpPr>
          <p:nvPr/>
        </p:nvCxnSpPr>
        <p:spPr>
          <a:xfrm flipV="1">
            <a:off x="9339795"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1" name="Straight Connector 150">
            <a:extLst>
              <a:ext uri="{FF2B5EF4-FFF2-40B4-BE49-F238E27FC236}">
                <a16:creationId xmlns:a16="http://schemas.microsoft.com/office/drawing/2014/main" id="{8EE7652F-F140-44C8-7406-5D61E79F3197}"/>
              </a:ext>
            </a:extLst>
          </p:cNvPr>
          <p:cNvCxnSpPr>
            <a:cxnSpLocks/>
          </p:cNvCxnSpPr>
          <p:nvPr/>
        </p:nvCxnSpPr>
        <p:spPr>
          <a:xfrm flipV="1">
            <a:off x="9638106" y="3691058"/>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2" name="Straight Connector 151">
            <a:extLst>
              <a:ext uri="{FF2B5EF4-FFF2-40B4-BE49-F238E27FC236}">
                <a16:creationId xmlns:a16="http://schemas.microsoft.com/office/drawing/2014/main" id="{1AE07041-C1B4-D678-E90C-04E90A90EA62}"/>
              </a:ext>
            </a:extLst>
          </p:cNvPr>
          <p:cNvCxnSpPr>
            <a:cxnSpLocks/>
          </p:cNvCxnSpPr>
          <p:nvPr/>
        </p:nvCxnSpPr>
        <p:spPr>
          <a:xfrm flipV="1">
            <a:off x="9938763"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21F5895A-1A51-8616-5841-889369BD9E02}"/>
              </a:ext>
            </a:extLst>
          </p:cNvPr>
          <p:cNvCxnSpPr>
            <a:cxnSpLocks/>
          </p:cNvCxnSpPr>
          <p:nvPr/>
        </p:nvCxnSpPr>
        <p:spPr>
          <a:xfrm flipV="1">
            <a:off x="10237074" y="3691058"/>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4" name="Straight Connector 153">
            <a:extLst>
              <a:ext uri="{FF2B5EF4-FFF2-40B4-BE49-F238E27FC236}">
                <a16:creationId xmlns:a16="http://schemas.microsoft.com/office/drawing/2014/main" id="{CCCECA09-364C-ADF8-AEC6-6D34CCF98ED7}"/>
              </a:ext>
            </a:extLst>
          </p:cNvPr>
          <p:cNvCxnSpPr>
            <a:cxnSpLocks/>
          </p:cNvCxnSpPr>
          <p:nvPr/>
        </p:nvCxnSpPr>
        <p:spPr>
          <a:xfrm flipV="1">
            <a:off x="10524971"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24AF736B-DA63-5A97-0FB0-13FC7536D4AE}"/>
              </a:ext>
            </a:extLst>
          </p:cNvPr>
          <p:cNvCxnSpPr>
            <a:cxnSpLocks/>
          </p:cNvCxnSpPr>
          <p:nvPr/>
        </p:nvCxnSpPr>
        <p:spPr>
          <a:xfrm flipV="1">
            <a:off x="10823282" y="3691058"/>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6" name="Straight Connector 155">
            <a:extLst>
              <a:ext uri="{FF2B5EF4-FFF2-40B4-BE49-F238E27FC236}">
                <a16:creationId xmlns:a16="http://schemas.microsoft.com/office/drawing/2014/main" id="{7A75922C-A42D-D22A-A049-6D3EAC3292A9}"/>
              </a:ext>
            </a:extLst>
          </p:cNvPr>
          <p:cNvCxnSpPr>
            <a:cxnSpLocks/>
          </p:cNvCxnSpPr>
          <p:nvPr/>
        </p:nvCxnSpPr>
        <p:spPr>
          <a:xfrm flipV="1">
            <a:off x="11106926"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7" name="Straight Connector 156">
            <a:extLst>
              <a:ext uri="{FF2B5EF4-FFF2-40B4-BE49-F238E27FC236}">
                <a16:creationId xmlns:a16="http://schemas.microsoft.com/office/drawing/2014/main" id="{DCA34623-842C-AC04-9274-2AEFA86D4FCA}"/>
              </a:ext>
            </a:extLst>
          </p:cNvPr>
          <p:cNvCxnSpPr>
            <a:cxnSpLocks/>
          </p:cNvCxnSpPr>
          <p:nvPr/>
        </p:nvCxnSpPr>
        <p:spPr>
          <a:xfrm flipV="1">
            <a:off x="11405237" y="3691058"/>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8" name="Straight Connector 157">
            <a:extLst>
              <a:ext uri="{FF2B5EF4-FFF2-40B4-BE49-F238E27FC236}">
                <a16:creationId xmlns:a16="http://schemas.microsoft.com/office/drawing/2014/main" id="{BDBE90C4-BF8C-E321-05CD-FD0102953B00}"/>
              </a:ext>
            </a:extLst>
          </p:cNvPr>
          <p:cNvCxnSpPr>
            <a:cxnSpLocks/>
          </p:cNvCxnSpPr>
          <p:nvPr/>
        </p:nvCxnSpPr>
        <p:spPr>
          <a:xfrm flipV="1">
            <a:off x="11657268" y="3676129"/>
            <a:ext cx="0" cy="246257"/>
          </a:xfrm>
          <a:prstGeom prst="line">
            <a:avLst/>
          </a:prstGeom>
          <a:ln w="50800">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9" name="Elbow Connector 158">
            <a:extLst>
              <a:ext uri="{FF2B5EF4-FFF2-40B4-BE49-F238E27FC236}">
                <a16:creationId xmlns:a16="http://schemas.microsoft.com/office/drawing/2014/main" id="{4B285A7A-7727-B389-6DF9-99F477929E63}"/>
              </a:ext>
            </a:extLst>
          </p:cNvPr>
          <p:cNvCxnSpPr>
            <a:cxnSpLocks/>
          </p:cNvCxnSpPr>
          <p:nvPr/>
        </p:nvCxnSpPr>
        <p:spPr>
          <a:xfrm flipV="1">
            <a:off x="10643318" y="3124838"/>
            <a:ext cx="1097594" cy="551292"/>
          </a:xfrm>
          <a:prstGeom prst="bentConnector3">
            <a:avLst>
              <a:gd name="adj1" fmla="val -2830"/>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60" name="Rectangle 159">
            <a:extLst>
              <a:ext uri="{FF2B5EF4-FFF2-40B4-BE49-F238E27FC236}">
                <a16:creationId xmlns:a16="http://schemas.microsoft.com/office/drawing/2014/main" id="{5C18E215-DF51-3705-0383-5A7910F2BEC9}"/>
              </a:ext>
            </a:extLst>
          </p:cNvPr>
          <p:cNvSpPr/>
          <p:nvPr/>
        </p:nvSpPr>
        <p:spPr>
          <a:xfrm>
            <a:off x="8271484" y="2909475"/>
            <a:ext cx="1097279" cy="876993"/>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POU2F3</a:t>
            </a:r>
          </a:p>
        </p:txBody>
      </p:sp>
      <p:sp>
        <p:nvSpPr>
          <p:cNvPr id="161" name="Oval 160">
            <a:extLst>
              <a:ext uri="{FF2B5EF4-FFF2-40B4-BE49-F238E27FC236}">
                <a16:creationId xmlns:a16="http://schemas.microsoft.com/office/drawing/2014/main" id="{397564A1-DD3F-D8F5-C96E-BFFDD09A45BC}"/>
              </a:ext>
            </a:extLst>
          </p:cNvPr>
          <p:cNvSpPr/>
          <p:nvPr/>
        </p:nvSpPr>
        <p:spPr>
          <a:xfrm>
            <a:off x="9274167" y="2952006"/>
            <a:ext cx="1270579" cy="834462"/>
          </a:xfrm>
          <a:prstGeom prst="ellipse">
            <a:avLst/>
          </a:prstGeom>
          <a:solidFill>
            <a:schemeClr val="accent2">
              <a:lumMod val="40000"/>
              <a:lumOff val="6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Aptos" panose="02110004020202020204"/>
                <a:ea typeface="+mn-ea"/>
                <a:cs typeface="+mn-cs"/>
              </a:rPr>
              <a:t>OCA-T2</a:t>
            </a:r>
          </a:p>
        </p:txBody>
      </p:sp>
      <p:sp>
        <p:nvSpPr>
          <p:cNvPr id="162" name="TextBox 161">
            <a:extLst>
              <a:ext uri="{FF2B5EF4-FFF2-40B4-BE49-F238E27FC236}">
                <a16:creationId xmlns:a16="http://schemas.microsoft.com/office/drawing/2014/main" id="{B8364CD2-C6B0-DF23-67D0-09B5741F8D7B}"/>
              </a:ext>
            </a:extLst>
          </p:cNvPr>
          <p:cNvSpPr txBox="1"/>
          <p:nvPr/>
        </p:nvSpPr>
        <p:spPr>
          <a:xfrm>
            <a:off x="10524971" y="4028466"/>
            <a:ext cx="121593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Terminal </a:t>
            </a:r>
            <a:b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Tuft Marker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TextBox 162">
            <a:extLst>
              <a:ext uri="{FF2B5EF4-FFF2-40B4-BE49-F238E27FC236}">
                <a16:creationId xmlns:a16="http://schemas.microsoft.com/office/drawing/2014/main" id="{E87B482C-1D84-5407-2BF1-EBAE73C07771}"/>
              </a:ext>
            </a:extLst>
          </p:cNvPr>
          <p:cNvSpPr txBox="1"/>
          <p:nvPr/>
        </p:nvSpPr>
        <p:spPr>
          <a:xfrm>
            <a:off x="2767083" y="5919375"/>
            <a:ext cx="72012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Techniques: Epigenetics, intrinsically disordered regions, biochemistry </a:t>
            </a:r>
          </a:p>
        </p:txBody>
      </p:sp>
    </p:spTree>
    <p:extLst>
      <p:ext uri="{BB962C8B-B14F-4D97-AF65-F5344CB8AC3E}">
        <p14:creationId xmlns:p14="http://schemas.microsoft.com/office/powerpoint/2010/main" val="231592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A419ADC7-DE7C-464E-9F88-6CAB6F61BC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9041020-86CA-5A6B-D982-3959A7441E41}"/>
              </a:ext>
            </a:extLst>
          </p:cNvPr>
          <p:cNvSpPr>
            <a:spLocks noGrp="1"/>
          </p:cNvSpPr>
          <p:nvPr>
            <p:ph type="ctrTitle"/>
          </p:nvPr>
        </p:nvSpPr>
        <p:spPr>
          <a:xfrm>
            <a:off x="4350097" y="2276291"/>
            <a:ext cx="4148093" cy="1734282"/>
          </a:xfrm>
        </p:spPr>
        <p:txBody>
          <a:bodyPr vert="horz" lIns="91440" tIns="45720" rIns="91440" bIns="45720" rtlCol="0" anchor="b">
            <a:normAutofit/>
          </a:bodyPr>
          <a:lstStyle/>
          <a:p>
            <a:r>
              <a:rPr lang="en-US" sz="3600" b="1" kern="1200" dirty="0">
                <a:solidFill>
                  <a:schemeClr val="tx1"/>
                </a:solidFill>
                <a:latin typeface="Arial" panose="020B0604020202020204" pitchFamily="34" charset="0"/>
                <a:cs typeface="Arial" panose="020B0604020202020204" pitchFamily="34" charset="0"/>
              </a:rPr>
              <a:t>Speed Science 2026</a:t>
            </a:r>
          </a:p>
        </p:txBody>
      </p:sp>
      <p:sp>
        <p:nvSpPr>
          <p:cNvPr id="3" name="Subtitle 2">
            <a:extLst>
              <a:ext uri="{FF2B5EF4-FFF2-40B4-BE49-F238E27FC236}">
                <a16:creationId xmlns:a16="http://schemas.microsoft.com/office/drawing/2014/main" id="{0DA55A71-4D0A-0150-9621-0EA9C1FAFFEF}"/>
              </a:ext>
            </a:extLst>
          </p:cNvPr>
          <p:cNvSpPr>
            <a:spLocks noGrp="1"/>
          </p:cNvSpPr>
          <p:nvPr>
            <p:ph type="subTitle" idx="1"/>
          </p:nvPr>
        </p:nvSpPr>
        <p:spPr>
          <a:xfrm>
            <a:off x="4329778" y="4152984"/>
            <a:ext cx="4148093" cy="1516005"/>
          </a:xfrm>
        </p:spPr>
        <p:txBody>
          <a:bodyPr vert="horz" lIns="91440" tIns="45720" rIns="91440" bIns="45720" rtlCol="0">
            <a:normAutofit/>
          </a:bodyPr>
          <a:lstStyle/>
          <a:p>
            <a:r>
              <a:rPr lang="en-US" sz="2000" dirty="0">
                <a:latin typeface="Arial" panose="020B0604020202020204" pitchFamily="34" charset="0"/>
                <a:cs typeface="Arial" panose="020B0604020202020204" pitchFamily="34" charset="0"/>
              </a:rPr>
              <a:t>Katie Donnelly-Sharon</a:t>
            </a:r>
          </a:p>
          <a:p>
            <a:r>
              <a:rPr lang="en-US" sz="2000" dirty="0">
                <a:latin typeface="Arial" panose="020B0604020202020204" pitchFamily="34" charset="0"/>
                <a:cs typeface="Arial" panose="020B0604020202020204" pitchFamily="34" charset="0"/>
              </a:rPr>
              <a:t>van der Velden Lab</a:t>
            </a:r>
          </a:p>
          <a:p>
            <a:r>
              <a:rPr lang="en-US" sz="2000" dirty="0">
                <a:latin typeface="Arial" panose="020B0604020202020204" pitchFamily="34" charset="0"/>
                <a:cs typeface="Arial" panose="020B0604020202020204" pitchFamily="34" charset="0"/>
              </a:rPr>
              <a:t>September 9</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2026</a:t>
            </a:r>
          </a:p>
          <a:p>
            <a:pPr indent="-228600">
              <a:buFont typeface="Arial" panose="020B0604020202020204" pitchFamily="34" charset="0"/>
              <a:buChar char="•"/>
            </a:pPr>
            <a:endParaRPr lang="en-US" sz="1800" dirty="0"/>
          </a:p>
          <a:p>
            <a:pPr indent="-228600">
              <a:buFont typeface="Arial" panose="020B0604020202020204" pitchFamily="34" charset="0"/>
              <a:buChar char="•"/>
            </a:pPr>
            <a:endParaRPr lang="en-US" sz="1800" dirty="0"/>
          </a:p>
        </p:txBody>
      </p:sp>
      <p:pic>
        <p:nvPicPr>
          <p:cNvPr id="1026" name="Picture 2" descr="Inside a blue circle, with orange and white borders, the letters &quot;NY&quot; are joined together with the &quot;Y&quot; hockey stick facing downwards, next to a hockey puck. Behind the image, a map of Nassau and Suffolk counties joined together. At the bottom, the teams' name wrapping around in Orange with the tip of the &quot;I&quot; in blue, pointing towards Uniondale in Nassau County.">
            <a:extLst>
              <a:ext uri="{FF2B5EF4-FFF2-40B4-BE49-F238E27FC236}">
                <a16:creationId xmlns:a16="http://schemas.microsoft.com/office/drawing/2014/main" id="{FDD1BEB2-C5C2-AD5A-1975-00F8C4FB882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969786" y="3452478"/>
            <a:ext cx="1935962" cy="1874011"/>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4D2BD96C-0BB5-A396-12F5-3FED47E31379}"/>
              </a:ext>
            </a:extLst>
          </p:cNvPr>
          <p:cNvGrpSpPr/>
          <p:nvPr/>
        </p:nvGrpSpPr>
        <p:grpSpPr>
          <a:xfrm>
            <a:off x="3346" y="68934"/>
            <a:ext cx="5111518" cy="2257972"/>
            <a:chOff x="3346" y="68934"/>
            <a:chExt cx="5111518" cy="2257972"/>
          </a:xfrm>
        </p:grpSpPr>
        <p:pic>
          <p:nvPicPr>
            <p:cNvPr id="5" name="Picture 4">
              <a:extLst>
                <a:ext uri="{FF2B5EF4-FFF2-40B4-BE49-F238E27FC236}">
                  <a16:creationId xmlns:a16="http://schemas.microsoft.com/office/drawing/2014/main" id="{3BAC8F92-4B80-9EC9-1947-372EFFC7D73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563452" y="68934"/>
              <a:ext cx="2551412" cy="2257972"/>
            </a:xfrm>
            <a:prstGeom prst="rect">
              <a:avLst/>
            </a:prstGeom>
          </p:spPr>
        </p:pic>
        <p:pic>
          <p:nvPicPr>
            <p:cNvPr id="10" name="Picture 9">
              <a:extLst>
                <a:ext uri="{FF2B5EF4-FFF2-40B4-BE49-F238E27FC236}">
                  <a16:creationId xmlns:a16="http://schemas.microsoft.com/office/drawing/2014/main" id="{4B23EF80-309E-73CB-0825-B58F02F42C6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346" y="70852"/>
              <a:ext cx="2551412" cy="2254136"/>
            </a:xfrm>
            <a:prstGeom prst="rect">
              <a:avLst/>
            </a:prstGeom>
          </p:spPr>
        </p:pic>
      </p:grpSp>
      <p:grpSp>
        <p:nvGrpSpPr>
          <p:cNvPr id="24" name="Group 23">
            <a:extLst>
              <a:ext uri="{FF2B5EF4-FFF2-40B4-BE49-F238E27FC236}">
                <a16:creationId xmlns:a16="http://schemas.microsoft.com/office/drawing/2014/main" id="{988E81DD-F12E-6717-CB37-55787FB1E293}"/>
              </a:ext>
            </a:extLst>
          </p:cNvPr>
          <p:cNvGrpSpPr/>
          <p:nvPr/>
        </p:nvGrpSpPr>
        <p:grpSpPr>
          <a:xfrm>
            <a:off x="326068" y="2324987"/>
            <a:ext cx="4171106" cy="2714388"/>
            <a:chOff x="114085" y="2324987"/>
            <a:chExt cx="4171106" cy="2714388"/>
          </a:xfrm>
        </p:grpSpPr>
        <p:pic>
          <p:nvPicPr>
            <p:cNvPr id="12" name="Picture 11">
              <a:extLst>
                <a:ext uri="{FF2B5EF4-FFF2-40B4-BE49-F238E27FC236}">
                  <a16:creationId xmlns:a16="http://schemas.microsoft.com/office/drawing/2014/main" id="{CF78BDB6-1FAD-6381-0FE2-A5A3C6A5CD6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349229" y="2324987"/>
              <a:ext cx="1935962" cy="2714387"/>
            </a:xfrm>
            <a:prstGeom prst="rect">
              <a:avLst/>
            </a:prstGeom>
          </p:spPr>
        </p:pic>
        <p:pic>
          <p:nvPicPr>
            <p:cNvPr id="14" name="Picture 13">
              <a:extLst>
                <a:ext uri="{FF2B5EF4-FFF2-40B4-BE49-F238E27FC236}">
                  <a16:creationId xmlns:a16="http://schemas.microsoft.com/office/drawing/2014/main" id="{FC41CD00-C3A9-A067-651B-F4FB3045B4D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14085" y="2324988"/>
              <a:ext cx="2221539" cy="2714387"/>
            </a:xfrm>
            <a:prstGeom prst="rect">
              <a:avLst/>
            </a:prstGeom>
          </p:spPr>
        </p:pic>
      </p:grpSp>
      <p:pic>
        <p:nvPicPr>
          <p:cNvPr id="16" name="Picture 15">
            <a:extLst>
              <a:ext uri="{FF2B5EF4-FFF2-40B4-BE49-F238E27FC236}">
                <a16:creationId xmlns:a16="http://schemas.microsoft.com/office/drawing/2014/main" id="{DA42281E-544A-4979-B012-13426F185003}"/>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rot="5400000">
            <a:off x="1577434" y="4949774"/>
            <a:ext cx="1775502" cy="1954703"/>
          </a:xfrm>
          <a:prstGeom prst="rect">
            <a:avLst/>
          </a:prstGeom>
        </p:spPr>
      </p:pic>
      <p:pic>
        <p:nvPicPr>
          <p:cNvPr id="18" name="Picture 17" descr="A person and person holding fish&#10;&#10;Description automatically generated">
            <a:extLst>
              <a:ext uri="{FF2B5EF4-FFF2-40B4-BE49-F238E27FC236}">
                <a16:creationId xmlns:a16="http://schemas.microsoft.com/office/drawing/2014/main" id="{528213EA-E2EB-99B1-7A7B-B764F72EF21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0026037" y="2440640"/>
            <a:ext cx="1935963" cy="3486485"/>
          </a:xfrm>
          <a:prstGeom prst="rect">
            <a:avLst/>
          </a:prstGeom>
        </p:spPr>
      </p:pic>
      <p:pic>
        <p:nvPicPr>
          <p:cNvPr id="20" name="Picture 19">
            <a:extLst>
              <a:ext uri="{FF2B5EF4-FFF2-40B4-BE49-F238E27FC236}">
                <a16:creationId xmlns:a16="http://schemas.microsoft.com/office/drawing/2014/main" id="{D5C73A39-DEC4-589B-9C1E-A4E80B3A074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a:fillRect/>
          </a:stretch>
        </p:blipFill>
        <p:spPr>
          <a:xfrm>
            <a:off x="9905748" y="62873"/>
            <a:ext cx="2176542" cy="2254135"/>
          </a:xfrm>
          <a:prstGeom prst="rect">
            <a:avLst/>
          </a:prstGeom>
        </p:spPr>
      </p:pic>
      <p:pic>
        <p:nvPicPr>
          <p:cNvPr id="22" name="Picture 21">
            <a:extLst>
              <a:ext uri="{FF2B5EF4-FFF2-40B4-BE49-F238E27FC236}">
                <a16:creationId xmlns:a16="http://schemas.microsoft.com/office/drawing/2014/main" id="{5E118A32-A576-9E01-28E8-C53635D6A09D}"/>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7663569" y="48776"/>
            <a:ext cx="2192612" cy="2268232"/>
          </a:xfrm>
          <a:prstGeom prst="rect">
            <a:avLst/>
          </a:prstGeom>
        </p:spPr>
      </p:pic>
    </p:spTree>
    <p:extLst>
      <p:ext uri="{BB962C8B-B14F-4D97-AF65-F5344CB8AC3E}">
        <p14:creationId xmlns:p14="http://schemas.microsoft.com/office/powerpoint/2010/main" val="2856774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FD0424-2E0C-27DF-8D61-C7085D282C90}"/>
              </a:ext>
            </a:extLst>
          </p:cNvPr>
          <p:cNvSpPr txBox="1"/>
          <p:nvPr/>
        </p:nvSpPr>
        <p:spPr>
          <a:xfrm>
            <a:off x="13669" y="252449"/>
            <a:ext cx="1217833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Typhoid Mary: The Asymptomatic </a:t>
            </a:r>
            <a:r>
              <a:rPr kumimoji="0" lang="en-US" sz="32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Salmonella </a:t>
            </a: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Carrier</a:t>
            </a:r>
          </a:p>
        </p:txBody>
      </p:sp>
      <p:pic>
        <p:nvPicPr>
          <p:cNvPr id="3" name="Picture 2">
            <a:extLst>
              <a:ext uri="{FF2B5EF4-FFF2-40B4-BE49-F238E27FC236}">
                <a16:creationId xmlns:a16="http://schemas.microsoft.com/office/drawing/2014/main" id="{464AAB67-1478-278D-F9C1-A2E1A0F388F5}"/>
              </a:ext>
            </a:extLst>
          </p:cNvPr>
          <p:cNvPicPr>
            <a:picLocks noChangeAspect="1"/>
          </p:cNvPicPr>
          <p:nvPr/>
        </p:nvPicPr>
        <p:blipFill>
          <a:blip r:embed="rId3"/>
          <a:stretch>
            <a:fillRect/>
          </a:stretch>
        </p:blipFill>
        <p:spPr>
          <a:xfrm>
            <a:off x="1732223" y="1526168"/>
            <a:ext cx="8727554" cy="4909249"/>
          </a:xfrm>
          <a:prstGeom prst="rect">
            <a:avLst/>
          </a:prstGeom>
        </p:spPr>
      </p:pic>
      <p:sp>
        <p:nvSpPr>
          <p:cNvPr id="4" name="TextBox 3">
            <a:extLst>
              <a:ext uri="{FF2B5EF4-FFF2-40B4-BE49-F238E27FC236}">
                <a16:creationId xmlns:a16="http://schemas.microsoft.com/office/drawing/2014/main" id="{A390177B-96C7-B9A2-125F-24A541B20821}"/>
              </a:ext>
            </a:extLst>
          </p:cNvPr>
          <p:cNvSpPr txBox="1"/>
          <p:nvPr/>
        </p:nvSpPr>
        <p:spPr>
          <a:xfrm>
            <a:off x="1016533" y="2310320"/>
            <a:ext cx="1023459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scream…You scream… We all scream…</a:t>
            </a:r>
          </a:p>
        </p:txBody>
      </p:sp>
      <p:sp>
        <p:nvSpPr>
          <p:cNvPr id="6" name="TextBox 5">
            <a:extLst>
              <a:ext uri="{FF2B5EF4-FFF2-40B4-BE49-F238E27FC236}">
                <a16:creationId xmlns:a16="http://schemas.microsoft.com/office/drawing/2014/main" id="{3A076E79-43A2-0544-861B-387CED573C95}"/>
              </a:ext>
            </a:extLst>
          </p:cNvPr>
          <p:cNvSpPr txBox="1"/>
          <p:nvPr/>
        </p:nvSpPr>
        <p:spPr>
          <a:xfrm>
            <a:off x="2893757" y="3716683"/>
            <a:ext cx="640448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WE ALL POOP 💩</a:t>
            </a:r>
            <a:endParaRPr kumimoji="0" lang="en-US" sz="3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6ED08C19-801B-DBE1-32E6-932CED6FA787}"/>
              </a:ext>
            </a:extLst>
          </p:cNvPr>
          <p:cNvSpPr txBox="1"/>
          <p:nvPr/>
        </p:nvSpPr>
        <p:spPr>
          <a:xfrm>
            <a:off x="-490516" y="4355249"/>
            <a:ext cx="3729789" cy="264687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84236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
                                            <p:txEl>
                                              <p:pRg st="0" end="0"/>
                                            </p:txEl>
                                          </p:spTgt>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allAtOnce"/>
      <p:bldP spid="4" grpId="1" build="allAtOnce"/>
      <p:bldP spid="6" grpId="0" build="allAtOnce"/>
      <p:bldP spid="6" grpId="1" build="allAtOnce"/>
      <p:bldP spid="10" grpId="0"/>
      <p:bldP spid="10"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9661FA-4F30-14F8-36F1-9D1E9CF61ADD}"/>
              </a:ext>
            </a:extLst>
          </p:cNvPr>
          <p:cNvSpPr txBox="1"/>
          <p:nvPr/>
        </p:nvSpPr>
        <p:spPr>
          <a:xfrm>
            <a:off x="13669" y="281688"/>
            <a:ext cx="1217833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Granulomas are an immune cell “fortress” against infection</a:t>
            </a:r>
          </a:p>
        </p:txBody>
      </p:sp>
      <p:grpSp>
        <p:nvGrpSpPr>
          <p:cNvPr id="26" name="Group 25">
            <a:extLst>
              <a:ext uri="{FF2B5EF4-FFF2-40B4-BE49-F238E27FC236}">
                <a16:creationId xmlns:a16="http://schemas.microsoft.com/office/drawing/2014/main" id="{C51E5CBD-7C5C-9E43-1310-F597B719F95D}"/>
              </a:ext>
            </a:extLst>
          </p:cNvPr>
          <p:cNvGrpSpPr/>
          <p:nvPr/>
        </p:nvGrpSpPr>
        <p:grpSpPr>
          <a:xfrm>
            <a:off x="1967213" y="2506873"/>
            <a:ext cx="7208319" cy="2264012"/>
            <a:chOff x="545373" y="4045173"/>
            <a:chExt cx="9773353" cy="3069645"/>
          </a:xfrm>
        </p:grpSpPr>
        <p:cxnSp>
          <p:nvCxnSpPr>
            <p:cNvPr id="4" name="Straight Arrow Connector 3">
              <a:extLst>
                <a:ext uri="{FF2B5EF4-FFF2-40B4-BE49-F238E27FC236}">
                  <a16:creationId xmlns:a16="http://schemas.microsoft.com/office/drawing/2014/main" id="{4B2885A0-96E2-BCD3-670D-FDC418B2B251}"/>
                </a:ext>
              </a:extLst>
            </p:cNvPr>
            <p:cNvCxnSpPr>
              <a:cxnSpLocks/>
            </p:cNvCxnSpPr>
            <p:nvPr/>
          </p:nvCxnSpPr>
          <p:spPr>
            <a:xfrm>
              <a:off x="4931019" y="5053352"/>
              <a:ext cx="20280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4D52B7D9-76A3-8150-802E-CAA9A3E61344}"/>
                </a:ext>
              </a:extLst>
            </p:cNvPr>
            <p:cNvGrpSpPr/>
            <p:nvPr/>
          </p:nvGrpSpPr>
          <p:grpSpPr>
            <a:xfrm>
              <a:off x="545373" y="4045173"/>
              <a:ext cx="4092525" cy="2051961"/>
              <a:chOff x="427034" y="4400211"/>
              <a:chExt cx="4092525" cy="2051961"/>
            </a:xfrm>
          </p:grpSpPr>
          <p:pic>
            <p:nvPicPr>
              <p:cNvPr id="6" name="Picture 5">
                <a:extLst>
                  <a:ext uri="{FF2B5EF4-FFF2-40B4-BE49-F238E27FC236}">
                    <a16:creationId xmlns:a16="http://schemas.microsoft.com/office/drawing/2014/main" id="{679D88AA-4390-2F3A-D00B-4767B95B8200}"/>
                  </a:ext>
                </a:extLst>
              </p:cNvPr>
              <p:cNvPicPr>
                <a:picLocks noChangeAspect="1"/>
              </p:cNvPicPr>
              <p:nvPr/>
            </p:nvPicPr>
            <p:blipFill>
              <a:blip r:embed="rId3"/>
              <a:stretch>
                <a:fillRect/>
              </a:stretch>
            </p:blipFill>
            <p:spPr>
              <a:xfrm rot="20247536">
                <a:off x="427034" y="5224734"/>
                <a:ext cx="2290220" cy="1227438"/>
              </a:xfrm>
              <a:prstGeom prst="rect">
                <a:avLst/>
              </a:prstGeom>
            </p:spPr>
          </p:pic>
          <p:grpSp>
            <p:nvGrpSpPr>
              <p:cNvPr id="7" name="Group 6">
                <a:extLst>
                  <a:ext uri="{FF2B5EF4-FFF2-40B4-BE49-F238E27FC236}">
                    <a16:creationId xmlns:a16="http://schemas.microsoft.com/office/drawing/2014/main" id="{CFE6BC47-9B8F-EA0B-F7B2-2E4444674AE3}"/>
                  </a:ext>
                </a:extLst>
              </p:cNvPr>
              <p:cNvGrpSpPr/>
              <p:nvPr/>
            </p:nvGrpSpPr>
            <p:grpSpPr>
              <a:xfrm>
                <a:off x="2654301" y="4400211"/>
                <a:ext cx="1865258" cy="2022224"/>
                <a:chOff x="2427442" y="4204553"/>
                <a:chExt cx="1865258" cy="2022224"/>
              </a:xfrm>
            </p:grpSpPr>
            <p:pic>
              <p:nvPicPr>
                <p:cNvPr id="8" name="Picture 7">
                  <a:extLst>
                    <a:ext uri="{FF2B5EF4-FFF2-40B4-BE49-F238E27FC236}">
                      <a16:creationId xmlns:a16="http://schemas.microsoft.com/office/drawing/2014/main" id="{57E1F87D-018D-0E10-0044-B7ED004CFAE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63279" y="4671717"/>
                  <a:ext cx="608471" cy="471557"/>
                </a:xfrm>
                <a:prstGeom prst="rect">
                  <a:avLst/>
                </a:prstGeom>
              </p:spPr>
            </p:pic>
            <p:pic>
              <p:nvPicPr>
                <p:cNvPr id="9" name="Picture 8">
                  <a:extLst>
                    <a:ext uri="{FF2B5EF4-FFF2-40B4-BE49-F238E27FC236}">
                      <a16:creationId xmlns:a16="http://schemas.microsoft.com/office/drawing/2014/main" id="{D8A3534D-9CAC-1607-BEA8-1220BEA0FA1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27442" y="4480513"/>
                  <a:ext cx="608471" cy="471557"/>
                </a:xfrm>
                <a:prstGeom prst="rect">
                  <a:avLst/>
                </a:prstGeom>
              </p:spPr>
            </p:pic>
            <p:pic>
              <p:nvPicPr>
                <p:cNvPr id="10" name="Picture 9">
                  <a:extLst>
                    <a:ext uri="{FF2B5EF4-FFF2-40B4-BE49-F238E27FC236}">
                      <a16:creationId xmlns:a16="http://schemas.microsoft.com/office/drawing/2014/main" id="{08A2F1CF-B05E-CB11-245A-9847C3E93D1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631466" y="5577328"/>
                  <a:ext cx="608471" cy="471557"/>
                </a:xfrm>
                <a:prstGeom prst="rect">
                  <a:avLst/>
                </a:prstGeom>
              </p:spPr>
            </p:pic>
            <p:pic>
              <p:nvPicPr>
                <p:cNvPr id="12" name="Picture 11">
                  <a:extLst>
                    <a:ext uri="{FF2B5EF4-FFF2-40B4-BE49-F238E27FC236}">
                      <a16:creationId xmlns:a16="http://schemas.microsoft.com/office/drawing/2014/main" id="{40E3C17B-4C25-7039-4EBA-B6B0D3618557}"/>
                    </a:ext>
                  </a:extLst>
                </p:cNvPr>
                <p:cNvPicPr>
                  <a:picLocks noChangeAspect="1"/>
                </p:cNvPicPr>
                <p:nvPr/>
              </p:nvPicPr>
              <p:blipFill>
                <a:blip r:embed="rId5"/>
                <a:stretch>
                  <a:fillRect/>
                </a:stretch>
              </p:blipFill>
              <p:spPr>
                <a:xfrm>
                  <a:off x="3235278" y="5212732"/>
                  <a:ext cx="533474" cy="485843"/>
                </a:xfrm>
                <a:prstGeom prst="rect">
                  <a:avLst/>
                </a:prstGeom>
              </p:spPr>
            </p:pic>
            <p:pic>
              <p:nvPicPr>
                <p:cNvPr id="13" name="Picture 12">
                  <a:extLst>
                    <a:ext uri="{FF2B5EF4-FFF2-40B4-BE49-F238E27FC236}">
                      <a16:creationId xmlns:a16="http://schemas.microsoft.com/office/drawing/2014/main" id="{1D9562F9-EEA9-74BA-884D-EF0F143B44D3}"/>
                    </a:ext>
                  </a:extLst>
                </p:cNvPr>
                <p:cNvPicPr>
                  <a:picLocks noChangeAspect="1"/>
                </p:cNvPicPr>
                <p:nvPr/>
              </p:nvPicPr>
              <p:blipFill>
                <a:blip r:embed="rId5"/>
                <a:stretch>
                  <a:fillRect/>
                </a:stretch>
              </p:blipFill>
              <p:spPr>
                <a:xfrm>
                  <a:off x="2947351" y="4204553"/>
                  <a:ext cx="533474" cy="485843"/>
                </a:xfrm>
                <a:prstGeom prst="rect">
                  <a:avLst/>
                </a:prstGeom>
              </p:spPr>
            </p:pic>
            <p:pic>
              <p:nvPicPr>
                <p:cNvPr id="14" name="Picture 13">
                  <a:extLst>
                    <a:ext uri="{FF2B5EF4-FFF2-40B4-BE49-F238E27FC236}">
                      <a16:creationId xmlns:a16="http://schemas.microsoft.com/office/drawing/2014/main" id="{0BE6FB07-2255-24D3-5A32-039D22BAF657}"/>
                    </a:ext>
                  </a:extLst>
                </p:cNvPr>
                <p:cNvPicPr>
                  <a:picLocks noChangeAspect="1"/>
                </p:cNvPicPr>
                <p:nvPr/>
              </p:nvPicPr>
              <p:blipFill>
                <a:blip r:embed="rId5"/>
                <a:stretch>
                  <a:fillRect/>
                </a:stretch>
              </p:blipFill>
              <p:spPr>
                <a:xfrm>
                  <a:off x="2631466" y="5100645"/>
                  <a:ext cx="533474" cy="485843"/>
                </a:xfrm>
                <a:prstGeom prst="rect">
                  <a:avLst/>
                </a:prstGeom>
              </p:spPr>
            </p:pic>
            <p:pic>
              <p:nvPicPr>
                <p:cNvPr id="15" name="Picture 14">
                  <a:extLst>
                    <a:ext uri="{FF2B5EF4-FFF2-40B4-BE49-F238E27FC236}">
                      <a16:creationId xmlns:a16="http://schemas.microsoft.com/office/drawing/2014/main" id="{AEF3C41A-3730-730B-8C47-EAE399CE8E5C}"/>
                    </a:ext>
                  </a:extLst>
                </p:cNvPr>
                <p:cNvPicPr>
                  <a:picLocks noChangeAspect="1"/>
                </p:cNvPicPr>
                <p:nvPr/>
              </p:nvPicPr>
              <p:blipFill>
                <a:blip r:embed="rId6"/>
                <a:stretch>
                  <a:fillRect/>
                </a:stretch>
              </p:blipFill>
              <p:spPr>
                <a:xfrm>
                  <a:off x="3496753" y="4437861"/>
                  <a:ext cx="523948" cy="438211"/>
                </a:xfrm>
                <a:prstGeom prst="rect">
                  <a:avLst/>
                </a:prstGeom>
              </p:spPr>
            </p:pic>
            <p:pic>
              <p:nvPicPr>
                <p:cNvPr id="16" name="Picture 15">
                  <a:extLst>
                    <a:ext uri="{FF2B5EF4-FFF2-40B4-BE49-F238E27FC236}">
                      <a16:creationId xmlns:a16="http://schemas.microsoft.com/office/drawing/2014/main" id="{BC4645DD-1EC9-EFE3-DF29-6646A3AA6FBC}"/>
                    </a:ext>
                  </a:extLst>
                </p:cNvPr>
                <p:cNvPicPr>
                  <a:picLocks noChangeAspect="1"/>
                </p:cNvPicPr>
                <p:nvPr/>
              </p:nvPicPr>
              <p:blipFill>
                <a:blip r:embed="rId6"/>
                <a:stretch>
                  <a:fillRect/>
                </a:stretch>
              </p:blipFill>
              <p:spPr>
                <a:xfrm>
                  <a:off x="3768752" y="4952070"/>
                  <a:ext cx="523948" cy="438211"/>
                </a:xfrm>
                <a:prstGeom prst="rect">
                  <a:avLst/>
                </a:prstGeom>
              </p:spPr>
            </p:pic>
            <p:pic>
              <p:nvPicPr>
                <p:cNvPr id="17" name="Picture 16">
                  <a:extLst>
                    <a:ext uri="{FF2B5EF4-FFF2-40B4-BE49-F238E27FC236}">
                      <a16:creationId xmlns:a16="http://schemas.microsoft.com/office/drawing/2014/main" id="{EC36A236-16A3-6C51-4B67-066A94A4A12B}"/>
                    </a:ext>
                  </a:extLst>
                </p:cNvPr>
                <p:cNvPicPr>
                  <a:picLocks noChangeAspect="1"/>
                </p:cNvPicPr>
                <p:nvPr/>
              </p:nvPicPr>
              <p:blipFill>
                <a:blip r:embed="rId6"/>
                <a:stretch>
                  <a:fillRect/>
                </a:stretch>
              </p:blipFill>
              <p:spPr>
                <a:xfrm>
                  <a:off x="3225308" y="5749263"/>
                  <a:ext cx="570940" cy="477514"/>
                </a:xfrm>
                <a:prstGeom prst="rect">
                  <a:avLst/>
                </a:prstGeom>
              </p:spPr>
            </p:pic>
          </p:grpSp>
        </p:grpSp>
        <p:grpSp>
          <p:nvGrpSpPr>
            <p:cNvPr id="18" name="Group 17">
              <a:extLst>
                <a:ext uri="{FF2B5EF4-FFF2-40B4-BE49-F238E27FC236}">
                  <a16:creationId xmlns:a16="http://schemas.microsoft.com/office/drawing/2014/main" id="{CA97EA44-06A0-7A72-4E61-D0D053BD10C1}"/>
                </a:ext>
              </a:extLst>
            </p:cNvPr>
            <p:cNvGrpSpPr/>
            <p:nvPr/>
          </p:nvGrpSpPr>
          <p:grpSpPr>
            <a:xfrm>
              <a:off x="1133904" y="4301242"/>
              <a:ext cx="3341185" cy="2813576"/>
              <a:chOff x="1133904" y="4301242"/>
              <a:chExt cx="3341185" cy="2813576"/>
            </a:xfrm>
          </p:grpSpPr>
          <p:grpSp>
            <p:nvGrpSpPr>
              <p:cNvPr id="19" name="Group 18">
                <a:extLst>
                  <a:ext uri="{FF2B5EF4-FFF2-40B4-BE49-F238E27FC236}">
                    <a16:creationId xmlns:a16="http://schemas.microsoft.com/office/drawing/2014/main" id="{C6AF61A4-A226-D10E-2D83-37FF31FF5F95}"/>
                  </a:ext>
                </a:extLst>
              </p:cNvPr>
              <p:cNvGrpSpPr/>
              <p:nvPr/>
            </p:nvGrpSpPr>
            <p:grpSpPr>
              <a:xfrm>
                <a:off x="2796042" y="4301242"/>
                <a:ext cx="1673019" cy="1698925"/>
                <a:chOff x="2427442" y="4437861"/>
                <a:chExt cx="1673019" cy="1698925"/>
              </a:xfrm>
            </p:grpSpPr>
            <p:cxnSp>
              <p:nvCxnSpPr>
                <p:cNvPr id="21" name="Straight Connector 20">
                  <a:extLst>
                    <a:ext uri="{FF2B5EF4-FFF2-40B4-BE49-F238E27FC236}">
                      <a16:creationId xmlns:a16="http://schemas.microsoft.com/office/drawing/2014/main" id="{36EC5CCF-EBDF-1554-5D63-D853DB8725F1}"/>
                    </a:ext>
                  </a:extLst>
                </p:cNvPr>
                <p:cNvCxnSpPr/>
                <p:nvPr/>
              </p:nvCxnSpPr>
              <p:spPr>
                <a:xfrm flipV="1">
                  <a:off x="2427442" y="4437861"/>
                  <a:ext cx="1593259" cy="169892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A1B46AA-2969-2548-BFBD-74C8B1B8D46E}"/>
                    </a:ext>
                  </a:extLst>
                </p:cNvPr>
                <p:cNvCxnSpPr>
                  <a:cxnSpLocks/>
                </p:cNvCxnSpPr>
                <p:nvPr/>
              </p:nvCxnSpPr>
              <p:spPr>
                <a:xfrm flipH="1" flipV="1">
                  <a:off x="2507202" y="4437861"/>
                  <a:ext cx="1593259" cy="169892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30ED5EF8-76CB-2725-ECAB-6375036F6501}"/>
                  </a:ext>
                </a:extLst>
              </p:cNvPr>
              <p:cNvSpPr txBox="1"/>
              <p:nvPr/>
            </p:nvSpPr>
            <p:spPr>
              <a:xfrm>
                <a:off x="1133904" y="6228584"/>
                <a:ext cx="3341185" cy="8862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Failure of initial immune response</a:t>
                </a:r>
              </a:p>
            </p:txBody>
          </p:sp>
        </p:grpSp>
        <p:grpSp>
          <p:nvGrpSpPr>
            <p:cNvPr id="23" name="Group 22">
              <a:extLst>
                <a:ext uri="{FF2B5EF4-FFF2-40B4-BE49-F238E27FC236}">
                  <a16:creationId xmlns:a16="http://schemas.microsoft.com/office/drawing/2014/main" id="{9CAB6A2D-2A9A-E083-43DA-5563DDCBCA4E}"/>
                </a:ext>
              </a:extLst>
            </p:cNvPr>
            <p:cNvGrpSpPr/>
            <p:nvPr/>
          </p:nvGrpSpPr>
          <p:grpSpPr>
            <a:xfrm>
              <a:off x="6491901" y="4058565"/>
              <a:ext cx="3826825" cy="2568951"/>
              <a:chOff x="6491901" y="4058565"/>
              <a:chExt cx="3826825" cy="2568951"/>
            </a:xfrm>
          </p:grpSpPr>
          <p:pic>
            <p:nvPicPr>
              <p:cNvPr id="24" name="Picture 23">
                <a:extLst>
                  <a:ext uri="{FF2B5EF4-FFF2-40B4-BE49-F238E27FC236}">
                    <a16:creationId xmlns:a16="http://schemas.microsoft.com/office/drawing/2014/main" id="{00586195-C78E-9F89-6CDC-0F0887AE40D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391270" y="4058565"/>
                <a:ext cx="2028090" cy="2251241"/>
              </a:xfrm>
              <a:prstGeom prst="rect">
                <a:avLst/>
              </a:prstGeom>
            </p:spPr>
          </p:pic>
          <p:sp>
            <p:nvSpPr>
              <p:cNvPr id="25" name="TextBox 24">
                <a:extLst>
                  <a:ext uri="{FF2B5EF4-FFF2-40B4-BE49-F238E27FC236}">
                    <a16:creationId xmlns:a16="http://schemas.microsoft.com/office/drawing/2014/main" id="{58EB98C1-384A-796D-331C-9484DF640F0D}"/>
                  </a:ext>
                </a:extLst>
              </p:cNvPr>
              <p:cNvSpPr txBox="1"/>
              <p:nvPr/>
            </p:nvSpPr>
            <p:spPr>
              <a:xfrm>
                <a:off x="6491901" y="6228584"/>
                <a:ext cx="3826825" cy="3989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Development of Granulomas</a:t>
                </a:r>
              </a:p>
            </p:txBody>
          </p:sp>
        </p:grpSp>
      </p:grpSp>
      <p:sp>
        <p:nvSpPr>
          <p:cNvPr id="27" name="Content Placeholder 2">
            <a:extLst>
              <a:ext uri="{FF2B5EF4-FFF2-40B4-BE49-F238E27FC236}">
                <a16:creationId xmlns:a16="http://schemas.microsoft.com/office/drawing/2014/main" id="{AB18F69D-C19D-F2B1-7658-53E8ADC91D6D}"/>
              </a:ext>
            </a:extLst>
          </p:cNvPr>
          <p:cNvSpPr txBox="1">
            <a:spLocks/>
          </p:cNvSpPr>
          <p:nvPr/>
        </p:nvSpPr>
        <p:spPr>
          <a:xfrm>
            <a:off x="571500" y="1336167"/>
            <a:ext cx="11049000" cy="117070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10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Granulomas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are organized clusters of immune cells that surround a pathogen to control its growth and prevent it from spreading in tissue </a:t>
            </a:r>
          </a:p>
          <a:p>
            <a:pPr marL="228600" marR="0" lvl="0" indent="-228600" algn="l" defTabSz="914400" rtl="0" eaLnBrk="1" fontAlgn="auto" latinLnBrk="0" hangingPunct="1">
              <a:lnSpc>
                <a:spcPct val="90000"/>
              </a:lnSpc>
              <a:spcBef>
                <a:spcPts val="1000"/>
              </a:spcBef>
              <a:spcAft>
                <a:spcPts val="10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Content Placeholder 2">
            <a:extLst>
              <a:ext uri="{FF2B5EF4-FFF2-40B4-BE49-F238E27FC236}">
                <a16:creationId xmlns:a16="http://schemas.microsoft.com/office/drawing/2014/main" id="{063B666F-E222-4312-9948-0DBF7D636684}"/>
              </a:ext>
            </a:extLst>
          </p:cNvPr>
          <p:cNvSpPr txBox="1">
            <a:spLocks/>
          </p:cNvSpPr>
          <p:nvPr/>
        </p:nvSpPr>
        <p:spPr>
          <a:xfrm>
            <a:off x="723900" y="5240756"/>
            <a:ext cx="11049000" cy="117070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10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study how </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granulomas</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are formed and maintained, with a focus on the role of a key immune cell called the </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inflammatory monocyte</a:t>
            </a:r>
          </a:p>
        </p:txBody>
      </p:sp>
    </p:spTree>
    <p:extLst>
      <p:ext uri="{BB962C8B-B14F-4D97-AF65-F5344CB8AC3E}">
        <p14:creationId xmlns:p14="http://schemas.microsoft.com/office/powerpoint/2010/main" val="1246639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3A147-571E-5F6F-EBD6-C0C0AF85D3EE}"/>
              </a:ext>
            </a:extLst>
          </p:cNvPr>
          <p:cNvSpPr>
            <a:spLocks noGrp="1"/>
          </p:cNvSpPr>
          <p:nvPr>
            <p:ph type="ctrTitle"/>
          </p:nvPr>
        </p:nvSpPr>
        <p:spPr>
          <a:xfrm>
            <a:off x="1043796" y="868362"/>
            <a:ext cx="10104408" cy="2387600"/>
          </a:xfrm>
        </p:spPr>
        <p:txBody>
          <a:bodyPr>
            <a:normAutofit/>
          </a:bodyPr>
          <a:lstStyle/>
          <a:p>
            <a:r>
              <a:rPr lang="en-US" sz="3600" b="1" dirty="0"/>
              <a:t>Understanding the effects of life events and exposures and mammary immunity and the risk for tumorigenesis</a:t>
            </a:r>
          </a:p>
        </p:txBody>
      </p:sp>
      <p:sp>
        <p:nvSpPr>
          <p:cNvPr id="3" name="Subtitle 2">
            <a:extLst>
              <a:ext uri="{FF2B5EF4-FFF2-40B4-BE49-F238E27FC236}">
                <a16:creationId xmlns:a16="http://schemas.microsoft.com/office/drawing/2014/main" id="{E427D852-4EC5-5227-ED35-C96998C9E204}"/>
              </a:ext>
            </a:extLst>
          </p:cNvPr>
          <p:cNvSpPr>
            <a:spLocks noGrp="1"/>
          </p:cNvSpPr>
          <p:nvPr>
            <p:ph type="subTitle" idx="1"/>
          </p:nvPr>
        </p:nvSpPr>
        <p:spPr>
          <a:xfrm>
            <a:off x="1524000" y="3602038"/>
            <a:ext cx="9144000" cy="1893154"/>
          </a:xfrm>
        </p:spPr>
        <p:txBody>
          <a:bodyPr>
            <a:normAutofit fontScale="92500" lnSpcReduction="20000"/>
          </a:bodyPr>
          <a:lstStyle/>
          <a:p>
            <a:r>
              <a:rPr lang="en-US" dirty="0"/>
              <a:t>Dhivyaa Anandan</a:t>
            </a:r>
          </a:p>
          <a:p>
            <a:r>
              <a:rPr lang="en-US" dirty="0"/>
              <a:t>dos Santos Lab </a:t>
            </a:r>
          </a:p>
          <a:p>
            <a:r>
              <a:rPr lang="en-US" dirty="0"/>
              <a:t>(formerly CSHL, currently St. Jude in Memphis, TN)</a:t>
            </a:r>
          </a:p>
          <a:p>
            <a:r>
              <a:rPr lang="en-US" dirty="0"/>
              <a:t>Genetics Speed Science</a:t>
            </a:r>
          </a:p>
          <a:p>
            <a:r>
              <a:rPr lang="en-US" dirty="0"/>
              <a:t>September 9, 2026</a:t>
            </a:r>
          </a:p>
        </p:txBody>
      </p:sp>
      <p:pic>
        <p:nvPicPr>
          <p:cNvPr id="4" name="Google Shape;56;p13">
            <a:extLst>
              <a:ext uri="{FF2B5EF4-FFF2-40B4-BE49-F238E27FC236}">
                <a16:creationId xmlns:a16="http://schemas.microsoft.com/office/drawing/2014/main" id="{F9C4C33B-4877-C2F9-BFE3-860D60F1D03D}"/>
              </a:ext>
            </a:extLst>
          </p:cNvPr>
          <p:cNvPicPr preferRelativeResize="0"/>
          <p:nvPr/>
        </p:nvPicPr>
        <p:blipFill>
          <a:blip r:embed="rId2">
            <a:alphaModFix/>
          </a:blip>
          <a:stretch>
            <a:fillRect/>
          </a:stretch>
        </p:blipFill>
        <p:spPr>
          <a:xfrm>
            <a:off x="9802422" y="5807273"/>
            <a:ext cx="2301733" cy="951820"/>
          </a:xfrm>
          <a:prstGeom prst="rect">
            <a:avLst/>
          </a:prstGeom>
          <a:noFill/>
          <a:ln>
            <a:noFill/>
          </a:ln>
        </p:spPr>
      </p:pic>
      <p:pic>
        <p:nvPicPr>
          <p:cNvPr id="5" name="Google Shape;57;p13" descr="Letter to Pre-Med Advisors | Renaissance School of Medicine at Stony Brook  University">
            <a:extLst>
              <a:ext uri="{FF2B5EF4-FFF2-40B4-BE49-F238E27FC236}">
                <a16:creationId xmlns:a16="http://schemas.microsoft.com/office/drawing/2014/main" id="{FE884EFD-688C-A071-8037-D5090FF9C285}"/>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0147" y="5972564"/>
            <a:ext cx="2184971" cy="786529"/>
          </a:xfrm>
          <a:prstGeom prst="rect">
            <a:avLst/>
          </a:prstGeom>
          <a:noFill/>
          <a:ln>
            <a:noFill/>
          </a:ln>
        </p:spPr>
      </p:pic>
    </p:spTree>
    <p:extLst>
      <p:ext uri="{BB962C8B-B14F-4D97-AF65-F5344CB8AC3E}">
        <p14:creationId xmlns:p14="http://schemas.microsoft.com/office/powerpoint/2010/main" val="3346252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C1E93-103B-C7C3-C69C-350446540D2A}"/>
              </a:ext>
            </a:extLst>
          </p:cNvPr>
          <p:cNvSpPr>
            <a:spLocks noGrp="1"/>
          </p:cNvSpPr>
          <p:nvPr>
            <p:ph type="title"/>
          </p:nvPr>
        </p:nvSpPr>
        <p:spPr>
          <a:xfrm>
            <a:off x="838200" y="207317"/>
            <a:ext cx="10515600" cy="1325563"/>
          </a:xfrm>
        </p:spPr>
        <p:txBody>
          <a:bodyPr>
            <a:normAutofit/>
          </a:bodyPr>
          <a:lstStyle/>
          <a:p>
            <a:pPr algn="ctr"/>
            <a:r>
              <a:rPr lang="en-US" sz="3200" b="1" dirty="0"/>
              <a:t>The mammary gland is a highly plastic organ</a:t>
            </a:r>
          </a:p>
        </p:txBody>
      </p:sp>
      <p:grpSp>
        <p:nvGrpSpPr>
          <p:cNvPr id="9" name="Group 8">
            <a:extLst>
              <a:ext uri="{FF2B5EF4-FFF2-40B4-BE49-F238E27FC236}">
                <a16:creationId xmlns:a16="http://schemas.microsoft.com/office/drawing/2014/main" id="{8C12D643-F0E0-BF83-96E5-1B3383843B8A}"/>
              </a:ext>
            </a:extLst>
          </p:cNvPr>
          <p:cNvGrpSpPr/>
          <p:nvPr/>
        </p:nvGrpSpPr>
        <p:grpSpPr>
          <a:xfrm>
            <a:off x="2700999" y="1449137"/>
            <a:ext cx="6359875" cy="4884111"/>
            <a:chOff x="-42201" y="1568768"/>
            <a:chExt cx="6359875" cy="4884111"/>
          </a:xfrm>
        </p:grpSpPr>
        <p:pic>
          <p:nvPicPr>
            <p:cNvPr id="4" name="Picture 3">
              <a:extLst>
                <a:ext uri="{FF2B5EF4-FFF2-40B4-BE49-F238E27FC236}">
                  <a16:creationId xmlns:a16="http://schemas.microsoft.com/office/drawing/2014/main" id="{1B40BC28-786A-BBA2-5B72-0341E430452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6777" y="1568768"/>
              <a:ext cx="4572870" cy="4628832"/>
            </a:xfrm>
            <a:prstGeom prst="rect">
              <a:avLst/>
            </a:prstGeom>
          </p:spPr>
        </p:pic>
        <p:sp>
          <p:nvSpPr>
            <p:cNvPr id="5" name="TextBox 4">
              <a:extLst>
                <a:ext uri="{FF2B5EF4-FFF2-40B4-BE49-F238E27FC236}">
                  <a16:creationId xmlns:a16="http://schemas.microsoft.com/office/drawing/2014/main" id="{A60D4F2C-0709-1F5D-BAEB-9B151A436814}"/>
                </a:ext>
              </a:extLst>
            </p:cNvPr>
            <p:cNvSpPr txBox="1"/>
            <p:nvPr/>
          </p:nvSpPr>
          <p:spPr>
            <a:xfrm>
              <a:off x="3306618" y="5714215"/>
              <a:ext cx="2216728"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ptos" panose="02110004020202020204"/>
                  <a:ea typeface="+mn-ea"/>
                  <a:cs typeface="+mn-cs"/>
                </a:rPr>
                <a:t>Antibody-secreting B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ptos" panose="02110004020202020204"/>
                  <a:ea typeface="+mn-ea"/>
                  <a:cs typeface="+mn-cs"/>
                </a:rPr>
                <a:t>Microbes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ptos" panose="02110004020202020204"/>
                  <a:ea typeface="+mn-ea"/>
                  <a:cs typeface="+mn-cs"/>
                </a:rPr>
                <a:t>T cells </a:t>
              </a:r>
            </a:p>
          </p:txBody>
        </p:sp>
        <p:sp>
          <p:nvSpPr>
            <p:cNvPr id="6" name="TextBox 5">
              <a:extLst>
                <a:ext uri="{FF2B5EF4-FFF2-40B4-BE49-F238E27FC236}">
                  <a16:creationId xmlns:a16="http://schemas.microsoft.com/office/drawing/2014/main" id="{E7651CF3-359F-6D72-9F26-4873552376E5}"/>
                </a:ext>
              </a:extLst>
            </p:cNvPr>
            <p:cNvSpPr txBox="1"/>
            <p:nvPr/>
          </p:nvSpPr>
          <p:spPr>
            <a:xfrm>
              <a:off x="4806622" y="2427986"/>
              <a:ext cx="1289377"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ptos" panose="02110004020202020204"/>
                  <a:ea typeface="+mn-ea"/>
                  <a:cs typeface="+mn-cs"/>
                </a:rPr>
                <a:t>Mast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ptos" panose="02110004020202020204"/>
                  <a:ea typeface="+mn-ea"/>
                  <a:cs typeface="+mn-cs"/>
                </a:rPr>
                <a:t>Macrophages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ptos" panose="02110004020202020204"/>
                  <a:ea typeface="+mn-ea"/>
                  <a:cs typeface="+mn-cs"/>
                </a:rPr>
                <a:t>Eosinophils </a:t>
              </a:r>
            </a:p>
          </p:txBody>
        </p:sp>
        <p:sp>
          <p:nvSpPr>
            <p:cNvPr id="7" name="TextBox 6">
              <a:extLst>
                <a:ext uri="{FF2B5EF4-FFF2-40B4-BE49-F238E27FC236}">
                  <a16:creationId xmlns:a16="http://schemas.microsoft.com/office/drawing/2014/main" id="{1DD77AF7-020A-4678-573F-271645938B74}"/>
                </a:ext>
              </a:extLst>
            </p:cNvPr>
            <p:cNvSpPr txBox="1"/>
            <p:nvPr/>
          </p:nvSpPr>
          <p:spPr>
            <a:xfrm>
              <a:off x="4692075" y="3905315"/>
              <a:ext cx="162559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ptos" panose="02110004020202020204"/>
                  <a:ea typeface="+mn-ea"/>
                  <a:cs typeface="+mn-cs"/>
                </a:rPr>
                <a:t>Regulatory T cells</a:t>
              </a:r>
            </a:p>
          </p:txBody>
        </p:sp>
        <p:sp>
          <p:nvSpPr>
            <p:cNvPr id="8" name="TextBox 7">
              <a:extLst>
                <a:ext uri="{FF2B5EF4-FFF2-40B4-BE49-F238E27FC236}">
                  <a16:creationId xmlns:a16="http://schemas.microsoft.com/office/drawing/2014/main" id="{49AB2D92-E3F4-55C1-F0A7-55BCF45441A5}"/>
                </a:ext>
              </a:extLst>
            </p:cNvPr>
            <p:cNvSpPr txBox="1"/>
            <p:nvPr/>
          </p:nvSpPr>
          <p:spPr>
            <a:xfrm>
              <a:off x="-42201" y="5452605"/>
              <a:ext cx="1289377"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ptos" panose="02110004020202020204"/>
                  <a:ea typeface="+mn-ea"/>
                  <a:cs typeface="+mn-cs"/>
                </a:rPr>
                <a:t>Macrophages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ptos" panose="02110004020202020204"/>
                  <a:ea typeface="+mn-ea"/>
                  <a:cs typeface="+mn-cs"/>
                </a:rPr>
                <a:t>Neutrophils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Aptos" panose="02110004020202020204"/>
                  <a:ea typeface="+mn-ea"/>
                  <a:cs typeface="+mn-cs"/>
                </a:rPr>
                <a:t>Mast cells </a:t>
              </a:r>
            </a:p>
          </p:txBody>
        </p:sp>
      </p:grpSp>
      <p:sp>
        <p:nvSpPr>
          <p:cNvPr id="11" name="TextBox 10">
            <a:extLst>
              <a:ext uri="{FF2B5EF4-FFF2-40B4-BE49-F238E27FC236}">
                <a16:creationId xmlns:a16="http://schemas.microsoft.com/office/drawing/2014/main" id="{08AD0F08-612D-B54E-5380-B403592C80AF}"/>
              </a:ext>
            </a:extLst>
          </p:cNvPr>
          <p:cNvSpPr txBox="1"/>
          <p:nvPr/>
        </p:nvSpPr>
        <p:spPr>
          <a:xfrm>
            <a:off x="7663930" y="6374191"/>
            <a:ext cx="3988302"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Aptos" panose="02110004020202020204"/>
                <a:ea typeface="+mn-ea"/>
                <a:cs typeface="+mn-cs"/>
              </a:rPr>
              <a:t>Slepicka</a:t>
            </a: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 et al., </a:t>
            </a:r>
            <a:r>
              <a:rPr kumimoji="0" lang="en-US" sz="1100" b="0" i="1" u="none" strike="noStrike" kern="1200" cap="none" spc="0" normalizeH="0" baseline="0" noProof="0" dirty="0">
                <a:ln>
                  <a:noFill/>
                </a:ln>
                <a:solidFill>
                  <a:prstClr val="black"/>
                </a:solidFill>
                <a:effectLst/>
                <a:uLnTx/>
                <a:uFillTx/>
                <a:latin typeface="Aptos" panose="02110004020202020204"/>
                <a:ea typeface="+mn-ea"/>
                <a:cs typeface="+mn-cs"/>
              </a:rPr>
              <a:t>Trends Mol Med </a:t>
            </a: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2019</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Vickers and Porter, </a:t>
            </a:r>
            <a:r>
              <a:rPr kumimoji="0" lang="en-US" sz="1100" b="0" i="1" u="none" strike="noStrike" kern="1200" cap="none" spc="0" normalizeH="0" baseline="0" noProof="0" dirty="0">
                <a:ln>
                  <a:noFill/>
                </a:ln>
                <a:solidFill>
                  <a:prstClr val="black"/>
                </a:solidFill>
                <a:effectLst/>
                <a:uLnTx/>
                <a:uFillTx/>
                <a:latin typeface="Aptos" panose="02110004020202020204"/>
                <a:ea typeface="+mn-ea"/>
                <a:cs typeface="+mn-cs"/>
              </a:rPr>
              <a:t>J Mammary Gland Biol Neoplasia </a:t>
            </a: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2024</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264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etails are in the caption following the image">
            <a:extLst>
              <a:ext uri="{FF2B5EF4-FFF2-40B4-BE49-F238E27FC236}">
                <a16:creationId xmlns:a16="http://schemas.microsoft.com/office/drawing/2014/main" id="{639695F2-71C0-9A05-69A8-7F050873CE6B}"/>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38"/>
          <a:stretch/>
        </p:blipFill>
        <p:spPr bwMode="auto">
          <a:xfrm>
            <a:off x="513369" y="2111658"/>
            <a:ext cx="3977351" cy="411960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CCA4594-A0F0-713D-AAFE-067014F9EBC0}"/>
              </a:ext>
            </a:extLst>
          </p:cNvPr>
          <p:cNvSpPr txBox="1"/>
          <p:nvPr/>
        </p:nvSpPr>
        <p:spPr>
          <a:xfrm>
            <a:off x="-149524" y="6231265"/>
            <a:ext cx="5168564" cy="26161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prstClr val="black"/>
                </a:solidFill>
                <a:effectLst/>
                <a:uLnTx/>
                <a:uFillTx/>
                <a:latin typeface="Aptos" panose="020B0004020202020204" pitchFamily="34" charset="0"/>
                <a:ea typeface="Calibri" panose="020F0502020204030204" pitchFamily="34" charset="0"/>
                <a:cs typeface="Calibri" panose="020F0502020204030204" pitchFamily="34" charset="0"/>
              </a:rPr>
              <a:t>Giaquinto</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Calibri" panose="020F0502020204030204" pitchFamily="34" charset="0"/>
              </a:rPr>
              <a:t> et al., </a:t>
            </a:r>
            <a:r>
              <a:rPr kumimoji="0" lang="en-US" sz="1100" b="0" i="1"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Calibri" panose="020F0502020204030204" pitchFamily="34" charset="0"/>
              </a:rPr>
              <a:t>CA Cancer J Clin </a:t>
            </a:r>
            <a:r>
              <a:rPr kumimoji="0" lang="en-US" sz="1100"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Calibri" panose="020F0502020204030204" pitchFamily="34" charset="0"/>
              </a:rPr>
              <a:t>2022</a:t>
            </a:r>
          </a:p>
        </p:txBody>
      </p:sp>
      <p:sp>
        <p:nvSpPr>
          <p:cNvPr id="8" name="Title 1">
            <a:extLst>
              <a:ext uri="{FF2B5EF4-FFF2-40B4-BE49-F238E27FC236}">
                <a16:creationId xmlns:a16="http://schemas.microsoft.com/office/drawing/2014/main" id="{B3FF8B72-EC23-68F4-3B77-5BCF2F06493F}"/>
              </a:ext>
            </a:extLst>
          </p:cNvPr>
          <p:cNvSpPr>
            <a:spLocks noGrp="1"/>
          </p:cNvSpPr>
          <p:nvPr>
            <p:ph type="title"/>
          </p:nvPr>
        </p:nvSpPr>
        <p:spPr>
          <a:xfrm>
            <a:off x="419100" y="86363"/>
            <a:ext cx="11353800" cy="1325563"/>
          </a:xfrm>
        </p:spPr>
        <p:txBody>
          <a:bodyPr>
            <a:normAutofit/>
          </a:bodyPr>
          <a:lstStyle/>
          <a:p>
            <a:pPr algn="ctr"/>
            <a:r>
              <a:rPr lang="en-US" sz="3200" b="1" dirty="0"/>
              <a:t>The trend in rising early-onset breast cancer may be attributable to lifestyle factors </a:t>
            </a:r>
          </a:p>
        </p:txBody>
      </p:sp>
      <p:pic>
        <p:nvPicPr>
          <p:cNvPr id="9" name="Picture 8">
            <a:extLst>
              <a:ext uri="{FF2B5EF4-FFF2-40B4-BE49-F238E27FC236}">
                <a16:creationId xmlns:a16="http://schemas.microsoft.com/office/drawing/2014/main" id="{CF91D8DF-A2CB-2982-FA52-EC6D648FA2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51268" y="3298173"/>
            <a:ext cx="4541742" cy="1059364"/>
          </a:xfrm>
          <a:prstGeom prst="rect">
            <a:avLst/>
          </a:prstGeom>
        </p:spPr>
      </p:pic>
      <p:pic>
        <p:nvPicPr>
          <p:cNvPr id="10" name="Picture 9">
            <a:extLst>
              <a:ext uri="{FF2B5EF4-FFF2-40B4-BE49-F238E27FC236}">
                <a16:creationId xmlns:a16="http://schemas.microsoft.com/office/drawing/2014/main" id="{D3D507D2-C682-659B-C8F9-F5F8630DFEA5}"/>
              </a:ext>
            </a:extLst>
          </p:cNvPr>
          <p:cNvPicPr>
            <a:picLocks noChangeAspect="1"/>
          </p:cNvPicPr>
          <p:nvPr/>
        </p:nvPicPr>
        <p:blipFill>
          <a:blip r:embed="rId4"/>
          <a:stretch>
            <a:fillRect/>
          </a:stretch>
        </p:blipFill>
        <p:spPr>
          <a:xfrm>
            <a:off x="4914421" y="1788006"/>
            <a:ext cx="4115691" cy="1510167"/>
          </a:xfrm>
          <a:prstGeom prst="rect">
            <a:avLst/>
          </a:prstGeom>
        </p:spPr>
      </p:pic>
      <p:pic>
        <p:nvPicPr>
          <p:cNvPr id="11" name="Picture 10">
            <a:extLst>
              <a:ext uri="{FF2B5EF4-FFF2-40B4-BE49-F238E27FC236}">
                <a16:creationId xmlns:a16="http://schemas.microsoft.com/office/drawing/2014/main" id="{DC6AFC80-F155-9C09-7A0E-1C95590E663D}"/>
              </a:ext>
            </a:extLst>
          </p:cNvPr>
          <p:cNvPicPr>
            <a:picLocks noChangeAspect="1"/>
          </p:cNvPicPr>
          <p:nvPr/>
        </p:nvPicPr>
        <p:blipFill>
          <a:blip r:embed="rId5"/>
          <a:stretch>
            <a:fillRect/>
          </a:stretch>
        </p:blipFill>
        <p:spPr>
          <a:xfrm>
            <a:off x="8681166" y="1287060"/>
            <a:ext cx="1838582" cy="809738"/>
          </a:xfrm>
          <a:prstGeom prst="rect">
            <a:avLst/>
          </a:prstGeom>
        </p:spPr>
      </p:pic>
      <p:pic>
        <p:nvPicPr>
          <p:cNvPr id="12" name="Picture 11">
            <a:extLst>
              <a:ext uri="{FF2B5EF4-FFF2-40B4-BE49-F238E27FC236}">
                <a16:creationId xmlns:a16="http://schemas.microsoft.com/office/drawing/2014/main" id="{B13B67F0-F6CA-4FF9-044A-5A76DD117F84}"/>
              </a:ext>
            </a:extLst>
          </p:cNvPr>
          <p:cNvPicPr>
            <a:picLocks noChangeAspect="1"/>
          </p:cNvPicPr>
          <p:nvPr/>
        </p:nvPicPr>
        <p:blipFill>
          <a:blip r:embed="rId6"/>
          <a:stretch>
            <a:fillRect/>
          </a:stretch>
        </p:blipFill>
        <p:spPr>
          <a:xfrm>
            <a:off x="4914421" y="1443314"/>
            <a:ext cx="3097851" cy="477706"/>
          </a:xfrm>
          <a:prstGeom prst="rect">
            <a:avLst/>
          </a:prstGeom>
        </p:spPr>
      </p:pic>
      <p:grpSp>
        <p:nvGrpSpPr>
          <p:cNvPr id="33" name="Group 32">
            <a:extLst>
              <a:ext uri="{FF2B5EF4-FFF2-40B4-BE49-F238E27FC236}">
                <a16:creationId xmlns:a16="http://schemas.microsoft.com/office/drawing/2014/main" id="{57F8B7F0-CFEF-21C1-0631-1DCCBD677ADA}"/>
              </a:ext>
            </a:extLst>
          </p:cNvPr>
          <p:cNvGrpSpPr/>
          <p:nvPr/>
        </p:nvGrpSpPr>
        <p:grpSpPr>
          <a:xfrm>
            <a:off x="5789179" y="4512362"/>
            <a:ext cx="1899347" cy="1849708"/>
            <a:chOff x="5208862" y="2341561"/>
            <a:chExt cx="1899347" cy="1849708"/>
          </a:xfrm>
        </p:grpSpPr>
        <p:pic>
          <p:nvPicPr>
            <p:cNvPr id="14" name="Picture 13">
              <a:extLst>
                <a:ext uri="{FF2B5EF4-FFF2-40B4-BE49-F238E27FC236}">
                  <a16:creationId xmlns:a16="http://schemas.microsoft.com/office/drawing/2014/main" id="{A572290F-DD90-E40B-412B-F1188C61A77E}"/>
                </a:ext>
              </a:extLst>
            </p:cNvPr>
            <p:cNvPicPr>
              <a:picLocks noChangeAspect="1"/>
            </p:cNvPicPr>
            <p:nvPr/>
          </p:nvPicPr>
          <p:blipFill>
            <a:blip r:embed="rId7"/>
            <a:stretch>
              <a:fillRect/>
            </a:stretch>
          </p:blipFill>
          <p:spPr>
            <a:xfrm>
              <a:off x="5675250" y="2592820"/>
              <a:ext cx="966572" cy="800142"/>
            </a:xfrm>
            <a:prstGeom prst="rect">
              <a:avLst/>
            </a:prstGeom>
          </p:spPr>
        </p:pic>
        <p:sp>
          <p:nvSpPr>
            <p:cNvPr id="16" name="Oval 15">
              <a:extLst>
                <a:ext uri="{FF2B5EF4-FFF2-40B4-BE49-F238E27FC236}">
                  <a16:creationId xmlns:a16="http://schemas.microsoft.com/office/drawing/2014/main" id="{3D829E74-43F7-EC83-F156-F4EC69D165B1}"/>
                </a:ext>
              </a:extLst>
            </p:cNvPr>
            <p:cNvSpPr/>
            <p:nvPr/>
          </p:nvSpPr>
          <p:spPr>
            <a:xfrm>
              <a:off x="5518456" y="2341561"/>
              <a:ext cx="1280160" cy="130265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TextBox 17">
              <a:extLst>
                <a:ext uri="{FF2B5EF4-FFF2-40B4-BE49-F238E27FC236}">
                  <a16:creationId xmlns:a16="http://schemas.microsoft.com/office/drawing/2014/main" id="{4C1097F3-8188-0559-5598-A4E07814A9E4}"/>
                </a:ext>
              </a:extLst>
            </p:cNvPr>
            <p:cNvSpPr txBox="1"/>
            <p:nvPr/>
          </p:nvSpPr>
          <p:spPr>
            <a:xfrm>
              <a:off x="5208862" y="3729604"/>
              <a:ext cx="189934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Obesity and metabolic dysregulation</a:t>
              </a:r>
            </a:p>
          </p:txBody>
        </p:sp>
      </p:grpSp>
      <p:grpSp>
        <p:nvGrpSpPr>
          <p:cNvPr id="31" name="Group 30">
            <a:extLst>
              <a:ext uri="{FF2B5EF4-FFF2-40B4-BE49-F238E27FC236}">
                <a16:creationId xmlns:a16="http://schemas.microsoft.com/office/drawing/2014/main" id="{3FEB134F-B3CF-7739-BACC-79BA9F866282}"/>
              </a:ext>
            </a:extLst>
          </p:cNvPr>
          <p:cNvGrpSpPr/>
          <p:nvPr/>
        </p:nvGrpSpPr>
        <p:grpSpPr>
          <a:xfrm>
            <a:off x="10117097" y="4532264"/>
            <a:ext cx="1344196" cy="1960611"/>
            <a:chOff x="10135506" y="3354553"/>
            <a:chExt cx="1344196" cy="1960611"/>
          </a:xfrm>
        </p:grpSpPr>
        <p:pic>
          <p:nvPicPr>
            <p:cNvPr id="20" name="Picture 19">
              <a:extLst>
                <a:ext uri="{FF2B5EF4-FFF2-40B4-BE49-F238E27FC236}">
                  <a16:creationId xmlns:a16="http://schemas.microsoft.com/office/drawing/2014/main" id="{7B3A5B5D-DB34-A6D5-EF8A-CF64237FB511}"/>
                </a:ext>
              </a:extLst>
            </p:cNvPr>
            <p:cNvPicPr>
              <a:picLocks noChangeAspect="1"/>
            </p:cNvPicPr>
            <p:nvPr/>
          </p:nvPicPr>
          <p:blipFill>
            <a:blip r:embed="rId8"/>
            <a:stretch>
              <a:fillRect/>
            </a:stretch>
          </p:blipFill>
          <p:spPr>
            <a:xfrm>
              <a:off x="10459075" y="3448249"/>
              <a:ext cx="644707" cy="1133120"/>
            </a:xfrm>
            <a:prstGeom prst="rect">
              <a:avLst/>
            </a:prstGeom>
          </p:spPr>
        </p:pic>
        <p:sp>
          <p:nvSpPr>
            <p:cNvPr id="22" name="Oval 21">
              <a:extLst>
                <a:ext uri="{FF2B5EF4-FFF2-40B4-BE49-F238E27FC236}">
                  <a16:creationId xmlns:a16="http://schemas.microsoft.com/office/drawing/2014/main" id="{3EB43CC3-B42A-7495-713B-2C311D7F694C}"/>
                </a:ext>
              </a:extLst>
            </p:cNvPr>
            <p:cNvSpPr/>
            <p:nvPr/>
          </p:nvSpPr>
          <p:spPr>
            <a:xfrm>
              <a:off x="10135506" y="3354553"/>
              <a:ext cx="1280160" cy="130265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4" name="TextBox 23">
              <a:extLst>
                <a:ext uri="{FF2B5EF4-FFF2-40B4-BE49-F238E27FC236}">
                  <a16:creationId xmlns:a16="http://schemas.microsoft.com/office/drawing/2014/main" id="{02235BC0-4378-0445-75D7-7E67A72AFBCF}"/>
                </a:ext>
              </a:extLst>
            </p:cNvPr>
            <p:cNvSpPr txBox="1"/>
            <p:nvPr/>
          </p:nvSpPr>
          <p:spPr>
            <a:xfrm>
              <a:off x="10199542" y="4668833"/>
              <a:ext cx="128016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Shifts in reproductive patterns</a:t>
              </a:r>
            </a:p>
          </p:txBody>
        </p:sp>
      </p:grpSp>
      <p:grpSp>
        <p:nvGrpSpPr>
          <p:cNvPr id="32" name="Group 31">
            <a:extLst>
              <a:ext uri="{FF2B5EF4-FFF2-40B4-BE49-F238E27FC236}">
                <a16:creationId xmlns:a16="http://schemas.microsoft.com/office/drawing/2014/main" id="{D659A247-A177-7C5C-7176-82ACC74FD880}"/>
              </a:ext>
            </a:extLst>
          </p:cNvPr>
          <p:cNvGrpSpPr/>
          <p:nvPr/>
        </p:nvGrpSpPr>
        <p:grpSpPr>
          <a:xfrm>
            <a:off x="8012095" y="4560772"/>
            <a:ext cx="1471840" cy="1801298"/>
            <a:chOff x="7128662" y="3816218"/>
            <a:chExt cx="1471840" cy="1801298"/>
          </a:xfrm>
        </p:grpSpPr>
        <p:sp>
          <p:nvSpPr>
            <p:cNvPr id="26" name="TextBox 25">
              <a:extLst>
                <a:ext uri="{FF2B5EF4-FFF2-40B4-BE49-F238E27FC236}">
                  <a16:creationId xmlns:a16="http://schemas.microsoft.com/office/drawing/2014/main" id="{5BB2B95F-BDD2-CFA4-687E-680A31BF535D}"/>
                </a:ext>
              </a:extLst>
            </p:cNvPr>
            <p:cNvSpPr txBox="1"/>
            <p:nvPr/>
          </p:nvSpPr>
          <p:spPr>
            <a:xfrm>
              <a:off x="7128662" y="5155851"/>
              <a:ext cx="147184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Microbiome imbalance</a:t>
              </a:r>
            </a:p>
          </p:txBody>
        </p:sp>
        <p:pic>
          <p:nvPicPr>
            <p:cNvPr id="28" name="Picture 27">
              <a:extLst>
                <a:ext uri="{FF2B5EF4-FFF2-40B4-BE49-F238E27FC236}">
                  <a16:creationId xmlns:a16="http://schemas.microsoft.com/office/drawing/2014/main" id="{C6DF4A1C-176B-4B10-BF75-0C5007BE79A0}"/>
                </a:ext>
              </a:extLst>
            </p:cNvPr>
            <p:cNvPicPr>
              <a:picLocks noChangeAspect="1"/>
            </p:cNvPicPr>
            <p:nvPr/>
          </p:nvPicPr>
          <p:blipFill>
            <a:blip r:embed="rId9"/>
            <a:stretch>
              <a:fillRect/>
            </a:stretch>
          </p:blipFill>
          <p:spPr>
            <a:xfrm>
              <a:off x="7224502" y="4008373"/>
              <a:ext cx="1190178" cy="918347"/>
            </a:xfrm>
            <a:prstGeom prst="rect">
              <a:avLst/>
            </a:prstGeom>
          </p:spPr>
        </p:pic>
        <p:sp>
          <p:nvSpPr>
            <p:cNvPr id="30" name="Oval 29">
              <a:extLst>
                <a:ext uri="{FF2B5EF4-FFF2-40B4-BE49-F238E27FC236}">
                  <a16:creationId xmlns:a16="http://schemas.microsoft.com/office/drawing/2014/main" id="{06C4B4DF-7785-0F94-92BB-113C0765F506}"/>
                </a:ext>
              </a:extLst>
            </p:cNvPr>
            <p:cNvSpPr/>
            <p:nvPr/>
          </p:nvSpPr>
          <p:spPr>
            <a:xfrm>
              <a:off x="7224502" y="3816218"/>
              <a:ext cx="1280160" cy="130265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3935637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0E4C519-FBE9-4ABE-A8F9-C2CBE3269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3" name="Picture 12">
            <a:extLst>
              <a:ext uri="{FF2B5EF4-FFF2-40B4-BE49-F238E27FC236}">
                <a16:creationId xmlns:a16="http://schemas.microsoft.com/office/drawing/2014/main" id="{737FEA3C-300C-9B7A-F1AF-DD266DB0305B}"/>
              </a:ext>
            </a:extLst>
          </p:cNvPr>
          <p:cNvPicPr>
            <a:picLocks noChangeAspect="1"/>
          </p:cNvPicPr>
          <p:nvPr/>
        </p:nvPicPr>
        <p:blipFill>
          <a:blip r:embed="rId2" cstate="screen">
            <a:extLst>
              <a:ext uri="{28A0092B-C50C-407E-A947-70E740481C1C}">
                <a14:useLocalDpi xmlns:a14="http://schemas.microsoft.com/office/drawing/2010/main"/>
              </a:ext>
            </a:extLst>
          </a:blip>
          <a:srcRect b="-1"/>
          <a:stretch>
            <a:fillRect/>
          </a:stretch>
        </p:blipFill>
        <p:spPr>
          <a:xfrm>
            <a:off x="3245637" y="-1"/>
            <a:ext cx="8946363" cy="6858000"/>
          </a:xfrm>
          <a:custGeom>
            <a:avLst/>
            <a:gdLst/>
            <a:ahLst/>
            <a:cxnLst/>
            <a:rect l="l" t="t" r="r" b="b"/>
            <a:pathLst>
              <a:path w="8946363" h="6858000">
                <a:moveTo>
                  <a:pt x="0" y="0"/>
                </a:moveTo>
                <a:lnTo>
                  <a:pt x="8946363" y="0"/>
                </a:lnTo>
                <a:lnTo>
                  <a:pt x="8946363" y="6858000"/>
                </a:lnTo>
                <a:lnTo>
                  <a:pt x="1" y="6858000"/>
                </a:lnTo>
                <a:lnTo>
                  <a:pt x="60040" y="6788731"/>
                </a:lnTo>
                <a:cubicBezTo>
                  <a:pt x="770566" y="5928901"/>
                  <a:pt x="1210035" y="4741057"/>
                  <a:pt x="1210035" y="3429001"/>
                </a:cubicBezTo>
                <a:cubicBezTo>
                  <a:pt x="1210035" y="2116945"/>
                  <a:pt x="770566" y="929101"/>
                  <a:pt x="60040" y="69272"/>
                </a:cubicBezTo>
                <a:close/>
              </a:path>
            </a:pathLst>
          </a:custGeom>
        </p:spPr>
      </p:pic>
      <p:sp useBgFill="1">
        <p:nvSpPr>
          <p:cNvPr id="20" name="Freeform: Shape 19">
            <a:extLst>
              <a:ext uri="{FF2B5EF4-FFF2-40B4-BE49-F238E27FC236}">
                <a16:creationId xmlns:a16="http://schemas.microsoft.com/office/drawing/2014/main" id="{80EC29FB-299E-49F3-8C7B-01199632A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455672" cy="6858000"/>
          </a:xfrm>
          <a:custGeom>
            <a:avLst/>
            <a:gdLst>
              <a:gd name="connsiteX0" fmla="*/ 0 w 4455672"/>
              <a:gd name="connsiteY0" fmla="*/ 0 h 6858000"/>
              <a:gd name="connsiteX1" fmla="*/ 3245636 w 4455672"/>
              <a:gd name="connsiteY1" fmla="*/ 0 h 6858000"/>
              <a:gd name="connsiteX2" fmla="*/ 3305677 w 4455672"/>
              <a:gd name="connsiteY2" fmla="*/ 69272 h 6858000"/>
              <a:gd name="connsiteX3" fmla="*/ 4455672 w 4455672"/>
              <a:gd name="connsiteY3" fmla="*/ 3429001 h 6858000"/>
              <a:gd name="connsiteX4" fmla="*/ 3305677 w 4455672"/>
              <a:gd name="connsiteY4" fmla="*/ 6788731 h 6858000"/>
              <a:gd name="connsiteX5" fmla="*/ 3245638 w 4455672"/>
              <a:gd name="connsiteY5" fmla="*/ 6858000 h 6858000"/>
              <a:gd name="connsiteX6" fmla="*/ 0 w 445567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2" h="6858000">
                <a:moveTo>
                  <a:pt x="0" y="0"/>
                </a:moveTo>
                <a:lnTo>
                  <a:pt x="3245636" y="0"/>
                </a:lnTo>
                <a:lnTo>
                  <a:pt x="3305677" y="69272"/>
                </a:lnTo>
                <a:cubicBezTo>
                  <a:pt x="4016203" y="929101"/>
                  <a:pt x="4455672" y="2116945"/>
                  <a:pt x="4455672" y="3429001"/>
                </a:cubicBezTo>
                <a:cubicBezTo>
                  <a:pt x="4455672" y="4741057"/>
                  <a:pt x="4016203" y="5928901"/>
                  <a:pt x="3305677" y="6788731"/>
                </a:cubicBezTo>
                <a:lnTo>
                  <a:pt x="3245638"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2" name="Freeform: Shape 21">
            <a:extLst>
              <a:ext uri="{FF2B5EF4-FFF2-40B4-BE49-F238E27FC236}">
                <a16:creationId xmlns:a16="http://schemas.microsoft.com/office/drawing/2014/main" id="{C29A2522-B27A-45C5-897B-79A1407D1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8" cy="6858000"/>
          </a:xfrm>
          <a:custGeom>
            <a:avLst/>
            <a:gdLst>
              <a:gd name="connsiteX0" fmla="*/ 0 w 4446528"/>
              <a:gd name="connsiteY0" fmla="*/ 0 h 6858000"/>
              <a:gd name="connsiteX1" fmla="*/ 3236492 w 4446528"/>
              <a:gd name="connsiteY1" fmla="*/ 0 h 6858000"/>
              <a:gd name="connsiteX2" fmla="*/ 3296533 w 4446528"/>
              <a:gd name="connsiteY2" fmla="*/ 69272 h 6858000"/>
              <a:gd name="connsiteX3" fmla="*/ 4446528 w 4446528"/>
              <a:gd name="connsiteY3" fmla="*/ 3429001 h 6858000"/>
              <a:gd name="connsiteX4" fmla="*/ 3296533 w 4446528"/>
              <a:gd name="connsiteY4" fmla="*/ 6788731 h 6858000"/>
              <a:gd name="connsiteX5" fmla="*/ 3236494 w 4446528"/>
              <a:gd name="connsiteY5" fmla="*/ 6858000 h 6858000"/>
              <a:gd name="connsiteX6" fmla="*/ 0 w 444652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8" h="6858000">
                <a:moveTo>
                  <a:pt x="0" y="0"/>
                </a:moveTo>
                <a:lnTo>
                  <a:pt x="3236492" y="0"/>
                </a:lnTo>
                <a:lnTo>
                  <a:pt x="3296533" y="69272"/>
                </a:lnTo>
                <a:cubicBezTo>
                  <a:pt x="4007059" y="929101"/>
                  <a:pt x="4446528" y="2116945"/>
                  <a:pt x="4446528" y="3429001"/>
                </a:cubicBezTo>
                <a:cubicBezTo>
                  <a:pt x="4446528" y="4741057"/>
                  <a:pt x="4007059" y="5928901"/>
                  <a:pt x="3296533" y="6788731"/>
                </a:cubicBezTo>
                <a:lnTo>
                  <a:pt x="323649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214CCA6-A5CB-C0D3-D8AE-8B9F7453ECCD}"/>
              </a:ext>
            </a:extLst>
          </p:cNvPr>
          <p:cNvSpPr txBox="1"/>
          <p:nvPr/>
        </p:nvSpPr>
        <p:spPr>
          <a:xfrm>
            <a:off x="347330" y="1222756"/>
            <a:ext cx="3648849" cy="1239012"/>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ptos Display" panose="02110004020202020204"/>
                <a:ea typeface="+mn-ea"/>
                <a:cs typeface="+mn-cs"/>
              </a:rPr>
              <a:t>Understanding How the Tumor Microenvironment Shapes Cancer Progression and Metastasis</a:t>
            </a:r>
          </a:p>
        </p:txBody>
      </p:sp>
      <p:sp>
        <p:nvSpPr>
          <p:cNvPr id="24" name="Rectangle 23">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0961"/>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4181"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AD285A6-075C-3E94-6A80-0CD06A1065B9}"/>
              </a:ext>
            </a:extLst>
          </p:cNvPr>
          <p:cNvSpPr txBox="1"/>
          <p:nvPr/>
        </p:nvSpPr>
        <p:spPr>
          <a:xfrm>
            <a:off x="386368" y="2656476"/>
            <a:ext cx="3438906" cy="1146110"/>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7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ptos" panose="02110004020202020204"/>
                <a:ea typeface="+mn-ea"/>
                <a:cs typeface="+mn-cs"/>
              </a:rPr>
              <a:t>Sogol Ghanbari</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7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ptos" panose="02110004020202020204"/>
                <a:ea typeface="+mn-ea"/>
                <a:cs typeface="+mn-cs"/>
              </a:rPr>
              <a:t>Advisor: Mehdi </a:t>
            </a:r>
            <a:r>
              <a:rPr kumimoji="0" lang="en-US" sz="1700"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Aptos" panose="02110004020202020204"/>
                <a:ea typeface="+mn-ea"/>
                <a:cs typeface="+mn-cs"/>
              </a:rPr>
              <a:t>Damaghi</a:t>
            </a:r>
            <a:r>
              <a:rPr kumimoji="0" lang="en-US" sz="17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ptos" panose="02110004020202020204"/>
                <a:ea typeface="+mn-ea"/>
                <a:cs typeface="+mn-cs"/>
              </a:rPr>
              <a:t>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7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ptos" panose="02110004020202020204"/>
                <a:ea typeface="+mn-ea"/>
                <a:cs typeface="+mn-cs"/>
              </a:rPr>
              <a:t>Speed Science 2026</a:t>
            </a:r>
          </a:p>
        </p:txBody>
      </p:sp>
      <p:pic>
        <p:nvPicPr>
          <p:cNvPr id="5" name="Picture 4">
            <a:extLst>
              <a:ext uri="{FF2B5EF4-FFF2-40B4-BE49-F238E27FC236}">
                <a16:creationId xmlns:a16="http://schemas.microsoft.com/office/drawing/2014/main" id="{08578102-CC04-9BAB-E638-FBB4170DAC22}"/>
              </a:ext>
            </a:extLst>
          </p:cNvPr>
          <p:cNvPicPr>
            <a:picLocks noChangeAspect="1"/>
          </p:cNvPicPr>
          <p:nvPr/>
        </p:nvPicPr>
        <p:blipFill>
          <a:blip r:embed="rId3" cstate="screen">
            <a:extLst>
              <a:ext uri="{28A0092B-C50C-407E-A947-70E740481C1C}">
                <a14:useLocalDpi xmlns:a14="http://schemas.microsoft.com/office/drawing/2010/main"/>
              </a:ext>
            </a:extLst>
          </a:blip>
          <a:srcRect t="-9406" b="-2778"/>
          <a:stretch>
            <a:fillRect/>
          </a:stretch>
        </p:blipFill>
        <p:spPr>
          <a:xfrm>
            <a:off x="-9145" y="5807245"/>
            <a:ext cx="2021339" cy="920114"/>
          </a:xfrm>
          <a:prstGeom prst="rect">
            <a:avLst/>
          </a:prstGeom>
          <a:solidFill>
            <a:schemeClr val="bg1"/>
          </a:solidFill>
          <a:effectLst>
            <a:glow>
              <a:schemeClr val="accent1">
                <a:alpha val="40000"/>
              </a:schemeClr>
            </a:glow>
            <a:softEdge rad="38100"/>
          </a:effectLst>
        </p:spPr>
      </p:pic>
      <p:pic>
        <p:nvPicPr>
          <p:cNvPr id="7" name="Picture 6">
            <a:extLst>
              <a:ext uri="{FF2B5EF4-FFF2-40B4-BE49-F238E27FC236}">
                <a16:creationId xmlns:a16="http://schemas.microsoft.com/office/drawing/2014/main" id="{BE11FF24-EBCE-1A9F-B75C-64297BC1FE8F}"/>
              </a:ext>
            </a:extLst>
          </p:cNvPr>
          <p:cNvPicPr>
            <a:picLocks noChangeAspect="1"/>
          </p:cNvPicPr>
          <p:nvPr/>
        </p:nvPicPr>
        <p:blipFill>
          <a:blip r:embed="rId4" cstate="screen">
            <a:extLst>
              <a:ext uri="{28A0092B-C50C-407E-A947-70E740481C1C}">
                <a14:useLocalDpi xmlns:a14="http://schemas.microsoft.com/office/drawing/2010/main"/>
              </a:ext>
            </a:extLst>
          </a:blip>
          <a:srcRect l="-4144" t="-9324" r="-6268" b="-3756"/>
          <a:stretch>
            <a:fillRect/>
          </a:stretch>
        </p:blipFill>
        <p:spPr>
          <a:xfrm>
            <a:off x="2056040" y="5740686"/>
            <a:ext cx="1159876" cy="986673"/>
          </a:xfrm>
          <a:prstGeom prst="rect">
            <a:avLst/>
          </a:prstGeom>
          <a:solidFill>
            <a:schemeClr val="bg1"/>
          </a:solidFill>
          <a:effectLst>
            <a:softEdge rad="38100"/>
          </a:effectLst>
        </p:spPr>
      </p:pic>
    </p:spTree>
    <p:extLst>
      <p:ext uri="{BB962C8B-B14F-4D97-AF65-F5344CB8AC3E}">
        <p14:creationId xmlns:p14="http://schemas.microsoft.com/office/powerpoint/2010/main" val="3989842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5B401DD6-24DD-6880-5D9F-AC635F45DD22}"/>
              </a:ext>
            </a:extLst>
          </p:cNvPr>
          <p:cNvSpPr txBox="1">
            <a:spLocks/>
          </p:cNvSpPr>
          <p:nvPr/>
        </p:nvSpPr>
        <p:spPr>
          <a:xfrm>
            <a:off x="317772" y="311747"/>
            <a:ext cx="11284948" cy="505267"/>
          </a:xfrm>
          <a:prstGeom prst="rect">
            <a:avLst/>
          </a:prstGeom>
        </p:spPr>
        <p:txBody>
          <a:bodyPr vert="horz" wrap="square" lIns="0" tIns="12700" rIns="0" bIns="0" rtlCol="0">
            <a:spAutoFit/>
          </a:bodyPr>
          <a:lstStyle>
            <a:lvl1pPr eaLnBrk="1" hangingPunct="1">
              <a:defRPr>
                <a:latin typeface="+mj-lt"/>
                <a:ea typeface="+mj-ea"/>
                <a:cs typeface="+mj-cs"/>
              </a:defRPr>
            </a:lvl1p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en-US" sz="3200" b="1" i="0" u="none" strike="noStrike" kern="1200" cap="none" spc="-254" normalizeH="0" baseline="0" noProof="0" dirty="0">
                <a:ln>
                  <a:noFill/>
                </a:ln>
                <a:solidFill>
                  <a:srgbClr val="0F9ED5">
                    <a:lumMod val="50000"/>
                  </a:srgbClr>
                </a:solidFill>
                <a:effectLst>
                  <a:outerShdw blurRad="38100" dist="38100" dir="2700000" algn="tl">
                    <a:srgbClr val="000000">
                      <a:alpha val="43137"/>
                    </a:srgbClr>
                  </a:outerShdw>
                </a:effectLst>
                <a:uLnTx/>
                <a:uFillTx/>
                <a:latin typeface="Aptos" panose="02110004020202020204"/>
                <a:ea typeface="+mj-ea"/>
                <a:cs typeface="Times New Roman" panose="02020603050405020304" pitchFamily="18" charset="0"/>
              </a:rPr>
              <a:t>How Tumors Adapt, Evolve, and Progress</a:t>
            </a:r>
            <a:endParaRPr kumimoji="0" lang="en-US" sz="3200" b="1" i="0" u="none" strike="noStrike" kern="1200" cap="none" spc="-160" normalizeH="0" baseline="0" noProof="0" dirty="0">
              <a:ln>
                <a:noFill/>
              </a:ln>
              <a:solidFill>
                <a:srgbClr val="0F9ED5">
                  <a:lumMod val="50000"/>
                </a:srgbClr>
              </a:solidFill>
              <a:effectLst>
                <a:outerShdw blurRad="38100" dist="38100" dir="2700000" algn="tl">
                  <a:srgbClr val="000000">
                    <a:alpha val="43137"/>
                  </a:srgbClr>
                </a:outerShdw>
              </a:effectLst>
              <a:uLnTx/>
              <a:uFillTx/>
              <a:latin typeface="Aptos" panose="02110004020202020204"/>
              <a:ea typeface="+mj-ea"/>
              <a:cs typeface="Times New Roman" panose="02020603050405020304" pitchFamily="18" charset="0"/>
            </a:endParaRPr>
          </a:p>
        </p:txBody>
      </p:sp>
      <p:cxnSp>
        <p:nvCxnSpPr>
          <p:cNvPr id="5" name="Straight Connector 4">
            <a:extLst>
              <a:ext uri="{FF2B5EF4-FFF2-40B4-BE49-F238E27FC236}">
                <a16:creationId xmlns:a16="http://schemas.microsoft.com/office/drawing/2014/main" id="{8DCE52BC-A480-BDCA-8218-D38C34C71356}"/>
              </a:ext>
            </a:extLst>
          </p:cNvPr>
          <p:cNvCxnSpPr>
            <a:cxnSpLocks/>
          </p:cNvCxnSpPr>
          <p:nvPr/>
        </p:nvCxnSpPr>
        <p:spPr>
          <a:xfrm>
            <a:off x="426719" y="878530"/>
            <a:ext cx="11176001" cy="0"/>
          </a:xfrm>
          <a:prstGeom prst="line">
            <a:avLst/>
          </a:prstGeom>
          <a:ln>
            <a:solidFill>
              <a:schemeClr val="accent4">
                <a:lumMod val="75000"/>
              </a:schemeClr>
            </a:solidFill>
          </a:ln>
        </p:spPr>
        <p:style>
          <a:lnRef idx="2">
            <a:schemeClr val="accent1"/>
          </a:lnRef>
          <a:fillRef idx="0">
            <a:schemeClr val="accent1"/>
          </a:fillRef>
          <a:effectRef idx="1">
            <a:schemeClr val="accent1"/>
          </a:effectRef>
          <a:fontRef idx="minor">
            <a:schemeClr val="tx1"/>
          </a:fontRef>
        </p:style>
      </p:cxnSp>
      <p:pic>
        <p:nvPicPr>
          <p:cNvPr id="9" name="Picture 8" descr="The image illustrates the complex interactions within a tumor microenvironment, highlighting the roles of cancer cells, extracellular matrix, stromal cells, immune cells, and various signaling factors in promoting cancer progression and metastasis.&#10;&#10;AI-generated content may be incorrect.">
            <a:extLst>
              <a:ext uri="{FF2B5EF4-FFF2-40B4-BE49-F238E27FC236}">
                <a16:creationId xmlns:a16="http://schemas.microsoft.com/office/drawing/2014/main" id="{8E00A4FD-01A3-D8EE-8398-44D8BB63CFC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73845" y="940047"/>
            <a:ext cx="5724437" cy="5829510"/>
          </a:xfrm>
          <a:prstGeom prst="rect">
            <a:avLst/>
          </a:prstGeom>
          <a:effectLst>
            <a:softEdge rad="38100"/>
          </a:effectLst>
        </p:spPr>
      </p:pic>
      <p:sp>
        <p:nvSpPr>
          <p:cNvPr id="11" name="TextBox 10">
            <a:extLst>
              <a:ext uri="{FF2B5EF4-FFF2-40B4-BE49-F238E27FC236}">
                <a16:creationId xmlns:a16="http://schemas.microsoft.com/office/drawing/2014/main" id="{1A4E1B04-4B74-8638-65F9-408337AEAA48}"/>
              </a:ext>
            </a:extLst>
          </p:cNvPr>
          <p:cNvSpPr txBox="1"/>
          <p:nvPr/>
        </p:nvSpPr>
        <p:spPr>
          <a:xfrm>
            <a:off x="6597182" y="1720840"/>
            <a:ext cx="5290017"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8064A2">
                  <a:lumMod val="75000"/>
                </a:srgbClr>
              </a:buClr>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Times New Roman" panose="02020603050405020304" pitchFamily="18" charset="0"/>
              </a:rPr>
              <a:t>OUR RESEARCH FOCUSES:</a:t>
            </a:r>
          </a:p>
          <a:p>
            <a:pPr marL="285750" marR="0" lvl="0" indent="-285750" algn="l" defTabSz="914400" rtl="0" eaLnBrk="1" fontAlgn="auto" latinLnBrk="0" hangingPunct="1">
              <a:lnSpc>
                <a:spcPct val="100000"/>
              </a:lnSpc>
              <a:spcBef>
                <a:spcPts val="0"/>
              </a:spcBef>
              <a:spcAft>
                <a:spcPts val="0"/>
              </a:spcAft>
              <a:buClr>
                <a:srgbClr val="8064A2">
                  <a:lumMod val="75000"/>
                </a:srgbClr>
              </a:buClr>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
                <a:srgbClr val="8064A2">
                  <a:lumMod val="75000"/>
                </a:srgbClr>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Times New Roman" panose="02020603050405020304" pitchFamily="18" charset="0"/>
              </a:rPr>
              <a:t>Tumor Metabolism &amp; Acidosis</a:t>
            </a:r>
          </a:p>
          <a:p>
            <a:pPr marL="285750" marR="0" lvl="0" indent="-285750" algn="l" defTabSz="914400" rtl="0" eaLnBrk="1" fontAlgn="auto" latinLnBrk="0" hangingPunct="1">
              <a:lnSpc>
                <a:spcPct val="100000"/>
              </a:lnSpc>
              <a:spcBef>
                <a:spcPts val="0"/>
              </a:spcBef>
              <a:spcAft>
                <a:spcPts val="0"/>
              </a:spcAft>
              <a:buClr>
                <a:srgbClr val="8064A2">
                  <a:lumMod val="75000"/>
                </a:srgbClr>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Times New Roman" panose="02020603050405020304" pitchFamily="18" charset="0"/>
              </a:rPr>
              <a:t>Tumor–Stroma Interactions</a:t>
            </a:r>
          </a:p>
          <a:p>
            <a:pPr marL="285750" marR="0" lvl="0" indent="-285750" algn="l" defTabSz="914400" rtl="0" eaLnBrk="1" fontAlgn="auto" latinLnBrk="0" hangingPunct="1">
              <a:lnSpc>
                <a:spcPct val="100000"/>
              </a:lnSpc>
              <a:spcBef>
                <a:spcPts val="0"/>
              </a:spcBef>
              <a:spcAft>
                <a:spcPts val="0"/>
              </a:spcAft>
              <a:buClr>
                <a:srgbClr val="8064A2">
                  <a:lumMod val="75000"/>
                </a:srgbClr>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Times New Roman" panose="02020603050405020304" pitchFamily="18" charset="0"/>
              </a:rPr>
              <a:t>Extracellular Vesicles &amp; Communication</a:t>
            </a:r>
          </a:p>
          <a:p>
            <a:pPr marL="285750" marR="0" lvl="0" indent="-285750" algn="l" defTabSz="914400" rtl="0" eaLnBrk="1" fontAlgn="auto" latinLnBrk="0" hangingPunct="1">
              <a:lnSpc>
                <a:spcPct val="100000"/>
              </a:lnSpc>
              <a:spcBef>
                <a:spcPts val="0"/>
              </a:spcBef>
              <a:spcAft>
                <a:spcPts val="0"/>
              </a:spcAft>
              <a:buClr>
                <a:srgbClr val="8064A2">
                  <a:lumMod val="75000"/>
                </a:srgbClr>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Times New Roman" panose="02020603050405020304" pitchFamily="18" charset="0"/>
              </a:rPr>
              <a:t>Tumor Evolution &amp; Progression</a:t>
            </a:r>
          </a:p>
          <a:p>
            <a:pPr marL="285750" marR="0" lvl="0" indent="-285750" algn="l" defTabSz="914400" rtl="0" eaLnBrk="1" fontAlgn="auto" latinLnBrk="0" hangingPunct="1">
              <a:lnSpc>
                <a:spcPct val="100000"/>
              </a:lnSpc>
              <a:spcBef>
                <a:spcPts val="0"/>
              </a:spcBef>
              <a:spcAft>
                <a:spcPts val="0"/>
              </a:spcAft>
              <a:buClr>
                <a:srgbClr val="8064A2">
                  <a:lumMod val="75000"/>
                </a:srgbClr>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Times New Roman" panose="02020603050405020304" pitchFamily="18" charset="0"/>
              </a:rPr>
              <a:t>Spatial Biology</a:t>
            </a:r>
          </a:p>
          <a:p>
            <a:pPr marL="285750" marR="0" lvl="0" indent="-285750" algn="l" defTabSz="914400" rtl="0" eaLnBrk="1" fontAlgn="auto" latinLnBrk="0" hangingPunct="1">
              <a:lnSpc>
                <a:spcPct val="100000"/>
              </a:lnSpc>
              <a:spcBef>
                <a:spcPts val="0"/>
              </a:spcBef>
              <a:spcAft>
                <a:spcPts val="0"/>
              </a:spcAft>
              <a:buClr>
                <a:srgbClr val="8064A2">
                  <a:lumMod val="75000"/>
                </a:srgbClr>
              </a:buClr>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
                <a:srgbClr val="8064A2">
                  <a:lumMod val="75000"/>
                </a:srgbClr>
              </a:buClr>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
                <a:srgbClr val="8064A2">
                  <a:lumMod val="75000"/>
                </a:srgbClr>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Tumor Adaptation → Progression → Invasion &amp; Metastasis</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Times New Roman" panose="02020603050405020304" pitchFamily="18" charset="0"/>
            </a:endParaRPr>
          </a:p>
        </p:txBody>
      </p:sp>
      <p:pic>
        <p:nvPicPr>
          <p:cNvPr id="13" name="Picture 12" descr="A colorful pattern on a black background&#10;&#10;AI-generated content may be incorrect.">
            <a:extLst>
              <a:ext uri="{FF2B5EF4-FFF2-40B4-BE49-F238E27FC236}">
                <a16:creationId xmlns:a16="http://schemas.microsoft.com/office/drawing/2014/main" id="{2E1A6F26-03D9-F1CE-DDB2-D3643EE7C1D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73845" y="940047"/>
            <a:ext cx="5839069" cy="5829507"/>
          </a:xfrm>
          <a:prstGeom prst="rect">
            <a:avLst/>
          </a:prstGeom>
        </p:spPr>
      </p:pic>
    </p:spTree>
    <p:extLst>
      <p:ext uri="{BB962C8B-B14F-4D97-AF65-F5344CB8AC3E}">
        <p14:creationId xmlns:p14="http://schemas.microsoft.com/office/powerpoint/2010/main" val="429169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2098BBFC-95F7-A909-F322-BA0B2FA40B32}"/>
              </a:ext>
            </a:extLst>
          </p:cNvPr>
          <p:cNvSpPr txBox="1">
            <a:spLocks/>
          </p:cNvSpPr>
          <p:nvPr/>
        </p:nvSpPr>
        <p:spPr>
          <a:xfrm>
            <a:off x="515500" y="244242"/>
            <a:ext cx="10131201" cy="505267"/>
          </a:xfrm>
          <a:prstGeom prst="rect">
            <a:avLst/>
          </a:prstGeom>
        </p:spPr>
        <p:txBody>
          <a:bodyPr vert="horz" wrap="square" lIns="0" tIns="12700" rIns="0" bIns="0" rtlCol="0">
            <a:spAutoFit/>
          </a:bodyPr>
          <a:lstStyle>
            <a:lvl1pPr eaLnBrk="1" hangingPunct="1">
              <a:defRPr>
                <a:latin typeface="+mj-lt"/>
                <a:ea typeface="+mj-ea"/>
                <a:cs typeface="+mj-cs"/>
              </a:defRPr>
            </a:lvl1p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en-US" sz="3200" b="1" i="0" u="none" strike="noStrike" kern="1200" cap="none" spc="-254" normalizeH="0" baseline="0" noProof="0" dirty="0">
                <a:ln>
                  <a:noFill/>
                </a:ln>
                <a:solidFill>
                  <a:srgbClr val="0F9ED5">
                    <a:lumMod val="50000"/>
                  </a:srgbClr>
                </a:solidFill>
                <a:effectLst>
                  <a:outerShdw blurRad="38100" dist="38100" dir="2700000" algn="tl">
                    <a:srgbClr val="000000">
                      <a:alpha val="43137"/>
                    </a:srgbClr>
                  </a:outerShdw>
                </a:effectLst>
                <a:uLnTx/>
                <a:uFillTx/>
                <a:latin typeface="Aptos" panose="02110004020202020204"/>
                <a:ea typeface="+mj-ea"/>
                <a:cs typeface="Times New Roman" panose="02020603050405020304" pitchFamily="18" charset="0"/>
              </a:rPr>
              <a:t>Life outside the lab</a:t>
            </a:r>
            <a:endParaRPr kumimoji="0" lang="en-US" sz="3200" b="1" i="0" u="none" strike="noStrike" kern="1200" cap="none" spc="-160" normalizeH="0" baseline="0" noProof="0" dirty="0">
              <a:ln>
                <a:noFill/>
              </a:ln>
              <a:solidFill>
                <a:srgbClr val="0F9ED5">
                  <a:lumMod val="50000"/>
                </a:srgbClr>
              </a:solidFill>
              <a:effectLst>
                <a:outerShdw blurRad="38100" dist="38100" dir="2700000" algn="tl">
                  <a:srgbClr val="000000">
                    <a:alpha val="43137"/>
                  </a:srgbClr>
                </a:outerShdw>
              </a:effectLst>
              <a:uLnTx/>
              <a:uFillTx/>
              <a:latin typeface="Aptos" panose="02110004020202020204"/>
              <a:ea typeface="+mj-ea"/>
              <a:cs typeface="Times New Roman" panose="02020603050405020304" pitchFamily="18" charset="0"/>
            </a:endParaRPr>
          </a:p>
        </p:txBody>
      </p:sp>
      <p:cxnSp>
        <p:nvCxnSpPr>
          <p:cNvPr id="6" name="Straight Connector 5">
            <a:extLst>
              <a:ext uri="{FF2B5EF4-FFF2-40B4-BE49-F238E27FC236}">
                <a16:creationId xmlns:a16="http://schemas.microsoft.com/office/drawing/2014/main" id="{76DF11D3-8B04-E4D6-A1BC-DF6D74FA6433}"/>
              </a:ext>
            </a:extLst>
          </p:cNvPr>
          <p:cNvCxnSpPr>
            <a:cxnSpLocks/>
          </p:cNvCxnSpPr>
          <p:nvPr/>
        </p:nvCxnSpPr>
        <p:spPr>
          <a:xfrm>
            <a:off x="426719" y="878530"/>
            <a:ext cx="11176001" cy="0"/>
          </a:xfrm>
          <a:prstGeom prst="line">
            <a:avLst/>
          </a:prstGeom>
          <a:ln>
            <a:solidFill>
              <a:schemeClr val="accent4">
                <a:lumMod val="75000"/>
              </a:schemeClr>
            </a:solidFill>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EDE515C1-EB4C-EC46-E504-D4BAAC52908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16200000">
            <a:off x="690134" y="252907"/>
            <a:ext cx="2541190" cy="3921457"/>
          </a:xfrm>
          <a:prstGeom prst="rect">
            <a:avLst/>
          </a:prstGeom>
        </p:spPr>
      </p:pic>
      <p:pic>
        <p:nvPicPr>
          <p:cNvPr id="10" name="Picture 9">
            <a:extLst>
              <a:ext uri="{FF2B5EF4-FFF2-40B4-BE49-F238E27FC236}">
                <a16:creationId xmlns:a16="http://schemas.microsoft.com/office/drawing/2014/main" id="{C38D4503-6F10-CEBB-1D3D-DBF5A0ABD40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100" y="2951781"/>
            <a:ext cx="2704076" cy="2116712"/>
          </a:xfrm>
          <a:prstGeom prst="rect">
            <a:avLst/>
          </a:prstGeom>
        </p:spPr>
      </p:pic>
      <p:pic>
        <p:nvPicPr>
          <p:cNvPr id="12" name="Picture 11">
            <a:extLst>
              <a:ext uri="{FF2B5EF4-FFF2-40B4-BE49-F238E27FC236}">
                <a16:creationId xmlns:a16="http://schemas.microsoft.com/office/drawing/2014/main" id="{426A4BB2-216A-97CD-42F5-26328502D79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090998" y="3484231"/>
            <a:ext cx="2190426" cy="2301705"/>
          </a:xfrm>
          <a:prstGeom prst="rect">
            <a:avLst/>
          </a:prstGeom>
        </p:spPr>
      </p:pic>
      <p:pic>
        <p:nvPicPr>
          <p:cNvPr id="8" name="Picture 7">
            <a:extLst>
              <a:ext uri="{FF2B5EF4-FFF2-40B4-BE49-F238E27FC236}">
                <a16:creationId xmlns:a16="http://schemas.microsoft.com/office/drawing/2014/main" id="{D0ABCB5B-D9C2-F193-7585-59B595982DF3}"/>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3100" y="4295804"/>
            <a:ext cx="2681949" cy="2610277"/>
          </a:xfrm>
          <a:prstGeom prst="rect">
            <a:avLst/>
          </a:prstGeom>
        </p:spPr>
      </p:pic>
      <p:pic>
        <p:nvPicPr>
          <p:cNvPr id="16" name="Picture 15">
            <a:extLst>
              <a:ext uri="{FF2B5EF4-FFF2-40B4-BE49-F238E27FC236}">
                <a16:creationId xmlns:a16="http://schemas.microsoft.com/office/drawing/2014/main" id="{126A17F4-3B7E-78B0-EE0E-CD169CB76B9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921458" y="918984"/>
            <a:ext cx="3148947" cy="2641948"/>
          </a:xfrm>
          <a:prstGeom prst="rect">
            <a:avLst/>
          </a:prstGeom>
        </p:spPr>
      </p:pic>
      <p:pic>
        <p:nvPicPr>
          <p:cNvPr id="30" name="Picture 29">
            <a:extLst>
              <a:ext uri="{FF2B5EF4-FFF2-40B4-BE49-F238E27FC236}">
                <a16:creationId xmlns:a16="http://schemas.microsoft.com/office/drawing/2014/main" id="{1656E123-8154-CC74-97DA-C6C0182841C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27311" y="3575924"/>
            <a:ext cx="2782163" cy="2086622"/>
          </a:xfrm>
          <a:prstGeom prst="rect">
            <a:avLst/>
          </a:prstGeom>
        </p:spPr>
      </p:pic>
      <p:pic>
        <p:nvPicPr>
          <p:cNvPr id="18" name="Picture 17">
            <a:extLst>
              <a:ext uri="{FF2B5EF4-FFF2-40B4-BE49-F238E27FC236}">
                <a16:creationId xmlns:a16="http://schemas.microsoft.com/office/drawing/2014/main" id="{C7E4C00A-97BE-7710-2F45-B88A7C55C2D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91195" y="924555"/>
            <a:ext cx="1869707" cy="2492942"/>
          </a:xfrm>
          <a:prstGeom prst="rect">
            <a:avLst/>
          </a:prstGeom>
        </p:spPr>
      </p:pic>
      <p:pic>
        <p:nvPicPr>
          <p:cNvPr id="32" name="Picture 31">
            <a:extLst>
              <a:ext uri="{FF2B5EF4-FFF2-40B4-BE49-F238E27FC236}">
                <a16:creationId xmlns:a16="http://schemas.microsoft.com/office/drawing/2014/main" id="{CFE5D68F-6B18-E0D4-7F61-8630E26385C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60902" y="939547"/>
            <a:ext cx="3831098" cy="2154993"/>
          </a:xfrm>
          <a:prstGeom prst="rect">
            <a:avLst/>
          </a:prstGeom>
        </p:spPr>
      </p:pic>
      <p:pic>
        <p:nvPicPr>
          <p:cNvPr id="34" name="Picture 33">
            <a:extLst>
              <a:ext uri="{FF2B5EF4-FFF2-40B4-BE49-F238E27FC236}">
                <a16:creationId xmlns:a16="http://schemas.microsoft.com/office/drawing/2014/main" id="{4E7C4049-9EED-5BEF-876B-FD3EC29B9CE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463769" y="3560932"/>
            <a:ext cx="2488070" cy="3317427"/>
          </a:xfrm>
          <a:prstGeom prst="rect">
            <a:avLst/>
          </a:prstGeom>
        </p:spPr>
      </p:pic>
      <p:pic>
        <p:nvPicPr>
          <p:cNvPr id="36" name="Picture 35">
            <a:extLst>
              <a:ext uri="{FF2B5EF4-FFF2-40B4-BE49-F238E27FC236}">
                <a16:creationId xmlns:a16="http://schemas.microsoft.com/office/drawing/2014/main" id="{5FE8B537-7AC8-31B2-9383-9A53E6FA2AC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337416" y="4951708"/>
            <a:ext cx="1726279" cy="2301705"/>
          </a:xfrm>
          <a:prstGeom prst="rect">
            <a:avLst/>
          </a:prstGeom>
        </p:spPr>
      </p:pic>
      <p:pic>
        <p:nvPicPr>
          <p:cNvPr id="40" name="Picture 39">
            <a:extLst>
              <a:ext uri="{FF2B5EF4-FFF2-40B4-BE49-F238E27FC236}">
                <a16:creationId xmlns:a16="http://schemas.microsoft.com/office/drawing/2014/main" id="{5F78E698-D3BE-882D-A2D9-36A90C5CC00B}"/>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9770114" y="2903191"/>
            <a:ext cx="2443497" cy="2165302"/>
          </a:xfrm>
          <a:prstGeom prst="rect">
            <a:avLst/>
          </a:prstGeom>
        </p:spPr>
      </p:pic>
    </p:spTree>
    <p:extLst>
      <p:ext uri="{BB962C8B-B14F-4D97-AF65-F5344CB8AC3E}">
        <p14:creationId xmlns:p14="http://schemas.microsoft.com/office/powerpoint/2010/main" val="333696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Screenshot 2026-09-08 at 10.19.19 PM.png" descr="Screenshot 2026-09-08 at 10.19.19 PM.png"/>
          <p:cNvPicPr>
            <a:picLocks noChangeAspect="1"/>
          </p:cNvPicPr>
          <p:nvPr/>
        </p:nvPicPr>
        <p:blipFill>
          <a:blip r:embed="rId2"/>
          <a:stretch>
            <a:fillRect/>
          </a:stretch>
        </p:blipFill>
        <p:spPr>
          <a:xfrm>
            <a:off x="95250" y="57150"/>
            <a:ext cx="12001501" cy="6743701"/>
          </a:xfrm>
          <a:prstGeom prst="rect">
            <a:avLst/>
          </a:prstGeom>
          <a:ln w="12700">
            <a:miter lim="400000"/>
          </a:ln>
        </p:spPr>
      </p:pic>
    </p:spTree>
    <p:extLst>
      <p:ext uri="{BB962C8B-B14F-4D97-AF65-F5344CB8AC3E}">
        <p14:creationId xmlns:p14="http://schemas.microsoft.com/office/powerpoint/2010/main" val="719634683"/>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Screenshot 2026-09-08 at 10.25.33 PM.png" descr="Screenshot 2026-09-08 at 10.25.33 PM.png"/>
          <p:cNvPicPr>
            <a:picLocks noChangeAspect="1"/>
          </p:cNvPicPr>
          <p:nvPr/>
        </p:nvPicPr>
        <p:blipFill>
          <a:blip r:embed="rId2"/>
          <a:stretch>
            <a:fillRect/>
          </a:stretch>
        </p:blipFill>
        <p:spPr>
          <a:xfrm>
            <a:off x="23220" y="16676"/>
            <a:ext cx="12145561" cy="6824649"/>
          </a:xfrm>
          <a:prstGeom prst="rect">
            <a:avLst/>
          </a:prstGeom>
          <a:ln w="12700">
            <a:miter lim="400000"/>
          </a:ln>
        </p:spPr>
      </p:pic>
    </p:spTree>
    <p:extLst>
      <p:ext uri="{BB962C8B-B14F-4D97-AF65-F5344CB8AC3E}">
        <p14:creationId xmlns:p14="http://schemas.microsoft.com/office/powerpoint/2010/main" val="4293901464"/>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Screenshot 2026-09-08 at 10.19.36 PM.png" descr="Screenshot 2026-09-08 at 10.19.36 PM.png"/>
          <p:cNvPicPr>
            <a:picLocks noChangeAspect="1"/>
          </p:cNvPicPr>
          <p:nvPr/>
        </p:nvPicPr>
        <p:blipFill>
          <a:blip r:embed="rId2"/>
          <a:stretch>
            <a:fillRect/>
          </a:stretch>
        </p:blipFill>
        <p:spPr>
          <a:xfrm>
            <a:off x="95250" y="57150"/>
            <a:ext cx="12001501" cy="6743701"/>
          </a:xfrm>
          <a:prstGeom prst="rect">
            <a:avLst/>
          </a:prstGeom>
          <a:ln w="12700">
            <a:miter lim="400000"/>
          </a:ln>
        </p:spPr>
      </p:pic>
    </p:spTree>
    <p:extLst>
      <p:ext uri="{BB962C8B-B14F-4D97-AF65-F5344CB8AC3E}">
        <p14:creationId xmlns:p14="http://schemas.microsoft.com/office/powerpoint/2010/main" val="2243758159"/>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Screenshot 2026-09-08 at 10.19.47 PM.png" descr="Screenshot 2026-09-08 at 10.19.47 PM.png"/>
          <p:cNvPicPr>
            <a:picLocks noChangeAspect="1"/>
          </p:cNvPicPr>
          <p:nvPr/>
        </p:nvPicPr>
        <p:blipFill>
          <a:blip r:embed="rId2"/>
          <a:stretch>
            <a:fillRect/>
          </a:stretch>
        </p:blipFill>
        <p:spPr>
          <a:xfrm>
            <a:off x="95250" y="57150"/>
            <a:ext cx="12001501" cy="6743701"/>
          </a:xfrm>
          <a:prstGeom prst="rect">
            <a:avLst/>
          </a:prstGeom>
          <a:ln w="12700">
            <a:miter lim="400000"/>
          </a:ln>
        </p:spPr>
      </p:pic>
    </p:spTree>
    <p:extLst>
      <p:ext uri="{BB962C8B-B14F-4D97-AF65-F5344CB8AC3E}">
        <p14:creationId xmlns:p14="http://schemas.microsoft.com/office/powerpoint/2010/main" val="1831454597"/>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317D4-DBA9-6E71-D8E2-663A0BC3B631}"/>
              </a:ext>
            </a:extLst>
          </p:cNvPr>
          <p:cNvSpPr>
            <a:spLocks noGrp="1"/>
          </p:cNvSpPr>
          <p:nvPr>
            <p:ph type="ctrTitle"/>
          </p:nvPr>
        </p:nvSpPr>
        <p:spPr>
          <a:xfrm>
            <a:off x="1333041" y="1139218"/>
            <a:ext cx="9525918" cy="2898044"/>
          </a:xfrm>
        </p:spPr>
        <p:txBody>
          <a:bodyPr>
            <a:normAutofit/>
          </a:bodyPr>
          <a:lstStyle/>
          <a:p>
            <a:r>
              <a:rPr lang="en-US" sz="6600" cap="none" dirty="0">
                <a:latin typeface="Perpetua" panose="02020502060401020303" pitchFamily="18" charset="77"/>
              </a:rPr>
              <a:t>Dynamics of DNA Replication in </a:t>
            </a:r>
            <a:r>
              <a:rPr lang="en-US" sz="6600" i="1" cap="none" dirty="0">
                <a:latin typeface="Perpetua" panose="02020502060401020303" pitchFamily="18" charset="77"/>
              </a:rPr>
              <a:t>Yarrowia lipolytica</a:t>
            </a:r>
          </a:p>
        </p:txBody>
      </p:sp>
      <p:sp>
        <p:nvSpPr>
          <p:cNvPr id="3" name="Subtitle 2">
            <a:extLst>
              <a:ext uri="{FF2B5EF4-FFF2-40B4-BE49-F238E27FC236}">
                <a16:creationId xmlns:a16="http://schemas.microsoft.com/office/drawing/2014/main" id="{727466F9-FDA4-8809-177B-65896ADC661A}"/>
              </a:ext>
            </a:extLst>
          </p:cNvPr>
          <p:cNvSpPr>
            <a:spLocks noGrp="1"/>
          </p:cNvSpPr>
          <p:nvPr>
            <p:ph type="subTitle" idx="1"/>
          </p:nvPr>
        </p:nvSpPr>
        <p:spPr>
          <a:xfrm>
            <a:off x="1560083" y="4531030"/>
            <a:ext cx="9070848" cy="877910"/>
          </a:xfrm>
        </p:spPr>
        <p:txBody>
          <a:bodyPr>
            <a:noAutofit/>
          </a:bodyPr>
          <a:lstStyle/>
          <a:p>
            <a:r>
              <a:rPr lang="en-US" dirty="0"/>
              <a:t>Kimberly Hane</a:t>
            </a:r>
          </a:p>
          <a:p>
            <a:r>
              <a:rPr lang="en-US" dirty="0"/>
              <a:t>Speed Science 2026</a:t>
            </a:r>
          </a:p>
          <a:p>
            <a:r>
              <a:rPr lang="en-US" dirty="0"/>
              <a:t>Stillman Lab</a:t>
            </a:r>
          </a:p>
        </p:txBody>
      </p:sp>
      <p:pic>
        <p:nvPicPr>
          <p:cNvPr id="7" name="Picture 2">
            <a:extLst>
              <a:ext uri="{FF2B5EF4-FFF2-40B4-BE49-F238E27FC236}">
                <a16:creationId xmlns:a16="http://schemas.microsoft.com/office/drawing/2014/main" id="{1AD84E1B-2961-FA94-08C8-E99350A9E22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0" y="6221627"/>
            <a:ext cx="4599343" cy="64873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021FF4C5-462B-24A5-9A23-F54E601F48B5}"/>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4599343" y="6221627"/>
            <a:ext cx="4599343" cy="64873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6AFB1EC8-877D-2641-D3BA-0FA6ED147E7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9198687" y="6218537"/>
            <a:ext cx="2993314" cy="6487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FBE60A19-C1DF-5E1E-DB96-AA3A44400F4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0" y="0"/>
            <a:ext cx="4599343" cy="6487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C74BEAA3-5E00-6D31-5D9C-C784E0FE326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4599343" y="0"/>
            <a:ext cx="4599343" cy="64873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3A8EF29B-A806-A555-4A3D-B716E6276374}"/>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9198687" y="5518"/>
            <a:ext cx="2993314" cy="64873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49EAB05D-71A5-CD48-47DC-2D38CAFFB38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rot="16200000">
            <a:off x="-1975306" y="4233964"/>
            <a:ext cx="4599343" cy="64873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610B0F2A-8D9E-8C00-4E7D-BBCCB89F19F7}"/>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rot="16200000">
            <a:off x="-814605" y="814606"/>
            <a:ext cx="2278435" cy="64922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876E46D3-1450-A9B2-6E2A-9B35EB2184E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rot="16200000" flipH="1" flipV="1">
            <a:off x="9567964" y="1975306"/>
            <a:ext cx="4599343" cy="64873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CB43342B-97F3-7D42-EAB4-80CAD6761C68}"/>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rot="16200000" flipH="1" flipV="1">
            <a:off x="10728171" y="5394170"/>
            <a:ext cx="2278435" cy="649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3785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0801F-E5B6-258B-5A1A-17B1E7DB80BC}"/>
              </a:ext>
            </a:extLst>
          </p:cNvPr>
          <p:cNvSpPr>
            <a:spLocks noGrp="1"/>
          </p:cNvSpPr>
          <p:nvPr>
            <p:ph type="title"/>
          </p:nvPr>
        </p:nvSpPr>
        <p:spPr>
          <a:xfrm>
            <a:off x="648731" y="600554"/>
            <a:ext cx="10777947" cy="1371600"/>
          </a:xfrm>
        </p:spPr>
        <p:txBody>
          <a:bodyPr>
            <a:normAutofit/>
          </a:bodyPr>
          <a:lstStyle/>
          <a:p>
            <a:r>
              <a:rPr lang="en-US" dirty="0"/>
              <a:t>Using </a:t>
            </a:r>
            <a:r>
              <a:rPr lang="en-US" i="1" dirty="0"/>
              <a:t>Y. lipolytica</a:t>
            </a:r>
            <a:r>
              <a:rPr lang="en-US" dirty="0"/>
              <a:t> as a Hybrid Model for DNA Replication</a:t>
            </a:r>
          </a:p>
        </p:txBody>
      </p:sp>
      <p:pic>
        <p:nvPicPr>
          <p:cNvPr id="13" name="Picture 2">
            <a:extLst>
              <a:ext uri="{FF2B5EF4-FFF2-40B4-BE49-F238E27FC236}">
                <a16:creationId xmlns:a16="http://schemas.microsoft.com/office/drawing/2014/main" id="{C70D9BBC-6C1A-B357-25B9-066D30244B3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a:fillRect/>
          </a:stretch>
        </p:blipFill>
        <p:spPr bwMode="auto">
          <a:xfrm rot="16200000">
            <a:off x="-1975306" y="3605010"/>
            <a:ext cx="4599343" cy="64873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AC3706D4-951E-2A05-3D4F-32CA72489C11}"/>
              </a:ext>
            </a:extLst>
          </p:cNvPr>
          <p:cNvGrpSpPr/>
          <p:nvPr/>
        </p:nvGrpSpPr>
        <p:grpSpPr>
          <a:xfrm>
            <a:off x="0" y="0"/>
            <a:ext cx="12192001" cy="6870357"/>
            <a:chOff x="0" y="0"/>
            <a:chExt cx="12192001" cy="6870357"/>
          </a:xfrm>
        </p:grpSpPr>
        <p:pic>
          <p:nvPicPr>
            <p:cNvPr id="4" name="Picture 2">
              <a:extLst>
                <a:ext uri="{FF2B5EF4-FFF2-40B4-BE49-F238E27FC236}">
                  <a16:creationId xmlns:a16="http://schemas.microsoft.com/office/drawing/2014/main" id="{FD99388D-C661-9286-A3E7-8257E3DEFC36}"/>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a:fillRect/>
            </a:stretch>
          </p:blipFill>
          <p:spPr bwMode="auto">
            <a:xfrm>
              <a:off x="0" y="6221627"/>
              <a:ext cx="4599343" cy="6487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249F9943-CC8C-1850-82E9-98425BE168B0}"/>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a:fillRect/>
            </a:stretch>
          </p:blipFill>
          <p:spPr bwMode="auto">
            <a:xfrm>
              <a:off x="4599343" y="6221627"/>
              <a:ext cx="4599343" cy="6487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3268E5DF-1234-C1C4-09AC-5578102496C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9198687" y="6218537"/>
              <a:ext cx="2993314" cy="64873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61BBB94A-A7B5-C33B-5DFC-459F122FFF3B}"/>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a:fillRect/>
            </a:stretch>
          </p:blipFill>
          <p:spPr bwMode="auto">
            <a:xfrm>
              <a:off x="0" y="0"/>
              <a:ext cx="4599343" cy="64873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76B077FF-A54D-77F4-BF9D-0BCD9B1F1278}"/>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a:fillRect/>
            </a:stretch>
          </p:blipFill>
          <p:spPr bwMode="auto">
            <a:xfrm>
              <a:off x="4599343" y="0"/>
              <a:ext cx="4599343" cy="64873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9FDC3681-9136-FF2E-71C1-890FA75DB50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9198687" y="5518"/>
              <a:ext cx="2993314" cy="64873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C64A53A6-867A-86AE-7F3B-DE0382E10886}"/>
                </a:ext>
              </a:extLst>
            </p:cNvPr>
            <p:cNvGrpSpPr/>
            <p:nvPr/>
          </p:nvGrpSpPr>
          <p:grpSpPr>
            <a:xfrm>
              <a:off x="1" y="0"/>
              <a:ext cx="649224" cy="6858000"/>
              <a:chOff x="1" y="0"/>
              <a:chExt cx="649224" cy="6858000"/>
            </a:xfrm>
          </p:grpSpPr>
          <p:pic>
            <p:nvPicPr>
              <p:cNvPr id="10" name="Picture 2">
                <a:extLst>
                  <a:ext uri="{FF2B5EF4-FFF2-40B4-BE49-F238E27FC236}">
                    <a16:creationId xmlns:a16="http://schemas.microsoft.com/office/drawing/2014/main" id="{E8CD5107-B417-BAA9-2AD6-CAF54C923CC9}"/>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a:fillRect/>
              </a:stretch>
            </p:blipFill>
            <p:spPr bwMode="auto">
              <a:xfrm rot="16200000">
                <a:off x="-1975306" y="4233964"/>
                <a:ext cx="4599343" cy="6487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6B966335-947A-A74E-3F0D-2AAF155E417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rot="16200000">
                <a:off x="-814605" y="814606"/>
                <a:ext cx="2278435" cy="6492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a:extLst>
                <a:ext uri="{FF2B5EF4-FFF2-40B4-BE49-F238E27FC236}">
                  <a16:creationId xmlns:a16="http://schemas.microsoft.com/office/drawing/2014/main" id="{D7169F07-0B71-A493-69E2-A45E62146E5D}"/>
                </a:ext>
              </a:extLst>
            </p:cNvPr>
            <p:cNvGrpSpPr/>
            <p:nvPr/>
          </p:nvGrpSpPr>
          <p:grpSpPr>
            <a:xfrm flipH="1" flipV="1">
              <a:off x="11542776" y="0"/>
              <a:ext cx="649224" cy="6858000"/>
              <a:chOff x="1" y="0"/>
              <a:chExt cx="649224" cy="6858000"/>
            </a:xfrm>
          </p:grpSpPr>
          <p:pic>
            <p:nvPicPr>
              <p:cNvPr id="15" name="Picture 2">
                <a:extLst>
                  <a:ext uri="{FF2B5EF4-FFF2-40B4-BE49-F238E27FC236}">
                    <a16:creationId xmlns:a16="http://schemas.microsoft.com/office/drawing/2014/main" id="{5B6DFA36-D2AF-1350-8C39-CBBC7C83F463}"/>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a:fillRect/>
              </a:stretch>
            </p:blipFill>
            <p:spPr bwMode="auto">
              <a:xfrm rot="16200000">
                <a:off x="-1975306" y="4233964"/>
                <a:ext cx="4599343" cy="64873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DDAADA7B-0918-C5B0-F275-D03D1693E98F}"/>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rot="16200000">
                <a:off x="-814605" y="814606"/>
                <a:ext cx="2278435" cy="649224"/>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1" name="Group 20">
            <a:extLst>
              <a:ext uri="{FF2B5EF4-FFF2-40B4-BE49-F238E27FC236}">
                <a16:creationId xmlns:a16="http://schemas.microsoft.com/office/drawing/2014/main" id="{6BD37CBA-6758-4F40-0158-13C1A04CD6DC}"/>
              </a:ext>
            </a:extLst>
          </p:cNvPr>
          <p:cNvGrpSpPr/>
          <p:nvPr/>
        </p:nvGrpSpPr>
        <p:grpSpPr>
          <a:xfrm>
            <a:off x="5748836" y="1489523"/>
            <a:ext cx="5632880" cy="4599344"/>
            <a:chOff x="26754" y="858219"/>
            <a:chExt cx="6896793" cy="5631351"/>
          </a:xfrm>
        </p:grpSpPr>
        <p:cxnSp>
          <p:nvCxnSpPr>
            <p:cNvPr id="23" name="Straight Connector 22">
              <a:extLst>
                <a:ext uri="{FF2B5EF4-FFF2-40B4-BE49-F238E27FC236}">
                  <a16:creationId xmlns:a16="http://schemas.microsoft.com/office/drawing/2014/main" id="{E9C8BB38-AC16-8890-2F33-72585210AE51}"/>
                </a:ext>
              </a:extLst>
            </p:cNvPr>
            <p:cNvCxnSpPr>
              <a:cxnSpLocks/>
            </p:cNvCxnSpPr>
            <p:nvPr/>
          </p:nvCxnSpPr>
          <p:spPr>
            <a:xfrm>
              <a:off x="5006943" y="880003"/>
              <a:ext cx="3" cy="5573030"/>
            </a:xfrm>
            <a:prstGeom prst="line">
              <a:avLst/>
            </a:prstGeom>
            <a:ln w="4445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5A9F29B-F1D1-ED0D-75F9-40EBFB191709}"/>
                </a:ext>
              </a:extLst>
            </p:cNvPr>
            <p:cNvCxnSpPr>
              <a:cxnSpLocks/>
            </p:cNvCxnSpPr>
            <p:nvPr/>
          </p:nvCxnSpPr>
          <p:spPr>
            <a:xfrm>
              <a:off x="749472" y="3721908"/>
              <a:ext cx="2317" cy="1304844"/>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EC4D315-1979-CD17-A6F9-D5E3A691E2E9}"/>
                </a:ext>
              </a:extLst>
            </p:cNvPr>
            <p:cNvCxnSpPr>
              <a:cxnSpLocks/>
            </p:cNvCxnSpPr>
            <p:nvPr/>
          </p:nvCxnSpPr>
          <p:spPr>
            <a:xfrm flipH="1">
              <a:off x="1716027" y="2383435"/>
              <a:ext cx="721862"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E421EAC-3C9B-333D-546C-E3DD28BE4974}"/>
                </a:ext>
              </a:extLst>
            </p:cNvPr>
            <p:cNvCxnSpPr>
              <a:cxnSpLocks/>
            </p:cNvCxnSpPr>
            <p:nvPr/>
          </p:nvCxnSpPr>
          <p:spPr>
            <a:xfrm flipH="1">
              <a:off x="974535" y="4380810"/>
              <a:ext cx="1221402"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FA3ED31-6280-7FFF-B0D9-2E4AD292C611}"/>
                </a:ext>
              </a:extLst>
            </p:cNvPr>
            <p:cNvCxnSpPr>
              <a:cxnSpLocks/>
            </p:cNvCxnSpPr>
            <p:nvPr/>
          </p:nvCxnSpPr>
          <p:spPr>
            <a:xfrm flipH="1" flipV="1">
              <a:off x="506439" y="4431939"/>
              <a:ext cx="598" cy="863769"/>
            </a:xfrm>
            <a:prstGeom prst="line">
              <a:avLst/>
            </a:prstGeom>
            <a:ln w="28575">
              <a:solidFill>
                <a:srgbClr val="0432FF"/>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C594DFA-5CD7-5A3B-BEC0-0E867009E3AA}"/>
                </a:ext>
              </a:extLst>
            </p:cNvPr>
            <p:cNvCxnSpPr>
              <a:cxnSpLocks/>
            </p:cNvCxnSpPr>
            <p:nvPr/>
          </p:nvCxnSpPr>
          <p:spPr>
            <a:xfrm flipH="1">
              <a:off x="26754" y="6324444"/>
              <a:ext cx="2403021"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19A3B6A-9FD8-5885-E8E8-6E2AB7B67464}"/>
                </a:ext>
              </a:extLst>
            </p:cNvPr>
            <p:cNvCxnSpPr>
              <a:cxnSpLocks/>
            </p:cNvCxnSpPr>
            <p:nvPr/>
          </p:nvCxnSpPr>
          <p:spPr>
            <a:xfrm flipV="1">
              <a:off x="1477536" y="2134342"/>
              <a:ext cx="0" cy="623174"/>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AB3D044-89F2-E604-A58F-243979C2C37D}"/>
                </a:ext>
              </a:extLst>
            </p:cNvPr>
            <p:cNvCxnSpPr>
              <a:cxnSpLocks/>
            </p:cNvCxnSpPr>
            <p:nvPr/>
          </p:nvCxnSpPr>
          <p:spPr>
            <a:xfrm flipV="1">
              <a:off x="1226620" y="2446239"/>
              <a:ext cx="0" cy="1146689"/>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9D7CE49-C6DB-E456-CF43-FC98EB3C1467}"/>
                </a:ext>
              </a:extLst>
            </p:cNvPr>
            <p:cNvCxnSpPr>
              <a:cxnSpLocks/>
            </p:cNvCxnSpPr>
            <p:nvPr/>
          </p:nvCxnSpPr>
          <p:spPr>
            <a:xfrm flipH="1">
              <a:off x="1957720" y="3813705"/>
              <a:ext cx="238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88AA6CE-5094-4564-E496-59063F279ACB}"/>
                </a:ext>
              </a:extLst>
            </p:cNvPr>
            <p:cNvCxnSpPr>
              <a:cxnSpLocks/>
            </p:cNvCxnSpPr>
            <p:nvPr/>
          </p:nvCxnSpPr>
          <p:spPr>
            <a:xfrm flipH="1">
              <a:off x="1212751" y="3592928"/>
              <a:ext cx="752232"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4B92102-3AD9-CF19-4F98-0EAADF645F00}"/>
                </a:ext>
              </a:extLst>
            </p:cNvPr>
            <p:cNvCxnSpPr>
              <a:cxnSpLocks/>
            </p:cNvCxnSpPr>
            <p:nvPr/>
          </p:nvCxnSpPr>
          <p:spPr>
            <a:xfrm flipH="1">
              <a:off x="504523" y="5289744"/>
              <a:ext cx="1935405"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4BEB39E-8024-14CB-96CB-D88C19EB6D9F}"/>
                </a:ext>
              </a:extLst>
            </p:cNvPr>
            <p:cNvCxnSpPr>
              <a:cxnSpLocks/>
            </p:cNvCxnSpPr>
            <p:nvPr/>
          </p:nvCxnSpPr>
          <p:spPr>
            <a:xfrm flipH="1">
              <a:off x="1477537" y="2152546"/>
              <a:ext cx="238215" cy="29"/>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AC491CA-B4EC-8994-0AC8-5D9F0CA9CAED}"/>
                </a:ext>
              </a:extLst>
            </p:cNvPr>
            <p:cNvCxnSpPr>
              <a:cxnSpLocks/>
            </p:cNvCxnSpPr>
            <p:nvPr/>
          </p:nvCxnSpPr>
          <p:spPr>
            <a:xfrm>
              <a:off x="982790" y="3062361"/>
              <a:ext cx="0" cy="1318449"/>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43024DC-F94C-F604-97D6-9CF9E72D28B3}"/>
                </a:ext>
              </a:extLst>
            </p:cNvPr>
            <p:cNvCxnSpPr>
              <a:cxnSpLocks/>
            </p:cNvCxnSpPr>
            <p:nvPr/>
          </p:nvCxnSpPr>
          <p:spPr>
            <a:xfrm>
              <a:off x="1957720" y="3295578"/>
              <a:ext cx="7263" cy="534248"/>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325E651-F6DA-B69B-E62D-4E0145A902BE}"/>
                </a:ext>
              </a:extLst>
            </p:cNvPr>
            <p:cNvCxnSpPr>
              <a:cxnSpLocks/>
            </p:cNvCxnSpPr>
            <p:nvPr/>
          </p:nvCxnSpPr>
          <p:spPr>
            <a:xfrm>
              <a:off x="1716027" y="1958633"/>
              <a:ext cx="0" cy="424802"/>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F75617D-F2E2-8B4F-A585-A010F136E286}"/>
                </a:ext>
              </a:extLst>
            </p:cNvPr>
            <p:cNvCxnSpPr>
              <a:cxnSpLocks/>
            </p:cNvCxnSpPr>
            <p:nvPr/>
          </p:nvCxnSpPr>
          <p:spPr>
            <a:xfrm flipH="1">
              <a:off x="746797" y="4749224"/>
              <a:ext cx="1693131"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9D820C3-BA15-746E-761F-11933E016334}"/>
                </a:ext>
              </a:extLst>
            </p:cNvPr>
            <p:cNvCxnSpPr>
              <a:cxnSpLocks/>
            </p:cNvCxnSpPr>
            <p:nvPr/>
          </p:nvCxnSpPr>
          <p:spPr>
            <a:xfrm flipH="1">
              <a:off x="267268" y="5543952"/>
              <a:ext cx="2166271"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B0B7920-1D6B-0BF7-DF21-C017F0525485}"/>
                </a:ext>
              </a:extLst>
            </p:cNvPr>
            <p:cNvCxnSpPr>
              <a:cxnSpLocks/>
            </p:cNvCxnSpPr>
            <p:nvPr/>
          </p:nvCxnSpPr>
          <p:spPr>
            <a:xfrm>
              <a:off x="267268" y="4921359"/>
              <a:ext cx="0" cy="622593"/>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5E77065-7967-4C1F-E4C7-3A15BCD9A021}"/>
                </a:ext>
              </a:extLst>
            </p:cNvPr>
            <p:cNvCxnSpPr>
              <a:cxnSpLocks/>
            </p:cNvCxnSpPr>
            <p:nvPr/>
          </p:nvCxnSpPr>
          <p:spPr>
            <a:xfrm flipH="1">
              <a:off x="1957720" y="3314610"/>
              <a:ext cx="238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CCFFA9B-44DC-3133-039F-C07DFAB55637}"/>
                </a:ext>
              </a:extLst>
            </p:cNvPr>
            <p:cNvCxnSpPr>
              <a:cxnSpLocks/>
            </p:cNvCxnSpPr>
            <p:nvPr/>
          </p:nvCxnSpPr>
          <p:spPr>
            <a:xfrm flipH="1">
              <a:off x="1477536" y="2743679"/>
              <a:ext cx="238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605E50D-A406-15D1-4527-1B5E08E430FF}"/>
                </a:ext>
              </a:extLst>
            </p:cNvPr>
            <p:cNvCxnSpPr>
              <a:cxnSpLocks/>
            </p:cNvCxnSpPr>
            <p:nvPr/>
          </p:nvCxnSpPr>
          <p:spPr>
            <a:xfrm flipH="1">
              <a:off x="1226620" y="2458182"/>
              <a:ext cx="238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5C2D011-4108-D8AA-07FC-BD6B2C1EFCEE}"/>
                </a:ext>
              </a:extLst>
            </p:cNvPr>
            <p:cNvCxnSpPr>
              <a:cxnSpLocks/>
            </p:cNvCxnSpPr>
            <p:nvPr/>
          </p:nvCxnSpPr>
          <p:spPr>
            <a:xfrm flipH="1">
              <a:off x="974535" y="3071166"/>
              <a:ext cx="238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CF0687E-B54E-1ECC-A263-72CA5C0EEF1E}"/>
                </a:ext>
              </a:extLst>
            </p:cNvPr>
            <p:cNvCxnSpPr>
              <a:cxnSpLocks/>
            </p:cNvCxnSpPr>
            <p:nvPr/>
          </p:nvCxnSpPr>
          <p:spPr>
            <a:xfrm>
              <a:off x="1719792" y="2635552"/>
              <a:ext cx="0" cy="266376"/>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47F054F-E54E-A400-149C-1FC44402B0F9}"/>
                </a:ext>
              </a:extLst>
            </p:cNvPr>
            <p:cNvCxnSpPr>
              <a:cxnSpLocks/>
            </p:cNvCxnSpPr>
            <p:nvPr/>
          </p:nvCxnSpPr>
          <p:spPr>
            <a:xfrm flipH="1">
              <a:off x="26754" y="5906856"/>
              <a:ext cx="238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947434C9-B2A9-CB5C-A430-E04E1319D997}"/>
                </a:ext>
              </a:extLst>
            </p:cNvPr>
            <p:cNvGrpSpPr/>
            <p:nvPr/>
          </p:nvGrpSpPr>
          <p:grpSpPr>
            <a:xfrm>
              <a:off x="2198065" y="1605110"/>
              <a:ext cx="238216" cy="287274"/>
              <a:chOff x="3912926" y="4101729"/>
              <a:chExt cx="214696" cy="248670"/>
            </a:xfrm>
          </p:grpSpPr>
          <p:cxnSp>
            <p:nvCxnSpPr>
              <p:cNvPr id="92" name="Straight Connector 91">
                <a:extLst>
                  <a:ext uri="{FF2B5EF4-FFF2-40B4-BE49-F238E27FC236}">
                    <a16:creationId xmlns:a16="http://schemas.microsoft.com/office/drawing/2014/main" id="{6CF20BF4-9ED5-A5E7-65BB-1D9BDB11B319}"/>
                  </a:ext>
                </a:extLst>
              </p:cNvPr>
              <p:cNvCxnSpPr>
                <a:cxnSpLocks/>
              </p:cNvCxnSpPr>
              <p:nvPr/>
            </p:nvCxnSpPr>
            <p:spPr>
              <a:xfrm flipH="1">
                <a:off x="3912926" y="4110877"/>
                <a:ext cx="21469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6CE2AF17-8FDE-F85D-370B-A050CD3EC0AC}"/>
                  </a:ext>
                </a:extLst>
              </p:cNvPr>
              <p:cNvCxnSpPr>
                <a:cxnSpLocks/>
              </p:cNvCxnSpPr>
              <p:nvPr/>
            </p:nvCxnSpPr>
            <p:spPr>
              <a:xfrm>
                <a:off x="3919429" y="4101729"/>
                <a:ext cx="0" cy="24867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27D19E2-10D8-68D5-5343-377D5595006E}"/>
                  </a:ext>
                </a:extLst>
              </p:cNvPr>
              <p:cNvCxnSpPr>
                <a:cxnSpLocks/>
              </p:cNvCxnSpPr>
              <p:nvPr/>
            </p:nvCxnSpPr>
            <p:spPr>
              <a:xfrm flipH="1">
                <a:off x="3912926" y="4344246"/>
                <a:ext cx="214695"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grpSp>
        <p:cxnSp>
          <p:nvCxnSpPr>
            <p:cNvPr id="48" name="Straight Connector 47">
              <a:extLst>
                <a:ext uri="{FF2B5EF4-FFF2-40B4-BE49-F238E27FC236}">
                  <a16:creationId xmlns:a16="http://schemas.microsoft.com/office/drawing/2014/main" id="{DE0C5072-1A48-5496-44A5-004DFD3F72EA}"/>
                </a:ext>
              </a:extLst>
            </p:cNvPr>
            <p:cNvCxnSpPr>
              <a:cxnSpLocks/>
            </p:cNvCxnSpPr>
            <p:nvPr/>
          </p:nvCxnSpPr>
          <p:spPr>
            <a:xfrm flipH="1">
              <a:off x="1957850" y="1725403"/>
              <a:ext cx="238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F253F2D-7FD6-944E-2C18-8FCE7C6638AA}"/>
                </a:ext>
              </a:extLst>
            </p:cNvPr>
            <p:cNvCxnSpPr>
              <a:cxnSpLocks/>
            </p:cNvCxnSpPr>
            <p:nvPr/>
          </p:nvCxnSpPr>
          <p:spPr>
            <a:xfrm flipH="1">
              <a:off x="1967064" y="2143038"/>
              <a:ext cx="469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FA783D0-981F-C968-0FD6-C931B1D08D69}"/>
                </a:ext>
              </a:extLst>
            </p:cNvPr>
            <p:cNvCxnSpPr>
              <a:cxnSpLocks/>
            </p:cNvCxnSpPr>
            <p:nvPr/>
          </p:nvCxnSpPr>
          <p:spPr>
            <a:xfrm flipV="1">
              <a:off x="1957189" y="1714776"/>
              <a:ext cx="0" cy="445372"/>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918C018-11A8-911E-BB53-2F6105DAEEE9}"/>
                </a:ext>
              </a:extLst>
            </p:cNvPr>
            <p:cNvCxnSpPr>
              <a:cxnSpLocks/>
            </p:cNvCxnSpPr>
            <p:nvPr/>
          </p:nvCxnSpPr>
          <p:spPr>
            <a:xfrm flipH="1">
              <a:off x="1703216" y="1958633"/>
              <a:ext cx="238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ADEF9C8-3800-1675-5E6C-53509032C9D1}"/>
                </a:ext>
              </a:extLst>
            </p:cNvPr>
            <p:cNvCxnSpPr>
              <a:cxnSpLocks/>
            </p:cNvCxnSpPr>
            <p:nvPr/>
          </p:nvCxnSpPr>
          <p:spPr>
            <a:xfrm flipH="1">
              <a:off x="508581" y="4441667"/>
              <a:ext cx="238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C3C5392-513F-7F61-7B28-FB9FDA3D76E2}"/>
                </a:ext>
              </a:extLst>
            </p:cNvPr>
            <p:cNvCxnSpPr>
              <a:cxnSpLocks/>
            </p:cNvCxnSpPr>
            <p:nvPr/>
          </p:nvCxnSpPr>
          <p:spPr>
            <a:xfrm flipH="1">
              <a:off x="257797" y="4927491"/>
              <a:ext cx="238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01015C6-9698-E15C-C328-EA88EDC948D3}"/>
                </a:ext>
              </a:extLst>
            </p:cNvPr>
            <p:cNvCxnSpPr>
              <a:cxnSpLocks/>
            </p:cNvCxnSpPr>
            <p:nvPr/>
          </p:nvCxnSpPr>
          <p:spPr>
            <a:xfrm flipH="1">
              <a:off x="736319" y="3729076"/>
              <a:ext cx="238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11CD6B2-5665-F556-1A9E-71A67444BB1D}"/>
                </a:ext>
              </a:extLst>
            </p:cNvPr>
            <p:cNvCxnSpPr>
              <a:cxnSpLocks/>
            </p:cNvCxnSpPr>
            <p:nvPr/>
          </p:nvCxnSpPr>
          <p:spPr>
            <a:xfrm>
              <a:off x="44007" y="5269869"/>
              <a:ext cx="0" cy="1054575"/>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F001FD13-22B3-25D9-F3B2-A951D4818D5C}"/>
                </a:ext>
              </a:extLst>
            </p:cNvPr>
            <p:cNvGrpSpPr/>
            <p:nvPr/>
          </p:nvGrpSpPr>
          <p:grpSpPr>
            <a:xfrm>
              <a:off x="257797" y="5781511"/>
              <a:ext cx="2181885" cy="280166"/>
              <a:chOff x="2161157" y="4101729"/>
              <a:chExt cx="1966467" cy="242517"/>
            </a:xfrm>
          </p:grpSpPr>
          <p:cxnSp>
            <p:nvCxnSpPr>
              <p:cNvPr id="89" name="Straight Connector 88">
                <a:extLst>
                  <a:ext uri="{FF2B5EF4-FFF2-40B4-BE49-F238E27FC236}">
                    <a16:creationId xmlns:a16="http://schemas.microsoft.com/office/drawing/2014/main" id="{A1DA8896-B6C7-4246-962F-3D125CB05D59}"/>
                  </a:ext>
                </a:extLst>
              </p:cNvPr>
              <p:cNvCxnSpPr>
                <a:cxnSpLocks/>
              </p:cNvCxnSpPr>
              <p:nvPr/>
            </p:nvCxnSpPr>
            <p:spPr>
              <a:xfrm flipH="1">
                <a:off x="2167622" y="4110877"/>
                <a:ext cx="1960002"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ADDC5601-6EC3-A06F-F651-61CB86DB27B1}"/>
                  </a:ext>
                </a:extLst>
              </p:cNvPr>
              <p:cNvCxnSpPr>
                <a:cxnSpLocks/>
              </p:cNvCxnSpPr>
              <p:nvPr/>
            </p:nvCxnSpPr>
            <p:spPr>
              <a:xfrm>
                <a:off x="2167909" y="4101729"/>
                <a:ext cx="0" cy="242517"/>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0DB6122-AE37-4501-E390-453DB0B56724}"/>
                  </a:ext>
                </a:extLst>
              </p:cNvPr>
              <p:cNvCxnSpPr>
                <a:cxnSpLocks/>
              </p:cNvCxnSpPr>
              <p:nvPr/>
            </p:nvCxnSpPr>
            <p:spPr>
              <a:xfrm flipH="1">
                <a:off x="2161157" y="4344246"/>
                <a:ext cx="1966464"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a:extLst>
                <a:ext uri="{FF2B5EF4-FFF2-40B4-BE49-F238E27FC236}">
                  <a16:creationId xmlns:a16="http://schemas.microsoft.com/office/drawing/2014/main" id="{2E18BB8B-3D0E-4418-C18C-6CE6DD597EB7}"/>
                </a:ext>
              </a:extLst>
            </p:cNvPr>
            <p:cNvCxnSpPr>
              <a:cxnSpLocks/>
            </p:cNvCxnSpPr>
            <p:nvPr/>
          </p:nvCxnSpPr>
          <p:spPr>
            <a:xfrm flipH="1">
              <a:off x="26754" y="5263382"/>
              <a:ext cx="23821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094A48CB-4EE2-1057-A998-1A8AEE4E13FC}"/>
                </a:ext>
              </a:extLst>
            </p:cNvPr>
            <p:cNvGrpSpPr/>
            <p:nvPr/>
          </p:nvGrpSpPr>
          <p:grpSpPr>
            <a:xfrm>
              <a:off x="2194044" y="3159327"/>
              <a:ext cx="238216" cy="287274"/>
              <a:chOff x="3912926" y="4101729"/>
              <a:chExt cx="214696" cy="248670"/>
            </a:xfrm>
          </p:grpSpPr>
          <p:cxnSp>
            <p:nvCxnSpPr>
              <p:cNvPr id="86" name="Straight Connector 85">
                <a:extLst>
                  <a:ext uri="{FF2B5EF4-FFF2-40B4-BE49-F238E27FC236}">
                    <a16:creationId xmlns:a16="http://schemas.microsoft.com/office/drawing/2014/main" id="{D7DAF1E0-5638-2ABA-DFD9-4E0E593683E8}"/>
                  </a:ext>
                </a:extLst>
              </p:cNvPr>
              <p:cNvCxnSpPr>
                <a:cxnSpLocks/>
              </p:cNvCxnSpPr>
              <p:nvPr/>
            </p:nvCxnSpPr>
            <p:spPr>
              <a:xfrm flipH="1">
                <a:off x="3912926" y="4110877"/>
                <a:ext cx="21469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5E5F6C8C-FADD-E3D0-1688-E6B1D428044B}"/>
                  </a:ext>
                </a:extLst>
              </p:cNvPr>
              <p:cNvCxnSpPr>
                <a:cxnSpLocks/>
              </p:cNvCxnSpPr>
              <p:nvPr/>
            </p:nvCxnSpPr>
            <p:spPr>
              <a:xfrm>
                <a:off x="3919429" y="4101729"/>
                <a:ext cx="0" cy="24867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6F5EFF1E-3C4F-1584-C2F0-32BE2F0A0A48}"/>
                  </a:ext>
                </a:extLst>
              </p:cNvPr>
              <p:cNvCxnSpPr>
                <a:cxnSpLocks/>
              </p:cNvCxnSpPr>
              <p:nvPr/>
            </p:nvCxnSpPr>
            <p:spPr>
              <a:xfrm flipH="1">
                <a:off x="3912926" y="4344246"/>
                <a:ext cx="214695"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8CD19B9E-AE3E-694E-4C21-C20CFF3EB581}"/>
                </a:ext>
              </a:extLst>
            </p:cNvPr>
            <p:cNvGrpSpPr/>
            <p:nvPr/>
          </p:nvGrpSpPr>
          <p:grpSpPr>
            <a:xfrm>
              <a:off x="2191560" y="3667387"/>
              <a:ext cx="238216" cy="287274"/>
              <a:chOff x="3912926" y="4101729"/>
              <a:chExt cx="214696" cy="248670"/>
            </a:xfrm>
          </p:grpSpPr>
          <p:cxnSp>
            <p:nvCxnSpPr>
              <p:cNvPr id="83" name="Straight Connector 82">
                <a:extLst>
                  <a:ext uri="{FF2B5EF4-FFF2-40B4-BE49-F238E27FC236}">
                    <a16:creationId xmlns:a16="http://schemas.microsoft.com/office/drawing/2014/main" id="{24680E8F-F334-CB0C-4CE5-1AC11B5D88DA}"/>
                  </a:ext>
                </a:extLst>
              </p:cNvPr>
              <p:cNvCxnSpPr>
                <a:cxnSpLocks/>
              </p:cNvCxnSpPr>
              <p:nvPr/>
            </p:nvCxnSpPr>
            <p:spPr>
              <a:xfrm flipH="1">
                <a:off x="3912926" y="4110877"/>
                <a:ext cx="21469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458C70FE-F32C-B283-02B8-3A5C7A4101C5}"/>
                  </a:ext>
                </a:extLst>
              </p:cNvPr>
              <p:cNvCxnSpPr>
                <a:cxnSpLocks/>
              </p:cNvCxnSpPr>
              <p:nvPr/>
            </p:nvCxnSpPr>
            <p:spPr>
              <a:xfrm>
                <a:off x="3919429" y="4101729"/>
                <a:ext cx="0" cy="24867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ACC0E131-C81D-DF20-010D-2459B1F8247A}"/>
                  </a:ext>
                </a:extLst>
              </p:cNvPr>
              <p:cNvCxnSpPr>
                <a:cxnSpLocks/>
              </p:cNvCxnSpPr>
              <p:nvPr/>
            </p:nvCxnSpPr>
            <p:spPr>
              <a:xfrm flipH="1">
                <a:off x="3912926" y="4344246"/>
                <a:ext cx="214695"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90FD7DE8-153B-1397-CB65-79AA9D0B1C97}"/>
                </a:ext>
              </a:extLst>
            </p:cNvPr>
            <p:cNvGrpSpPr/>
            <p:nvPr/>
          </p:nvGrpSpPr>
          <p:grpSpPr>
            <a:xfrm>
              <a:off x="2194043" y="4231366"/>
              <a:ext cx="238216" cy="287274"/>
              <a:chOff x="3912926" y="4101729"/>
              <a:chExt cx="214696" cy="248670"/>
            </a:xfrm>
          </p:grpSpPr>
          <p:cxnSp>
            <p:nvCxnSpPr>
              <p:cNvPr id="80" name="Straight Connector 79">
                <a:extLst>
                  <a:ext uri="{FF2B5EF4-FFF2-40B4-BE49-F238E27FC236}">
                    <a16:creationId xmlns:a16="http://schemas.microsoft.com/office/drawing/2014/main" id="{7BD1E7AE-AF73-334C-9353-CC124E8E5C7F}"/>
                  </a:ext>
                </a:extLst>
              </p:cNvPr>
              <p:cNvCxnSpPr>
                <a:cxnSpLocks/>
              </p:cNvCxnSpPr>
              <p:nvPr/>
            </p:nvCxnSpPr>
            <p:spPr>
              <a:xfrm flipH="1">
                <a:off x="3912926" y="4110877"/>
                <a:ext cx="214696"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2C6B3B19-BF64-3A8F-00BE-6E2C9CB61C7D}"/>
                  </a:ext>
                </a:extLst>
              </p:cNvPr>
              <p:cNvCxnSpPr>
                <a:cxnSpLocks/>
              </p:cNvCxnSpPr>
              <p:nvPr/>
            </p:nvCxnSpPr>
            <p:spPr>
              <a:xfrm>
                <a:off x="3919429" y="4101729"/>
                <a:ext cx="0" cy="24867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1AB0B531-6C06-42C5-5CB8-A34C6A0DBA14}"/>
                  </a:ext>
                </a:extLst>
              </p:cNvPr>
              <p:cNvCxnSpPr>
                <a:cxnSpLocks/>
              </p:cNvCxnSpPr>
              <p:nvPr/>
            </p:nvCxnSpPr>
            <p:spPr>
              <a:xfrm flipH="1">
                <a:off x="3912926" y="4344246"/>
                <a:ext cx="214695"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grpSp>
        <p:cxnSp>
          <p:nvCxnSpPr>
            <p:cNvPr id="61" name="Straight Connector 60">
              <a:extLst>
                <a:ext uri="{FF2B5EF4-FFF2-40B4-BE49-F238E27FC236}">
                  <a16:creationId xmlns:a16="http://schemas.microsoft.com/office/drawing/2014/main" id="{33BD2B11-4E3A-1D45-CB1B-71D2F60691E7}"/>
                </a:ext>
              </a:extLst>
            </p:cNvPr>
            <p:cNvCxnSpPr>
              <a:cxnSpLocks/>
            </p:cNvCxnSpPr>
            <p:nvPr/>
          </p:nvCxnSpPr>
          <p:spPr>
            <a:xfrm flipH="1">
              <a:off x="1706452" y="2646658"/>
              <a:ext cx="721862"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B1F27B1-FF8A-B00F-6144-6CE05F242EE4}"/>
                </a:ext>
              </a:extLst>
            </p:cNvPr>
            <p:cNvCxnSpPr>
              <a:cxnSpLocks/>
            </p:cNvCxnSpPr>
            <p:nvPr/>
          </p:nvCxnSpPr>
          <p:spPr>
            <a:xfrm flipH="1">
              <a:off x="1706452" y="2901928"/>
              <a:ext cx="721862"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6802202-A406-5079-1D5B-501BFED97A43}"/>
                </a:ext>
              </a:extLst>
            </p:cNvPr>
            <p:cNvCxnSpPr>
              <a:cxnSpLocks/>
            </p:cNvCxnSpPr>
            <p:nvPr/>
          </p:nvCxnSpPr>
          <p:spPr>
            <a:xfrm flipH="1">
              <a:off x="746797" y="5026752"/>
              <a:ext cx="1697085" cy="0"/>
            </a:xfrm>
            <a:prstGeom prst="line">
              <a:avLst/>
            </a:prstGeom>
            <a:ln w="28575">
              <a:solidFill>
                <a:srgbClr val="0432FF"/>
              </a:solidFill>
            </a:ln>
          </p:spPr>
          <p:style>
            <a:lnRef idx="1">
              <a:schemeClr val="accent1"/>
            </a:lnRef>
            <a:fillRef idx="0">
              <a:schemeClr val="accent1"/>
            </a:fillRef>
            <a:effectRef idx="0">
              <a:schemeClr val="accent1"/>
            </a:effectRef>
            <a:fontRef idx="minor">
              <a:schemeClr val="tx1"/>
            </a:fontRef>
          </p:style>
        </p:cxnSp>
        <p:sp>
          <p:nvSpPr>
            <p:cNvPr id="64" name="Sun 63">
              <a:extLst>
                <a:ext uri="{FF2B5EF4-FFF2-40B4-BE49-F238E27FC236}">
                  <a16:creationId xmlns:a16="http://schemas.microsoft.com/office/drawing/2014/main" id="{31C3406F-160E-3F4F-76D9-09938E84B093}"/>
                </a:ext>
              </a:extLst>
            </p:cNvPr>
            <p:cNvSpPr/>
            <p:nvPr/>
          </p:nvSpPr>
          <p:spPr>
            <a:xfrm>
              <a:off x="1391426" y="2219234"/>
              <a:ext cx="161598" cy="144432"/>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TextBox 64">
              <a:extLst>
                <a:ext uri="{FF2B5EF4-FFF2-40B4-BE49-F238E27FC236}">
                  <a16:creationId xmlns:a16="http://schemas.microsoft.com/office/drawing/2014/main" id="{BA7A64C2-915F-B67E-8BEA-EC9A67B922E8}"/>
                </a:ext>
              </a:extLst>
            </p:cNvPr>
            <p:cNvSpPr txBox="1"/>
            <p:nvPr/>
          </p:nvSpPr>
          <p:spPr>
            <a:xfrm rot="16200000">
              <a:off x="1048714" y="2112758"/>
              <a:ext cx="51161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WGD</a:t>
              </a:r>
            </a:p>
          </p:txBody>
        </p:sp>
        <p:pic>
          <p:nvPicPr>
            <p:cNvPr id="75" name="Picture 74">
              <a:extLst>
                <a:ext uri="{FF2B5EF4-FFF2-40B4-BE49-F238E27FC236}">
                  <a16:creationId xmlns:a16="http://schemas.microsoft.com/office/drawing/2014/main" id="{CAA5D5E9-0D63-96F4-DA59-E7A4B908BFBA}"/>
                </a:ext>
              </a:extLst>
            </p:cNvPr>
            <p:cNvPicPr>
              <a:picLocks noChangeAspect="1"/>
            </p:cNvPicPr>
            <p:nvPr/>
          </p:nvPicPr>
          <p:blipFill>
            <a:blip r:embed="rId5" cstate="screen">
              <a:duotone>
                <a:prstClr val="black"/>
                <a:srgbClr val="EAE5EB">
                  <a:tint val="45000"/>
                  <a:satMod val="400000"/>
                </a:srgbClr>
              </a:duotone>
              <a:extLst>
                <a:ext uri="{BEBA8EAE-BF5A-486C-A8C5-ECC9F3942E4B}">
                  <a14:imgProps xmlns:a14="http://schemas.microsoft.com/office/drawing/2010/main">
                    <a14:imgLayer r:embed="rId6">
                      <a14:imgEffect>
                        <a14:sharpenSoften amount="50000"/>
                      </a14:imgEffect>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2358940" y="858219"/>
              <a:ext cx="4564607" cy="5631351"/>
            </a:xfrm>
            <a:prstGeom prst="rect">
              <a:avLst/>
            </a:prstGeom>
            <a:solidFill>
              <a:srgbClr val="EAE5EB"/>
            </a:solidFill>
            <a:ln>
              <a:solidFill>
                <a:srgbClr val="FFFFFF"/>
              </a:solidFill>
            </a:ln>
          </p:spPr>
        </p:pic>
        <p:sp>
          <p:nvSpPr>
            <p:cNvPr id="69" name="Rectangle 68">
              <a:extLst>
                <a:ext uri="{FF2B5EF4-FFF2-40B4-BE49-F238E27FC236}">
                  <a16:creationId xmlns:a16="http://schemas.microsoft.com/office/drawing/2014/main" id="{03268FFF-E9FC-8D8F-3FBD-96616BBB92FB}"/>
                </a:ext>
              </a:extLst>
            </p:cNvPr>
            <p:cNvSpPr/>
            <p:nvPr/>
          </p:nvSpPr>
          <p:spPr>
            <a:xfrm>
              <a:off x="4982229" y="1457670"/>
              <a:ext cx="1924153" cy="2622140"/>
            </a:xfrm>
            <a:prstGeom prst="rect">
              <a:avLst/>
            </a:prstGeom>
            <a:solidFill>
              <a:schemeClr val="accent1">
                <a:lumMod val="7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96EA9E4C-C2A9-492A-6583-8D53AE4B0187}"/>
                </a:ext>
              </a:extLst>
            </p:cNvPr>
            <p:cNvSpPr/>
            <p:nvPr/>
          </p:nvSpPr>
          <p:spPr>
            <a:xfrm>
              <a:off x="623458" y="4879903"/>
              <a:ext cx="6279348" cy="23772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97" name="TextBox 96">
            <a:extLst>
              <a:ext uri="{FF2B5EF4-FFF2-40B4-BE49-F238E27FC236}">
                <a16:creationId xmlns:a16="http://schemas.microsoft.com/office/drawing/2014/main" id="{1A23E1CC-CE9D-4B80-30FB-0AAE6BC8D2DD}"/>
              </a:ext>
            </a:extLst>
          </p:cNvPr>
          <p:cNvSpPr txBox="1"/>
          <p:nvPr/>
        </p:nvSpPr>
        <p:spPr>
          <a:xfrm>
            <a:off x="4816613" y="5932679"/>
            <a:ext cx="356564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Hu, </a:t>
            </a: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et al.</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2020. </a:t>
            </a:r>
            <a:r>
              <a:rPr kumimoji="0" lang="en-US" sz="1600" b="0" i="0" u="none" strike="noStrike" kern="1200" cap="none" spc="0" normalizeH="0" baseline="0" noProof="0" dirty="0">
                <a:ln>
                  <a:noFill/>
                </a:ln>
                <a:solidFill>
                  <a:srgbClr val="212121"/>
                </a:solidFill>
                <a:effectLst/>
                <a:uLnTx/>
                <a:uFillTx/>
                <a:latin typeface="Calibri" panose="020F0502020204030204" pitchFamily="34" charset="0"/>
                <a:ea typeface="+mn-ea"/>
                <a:cs typeface="Calibri" panose="020F0502020204030204" pitchFamily="34" charset="0"/>
              </a:rPr>
              <a:t>PMID: 33056978</a:t>
            </a:r>
          </a:p>
        </p:txBody>
      </p:sp>
      <p:pic>
        <p:nvPicPr>
          <p:cNvPr id="98" name="Picture 2">
            <a:extLst>
              <a:ext uri="{FF2B5EF4-FFF2-40B4-BE49-F238E27FC236}">
                <a16:creationId xmlns:a16="http://schemas.microsoft.com/office/drawing/2014/main" id="{B21ABC94-9855-4843-1174-026B7BEABAF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a:fillRect/>
          </a:stretch>
        </p:blipFill>
        <p:spPr bwMode="auto">
          <a:xfrm>
            <a:off x="829694" y="2026230"/>
            <a:ext cx="2309136" cy="4135321"/>
          </a:xfrm>
          <a:prstGeom prst="rect">
            <a:avLst/>
          </a:prstGeom>
          <a:noFill/>
          <a:extLst>
            <a:ext uri="{909E8E84-426E-40DD-AFC4-6F175D3DCCD1}">
              <a14:hiddenFill xmlns:a14="http://schemas.microsoft.com/office/drawing/2010/main">
                <a:solidFill>
                  <a:srgbClr val="FFFFFF"/>
                </a:solidFill>
              </a14:hiddenFill>
            </a:ext>
          </a:extLst>
        </p:spPr>
      </p:pic>
      <p:sp>
        <p:nvSpPr>
          <p:cNvPr id="99" name="TextBox 98">
            <a:extLst>
              <a:ext uri="{FF2B5EF4-FFF2-40B4-BE49-F238E27FC236}">
                <a16:creationId xmlns:a16="http://schemas.microsoft.com/office/drawing/2014/main" id="{F9E625C5-8B5C-84B9-FB8A-84BDF80C954E}"/>
              </a:ext>
            </a:extLst>
          </p:cNvPr>
          <p:cNvSpPr txBox="1"/>
          <p:nvPr/>
        </p:nvSpPr>
        <p:spPr>
          <a:xfrm>
            <a:off x="3136722" y="5661614"/>
            <a:ext cx="189491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Shen, </a:t>
            </a: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et al.</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2018. </a:t>
            </a:r>
            <a:r>
              <a:rPr kumimoji="0" lang="en-US" sz="1600" b="0" i="0" u="none" strike="noStrike" kern="1200" cap="none" spc="0" normalizeH="0" baseline="0" noProof="0" dirty="0">
                <a:ln>
                  <a:noFill/>
                </a:ln>
                <a:solidFill>
                  <a:srgbClr val="212121"/>
                </a:solidFill>
                <a:effectLst/>
                <a:uLnTx/>
                <a:uFillTx/>
                <a:latin typeface="Calibri" panose="020F0502020204030204" pitchFamily="34" charset="0"/>
                <a:ea typeface="+mn-ea"/>
                <a:cs typeface="Calibri" panose="020F0502020204030204" pitchFamily="34" charset="0"/>
              </a:rPr>
              <a:t>PMID: 30415838</a:t>
            </a:r>
          </a:p>
        </p:txBody>
      </p:sp>
      <p:cxnSp>
        <p:nvCxnSpPr>
          <p:cNvPr id="100" name="Straight Connector 99">
            <a:extLst>
              <a:ext uri="{FF2B5EF4-FFF2-40B4-BE49-F238E27FC236}">
                <a16:creationId xmlns:a16="http://schemas.microsoft.com/office/drawing/2014/main" id="{1F32060A-FBC5-1960-2672-7ECB44FB592E}"/>
              </a:ext>
            </a:extLst>
          </p:cNvPr>
          <p:cNvCxnSpPr>
            <a:cxnSpLocks/>
          </p:cNvCxnSpPr>
          <p:nvPr/>
        </p:nvCxnSpPr>
        <p:spPr>
          <a:xfrm>
            <a:off x="1357412" y="6025792"/>
            <a:ext cx="80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435826DD-B96C-C37E-C552-A96313FB837F}"/>
              </a:ext>
            </a:extLst>
          </p:cNvPr>
          <p:cNvCxnSpPr>
            <a:cxnSpLocks/>
          </p:cNvCxnSpPr>
          <p:nvPr/>
        </p:nvCxnSpPr>
        <p:spPr>
          <a:xfrm>
            <a:off x="1420472" y="2489742"/>
            <a:ext cx="8055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428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C8E54-88FE-1969-320C-33C4EAD2EC64}"/>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FC59EF73-0991-1E5D-143E-83F5D58C63F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5400000">
            <a:off x="3041099" y="3019537"/>
            <a:ext cx="4352925" cy="3264693"/>
          </a:xfrm>
          <a:prstGeom prst="rect">
            <a:avLst/>
          </a:prstGeom>
        </p:spPr>
      </p:pic>
      <p:pic>
        <p:nvPicPr>
          <p:cNvPr id="4" name="Picture 2" descr="Image">
            <a:extLst>
              <a:ext uri="{FF2B5EF4-FFF2-40B4-BE49-F238E27FC236}">
                <a16:creationId xmlns:a16="http://schemas.microsoft.com/office/drawing/2014/main" id="{18E6B560-3954-2986-0C13-31066A92A8B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32481" y="0"/>
            <a:ext cx="3019252" cy="32029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a:extLst>
              <a:ext uri="{FF2B5EF4-FFF2-40B4-BE49-F238E27FC236}">
                <a16:creationId xmlns:a16="http://schemas.microsoft.com/office/drawing/2014/main" id="{0CAB074A-9542-9ADC-B068-6D2ED9E9BCA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672226" y="3743149"/>
            <a:ext cx="2312469" cy="30851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Image">
            <a:extLst>
              <a:ext uri="{FF2B5EF4-FFF2-40B4-BE49-F238E27FC236}">
                <a16:creationId xmlns:a16="http://schemas.microsoft.com/office/drawing/2014/main" id="{F68FB3E2-4874-49D2-BAA5-8C90477EE69E}"/>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7019185" y="3683843"/>
            <a:ext cx="2619568" cy="314450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ECB78E18-8DB1-6F67-FAC2-C652292DDE21}"/>
              </a:ext>
            </a:extLst>
          </p:cNvPr>
          <p:cNvPicPr>
            <a:picLocks noChangeAspect="1"/>
          </p:cNvPicPr>
          <p:nvPr/>
        </p:nvPicPr>
        <p:blipFill>
          <a:blip r:embed="rId6" cstate="screen">
            <a:extLst>
              <a:ext uri="{BEBA8EAE-BF5A-486C-A8C5-ECC9F3942E4B}">
                <a14:imgProps xmlns:a14="http://schemas.microsoft.com/office/drawing/2010/main">
                  <a14:imgLayer r:embed="rId7">
                    <a14:imgEffect>
                      <a14:sharpenSoften amount="50000"/>
                    </a14:imgEffect>
                    <a14:imgEffect>
                      <a14:brightnessContrast bright="20000"/>
                    </a14:imgEffect>
                  </a14:imgLayer>
                </a14:imgProps>
              </a:ext>
              <a:ext uri="{28A0092B-C50C-407E-A947-70E740481C1C}">
                <a14:useLocalDpi xmlns:a14="http://schemas.microsoft.com/office/drawing/2010/main"/>
              </a:ext>
            </a:extLst>
          </a:blip>
          <a:srcRect/>
          <a:stretch>
            <a:fillRect/>
          </a:stretch>
        </p:blipFill>
        <p:spPr>
          <a:xfrm rot="5400000">
            <a:off x="4071907" y="-560674"/>
            <a:ext cx="2356950" cy="3537606"/>
          </a:xfrm>
          <a:prstGeom prst="rect">
            <a:avLst/>
          </a:prstGeom>
        </p:spPr>
      </p:pic>
      <p:pic>
        <p:nvPicPr>
          <p:cNvPr id="12" name="Picture 11">
            <a:extLst>
              <a:ext uri="{FF2B5EF4-FFF2-40B4-BE49-F238E27FC236}">
                <a16:creationId xmlns:a16="http://schemas.microsoft.com/office/drawing/2014/main" id="{DBB2A33A-C361-F844-A9BA-B436DD38881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79754" y="29654"/>
            <a:ext cx="4691884" cy="3518913"/>
          </a:xfrm>
          <a:prstGeom prst="rect">
            <a:avLst/>
          </a:prstGeom>
        </p:spPr>
      </p:pic>
      <p:pic>
        <p:nvPicPr>
          <p:cNvPr id="14" name="Picture 13">
            <a:extLst>
              <a:ext uri="{FF2B5EF4-FFF2-40B4-BE49-F238E27FC236}">
                <a16:creationId xmlns:a16="http://schemas.microsoft.com/office/drawing/2014/main" id="{17358CC1-1E05-8ED1-C91D-CF02D6703EB2}"/>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rot="5400000">
            <a:off x="-125045" y="3588983"/>
            <a:ext cx="3534304" cy="2944428"/>
          </a:xfrm>
          <a:prstGeom prst="rect">
            <a:avLst/>
          </a:prstGeom>
        </p:spPr>
      </p:pic>
    </p:spTree>
    <p:extLst>
      <p:ext uri="{BB962C8B-B14F-4D97-AF65-F5344CB8AC3E}">
        <p14:creationId xmlns:p14="http://schemas.microsoft.com/office/powerpoint/2010/main" val="33760262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Calibri" panose="020F0502020204030204"/>
            </a:endParaRPr>
          </a:p>
        </p:txBody>
      </p:sp>
      <p:sp>
        <p:nvSpPr>
          <p:cNvPr id="6" name="TextBox 5">
            <a:extLst>
              <a:ext uri="{FF2B5EF4-FFF2-40B4-BE49-F238E27FC236}">
                <a16:creationId xmlns:a16="http://schemas.microsoft.com/office/drawing/2014/main" id="{61625EE0-64F8-6BA5-241A-DE5C61B211FB}"/>
              </a:ext>
            </a:extLst>
          </p:cNvPr>
          <p:cNvSpPr txBox="1"/>
          <p:nvPr/>
        </p:nvSpPr>
        <p:spPr>
          <a:xfrm>
            <a:off x="192863" y="1736267"/>
            <a:ext cx="5085872" cy="1775389"/>
          </a:xfrm>
          <a:prstGeom prst="rect">
            <a:avLst/>
          </a:prstGeom>
        </p:spPr>
        <p:txBody>
          <a:bodyPr vert="horz" lIns="121920" tIns="60960" rIns="121920" bIns="60960" rtlCol="0" anchor="b">
            <a:noAutofit/>
          </a:bodyPr>
          <a:lstStyle/>
          <a:p>
            <a:pPr defTabSz="1219170">
              <a:lnSpc>
                <a:spcPct val="90000"/>
              </a:lnSpc>
              <a:spcBef>
                <a:spcPct val="0"/>
              </a:spcBef>
              <a:spcAft>
                <a:spcPts val="800"/>
              </a:spcAft>
            </a:pPr>
            <a:r>
              <a:rPr lang="en-US" sz="3733" b="1" dirty="0">
                <a:solidFill>
                  <a:srgbClr val="000000"/>
                </a:solidFill>
                <a:latin typeface="Arial" panose="020B0604020202020204" pitchFamily="34" charset="0"/>
                <a:ea typeface="SimSun" panose="02010600030101010101" pitchFamily="2" charset="-122"/>
                <a:cs typeface="Times New Roman" panose="02020603050405020304" pitchFamily="18" charset="0"/>
              </a:rPr>
              <a:t>Investigating the role of cadaverine metabolism in cancer </a:t>
            </a:r>
            <a:endParaRPr lang="en-US" sz="3733" b="1" dirty="0">
              <a:solidFill>
                <a:prstClr val="black"/>
              </a:solidFill>
              <a:latin typeface="Calibri Light" panose="020F0302020204030204"/>
            </a:endParaRPr>
          </a:p>
        </p:txBody>
      </p:sp>
      <p:sp>
        <p:nvSpPr>
          <p:cNvPr id="20" name="Freeform: Shape 19">
            <a:extLst>
              <a:ext uri="{FF2B5EF4-FFF2-40B4-BE49-F238E27FC236}">
                <a16:creationId xmlns:a16="http://schemas.microsoft.com/office/drawing/2014/main" id="{A94A2FC9-6D19-473C-B868-99FDB204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36077" y="435547"/>
            <a:ext cx="1969484" cy="1775389"/>
          </a:xfrm>
          <a:custGeom>
            <a:avLst/>
            <a:gdLst>
              <a:gd name="connsiteX0" fmla="*/ 530616 w 1859834"/>
              <a:gd name="connsiteY0" fmla="*/ 0 h 1676546"/>
              <a:gd name="connsiteX1" fmla="*/ 1331006 w 1859834"/>
              <a:gd name="connsiteY1" fmla="*/ 0 h 1676546"/>
              <a:gd name="connsiteX2" fmla="*/ 1445347 w 1859834"/>
              <a:gd name="connsiteY2" fmla="*/ 65415 h 1676546"/>
              <a:gd name="connsiteX3" fmla="*/ 1845541 w 1859834"/>
              <a:gd name="connsiteY3" fmla="*/ 770436 h 1676546"/>
              <a:gd name="connsiteX4" fmla="*/ 1845541 w 1859834"/>
              <a:gd name="connsiteY4" fmla="*/ 906111 h 1676546"/>
              <a:gd name="connsiteX5" fmla="*/ 1445347 w 1859834"/>
              <a:gd name="connsiteY5" fmla="*/ 1611131 h 1676546"/>
              <a:gd name="connsiteX6" fmla="*/ 1331006 w 1859834"/>
              <a:gd name="connsiteY6" fmla="*/ 1676546 h 1676546"/>
              <a:gd name="connsiteX7" fmla="*/ 530616 w 1859834"/>
              <a:gd name="connsiteY7" fmla="*/ 1676546 h 1676546"/>
              <a:gd name="connsiteX8" fmla="*/ 416275 w 1859834"/>
              <a:gd name="connsiteY8" fmla="*/ 1611131 h 1676546"/>
              <a:gd name="connsiteX9" fmla="*/ 16080 w 1859834"/>
              <a:gd name="connsiteY9" fmla="*/ 906111 h 1676546"/>
              <a:gd name="connsiteX10" fmla="*/ 16080 w 1859834"/>
              <a:gd name="connsiteY10" fmla="*/ 770436 h 1676546"/>
              <a:gd name="connsiteX11" fmla="*/ 416275 w 1859834"/>
              <a:gd name="connsiteY11" fmla="*/ 65415 h 1676546"/>
              <a:gd name="connsiteX12" fmla="*/ 530616 w 1859834"/>
              <a:gd name="connsiteY12" fmla="*/ 0 h 167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59834" h="1676546">
                <a:moveTo>
                  <a:pt x="530616" y="0"/>
                </a:moveTo>
                <a:cubicBezTo>
                  <a:pt x="1331006" y="0"/>
                  <a:pt x="1331006" y="0"/>
                  <a:pt x="1331006" y="0"/>
                </a:cubicBezTo>
                <a:cubicBezTo>
                  <a:pt x="1371502" y="0"/>
                  <a:pt x="1423909" y="29073"/>
                  <a:pt x="1445347" y="65415"/>
                </a:cubicBezTo>
                <a:cubicBezTo>
                  <a:pt x="1845541" y="770436"/>
                  <a:pt x="1845541" y="770436"/>
                  <a:pt x="1845541" y="770436"/>
                </a:cubicBezTo>
                <a:cubicBezTo>
                  <a:pt x="1864599" y="809200"/>
                  <a:pt x="1864599" y="867346"/>
                  <a:pt x="1845541" y="906111"/>
                </a:cubicBezTo>
                <a:cubicBezTo>
                  <a:pt x="1445347" y="1611131"/>
                  <a:pt x="1445347" y="1611131"/>
                  <a:pt x="1445347" y="1611131"/>
                </a:cubicBezTo>
                <a:cubicBezTo>
                  <a:pt x="1423909" y="1647474"/>
                  <a:pt x="1371502" y="1676546"/>
                  <a:pt x="1331006" y="1676546"/>
                </a:cubicBezTo>
                <a:lnTo>
                  <a:pt x="530616" y="1676546"/>
                </a:lnTo>
                <a:cubicBezTo>
                  <a:pt x="487738" y="1676546"/>
                  <a:pt x="435332" y="1647474"/>
                  <a:pt x="416275" y="1611131"/>
                </a:cubicBezTo>
                <a:cubicBezTo>
                  <a:pt x="16080" y="906111"/>
                  <a:pt x="16080" y="906111"/>
                  <a:pt x="16080" y="906111"/>
                </a:cubicBezTo>
                <a:cubicBezTo>
                  <a:pt x="-5359" y="867346"/>
                  <a:pt x="-5359" y="809200"/>
                  <a:pt x="16080" y="770436"/>
                </a:cubicBezTo>
                <a:cubicBezTo>
                  <a:pt x="416275" y="65415"/>
                  <a:pt x="416275" y="65415"/>
                  <a:pt x="416275" y="65415"/>
                </a:cubicBezTo>
                <a:cubicBezTo>
                  <a:pt x="435332" y="29073"/>
                  <a:pt x="487738" y="0"/>
                  <a:pt x="530616"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09585"/>
            <a:endParaRPr lang="en-US" sz="2400">
              <a:solidFill>
                <a:prstClr val="white"/>
              </a:solidFill>
              <a:latin typeface="Calibri" panose="020F0502020204030204"/>
            </a:endParaRPr>
          </a:p>
        </p:txBody>
      </p:sp>
      <p:pic>
        <p:nvPicPr>
          <p:cNvPr id="3" name="Picture 2" descr="Logo, company name&#10;&#10;Description automatically generated">
            <a:extLst>
              <a:ext uri="{FF2B5EF4-FFF2-40B4-BE49-F238E27FC236}">
                <a16:creationId xmlns:a16="http://schemas.microsoft.com/office/drawing/2014/main" id="{F165AB20-C808-C70B-AB78-FF00C145C842}"/>
              </a:ext>
            </a:extLst>
          </p:cNvPr>
          <p:cNvPicPr>
            <a:picLocks noChangeAspect="1"/>
          </p:cNvPicPr>
          <p:nvPr/>
        </p:nvPicPr>
        <p:blipFill>
          <a:blip r:embed="rId3"/>
          <a:stretch>
            <a:fillRect/>
          </a:stretch>
        </p:blipFill>
        <p:spPr>
          <a:xfrm>
            <a:off x="9558275" y="952501"/>
            <a:ext cx="1611269" cy="1330767"/>
          </a:xfrm>
          <a:prstGeom prst="rect">
            <a:avLst/>
          </a:prstGeom>
        </p:spPr>
      </p:pic>
      <p:sp>
        <p:nvSpPr>
          <p:cNvPr id="4" name="TextBox 3">
            <a:extLst>
              <a:ext uri="{FF2B5EF4-FFF2-40B4-BE49-F238E27FC236}">
                <a16:creationId xmlns:a16="http://schemas.microsoft.com/office/drawing/2014/main" id="{01DE0DAC-0D03-DBC6-744B-2655CC480F9F}"/>
              </a:ext>
            </a:extLst>
          </p:cNvPr>
          <p:cNvSpPr txBox="1"/>
          <p:nvPr/>
        </p:nvSpPr>
        <p:spPr>
          <a:xfrm>
            <a:off x="0" y="5309686"/>
            <a:ext cx="8846592" cy="3461453"/>
          </a:xfrm>
          <a:prstGeom prst="rect">
            <a:avLst/>
          </a:prstGeom>
        </p:spPr>
        <p:txBody>
          <a:bodyPr vert="horz" lIns="121920" tIns="60960" rIns="121920" bIns="60960" rtlCol="0" anchor="t">
            <a:normAutofit/>
          </a:bodyPr>
          <a:lstStyle/>
          <a:p>
            <a:pPr indent="-304792" defTabSz="1219170">
              <a:lnSpc>
                <a:spcPct val="90000"/>
              </a:lnSpc>
              <a:spcAft>
                <a:spcPts val="800"/>
              </a:spcAft>
              <a:buFont typeface="Arial" panose="020B0604020202020204" pitchFamily="34" charset="0"/>
              <a:buChar char="•"/>
            </a:pPr>
            <a:r>
              <a:rPr lang="en-US" sz="2400" dirty="0">
                <a:solidFill>
                  <a:prstClr val="black"/>
                </a:solidFill>
                <a:latin typeface="Calibri" panose="020F0502020204030204"/>
              </a:rPr>
              <a:t>Qingting Hu(Tina)</a:t>
            </a:r>
          </a:p>
          <a:p>
            <a:pPr indent="-304792" defTabSz="1219170">
              <a:lnSpc>
                <a:spcPct val="90000"/>
              </a:lnSpc>
              <a:spcAft>
                <a:spcPts val="800"/>
              </a:spcAft>
              <a:buFont typeface="Arial" panose="020B0604020202020204" pitchFamily="34" charset="0"/>
              <a:buChar char="•"/>
            </a:pPr>
            <a:r>
              <a:rPr lang="en-US" sz="2400" dirty="0">
                <a:solidFill>
                  <a:prstClr val="black"/>
                </a:solidFill>
                <a:latin typeface="Calibri" panose="020F0502020204030204"/>
              </a:rPr>
              <a:t>Dr. Michael Lukey lab</a:t>
            </a:r>
          </a:p>
          <a:p>
            <a:pPr indent="-304792" defTabSz="1219170">
              <a:lnSpc>
                <a:spcPct val="90000"/>
              </a:lnSpc>
              <a:spcAft>
                <a:spcPts val="800"/>
              </a:spcAft>
              <a:buFont typeface="Arial" panose="020B0604020202020204" pitchFamily="34" charset="0"/>
              <a:buChar char="•"/>
            </a:pPr>
            <a:endParaRPr lang="en-US" sz="2400" dirty="0">
              <a:solidFill>
                <a:prstClr val="black"/>
              </a:solidFill>
              <a:latin typeface="Calibri" panose="020F0502020204030204"/>
            </a:endParaRPr>
          </a:p>
        </p:txBody>
      </p:sp>
      <p:sp>
        <p:nvSpPr>
          <p:cNvPr id="22" name="Freeform: Shape 21">
            <a:extLst>
              <a:ext uri="{FF2B5EF4-FFF2-40B4-BE49-F238E27FC236}">
                <a16:creationId xmlns:a16="http://schemas.microsoft.com/office/drawing/2014/main" id="{8BED0409-854E-49C4-876E-A78C6D881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4328" y="2391339"/>
            <a:ext cx="4295424" cy="4226565"/>
          </a:xfrm>
          <a:custGeom>
            <a:avLst/>
            <a:gdLst>
              <a:gd name="connsiteX0" fmla="*/ 2353286 w 3293367"/>
              <a:gd name="connsiteY0" fmla="*/ 2104683 h 3240573"/>
              <a:gd name="connsiteX1" fmla="*/ 2868450 w 3293367"/>
              <a:gd name="connsiteY1" fmla="*/ 2104683 h 3240573"/>
              <a:gd name="connsiteX2" fmla="*/ 2892703 w 3293367"/>
              <a:gd name="connsiteY2" fmla="*/ 2107904 h 3240573"/>
              <a:gd name="connsiteX3" fmla="*/ 2909383 w 3293367"/>
              <a:gd name="connsiteY3" fmla="*/ 2114898 h 3240573"/>
              <a:gd name="connsiteX4" fmla="*/ 2899189 w 3293367"/>
              <a:gd name="connsiteY4" fmla="*/ 2132529 h 3240573"/>
              <a:gd name="connsiteX5" fmla="*/ 2538022 w 3293367"/>
              <a:gd name="connsiteY5" fmla="*/ 2757176 h 3240573"/>
              <a:gd name="connsiteX6" fmla="*/ 2322847 w 3293367"/>
              <a:gd name="connsiteY6" fmla="*/ 2882232 h 3240573"/>
              <a:gd name="connsiteX7" fmla="*/ 2149884 w 3293367"/>
              <a:gd name="connsiteY7" fmla="*/ 2882232 h 3240573"/>
              <a:gd name="connsiteX8" fmla="*/ 2129707 w 3293367"/>
              <a:gd name="connsiteY8" fmla="*/ 2882232 h 3240573"/>
              <a:gd name="connsiteX9" fmla="*/ 2110453 w 3293367"/>
              <a:gd name="connsiteY9" fmla="*/ 2849077 h 3240573"/>
              <a:gd name="connsiteX10" fmla="*/ 2016148 w 3293367"/>
              <a:gd name="connsiteY10" fmla="*/ 2686675 h 3240573"/>
              <a:gd name="connsiteX11" fmla="*/ 2016148 w 3293367"/>
              <a:gd name="connsiteY11" fmla="*/ 2595774 h 3240573"/>
              <a:gd name="connsiteX12" fmla="*/ 2274287 w 3293367"/>
              <a:gd name="connsiteY12" fmla="*/ 2151242 h 3240573"/>
              <a:gd name="connsiteX13" fmla="*/ 2353286 w 3293367"/>
              <a:gd name="connsiteY13" fmla="*/ 2104683 h 3240573"/>
              <a:gd name="connsiteX14" fmla="*/ 939150 w 3293367"/>
              <a:gd name="connsiteY14" fmla="*/ 0 h 3240573"/>
              <a:gd name="connsiteX15" fmla="*/ 2322847 w 3293367"/>
              <a:gd name="connsiteY15" fmla="*/ 0 h 3240573"/>
              <a:gd name="connsiteX16" fmla="*/ 2538022 w 3293367"/>
              <a:gd name="connsiteY16" fmla="*/ 125055 h 3240573"/>
              <a:gd name="connsiteX17" fmla="*/ 3228376 w 3293367"/>
              <a:gd name="connsiteY17" fmla="*/ 1319038 h 3240573"/>
              <a:gd name="connsiteX18" fmla="*/ 3228376 w 3293367"/>
              <a:gd name="connsiteY18" fmla="*/ 1563194 h 3240573"/>
              <a:gd name="connsiteX19" fmla="*/ 2972043 w 3293367"/>
              <a:gd name="connsiteY19" fmla="*/ 2006528 h 3240573"/>
              <a:gd name="connsiteX20" fmla="*/ 2950440 w 3293367"/>
              <a:gd name="connsiteY20" fmla="*/ 2043890 h 3240573"/>
              <a:gd name="connsiteX21" fmla="*/ 2951200 w 3293367"/>
              <a:gd name="connsiteY21" fmla="*/ 2044209 h 3240573"/>
              <a:gd name="connsiteX22" fmla="*/ 2989324 w 3293367"/>
              <a:gd name="connsiteY22" fmla="*/ 2082660 h 3240573"/>
              <a:gd name="connsiteX23" fmla="*/ 3279247 w 3293367"/>
              <a:gd name="connsiteY23" fmla="*/ 2584089 h 3240573"/>
              <a:gd name="connsiteX24" fmla="*/ 3279247 w 3293367"/>
              <a:gd name="connsiteY24" fmla="*/ 2686626 h 3240573"/>
              <a:gd name="connsiteX25" fmla="*/ 2989324 w 3293367"/>
              <a:gd name="connsiteY25" fmla="*/ 3188054 h 3240573"/>
              <a:gd name="connsiteX26" fmla="*/ 2898957 w 3293367"/>
              <a:gd name="connsiteY26" fmla="*/ 3240573 h 3240573"/>
              <a:gd name="connsiteX27" fmla="*/ 2317855 w 3293367"/>
              <a:gd name="connsiteY27" fmla="*/ 3240573 h 3240573"/>
              <a:gd name="connsiteX28" fmla="*/ 2228744 w 3293367"/>
              <a:gd name="connsiteY28" fmla="*/ 3188054 h 3240573"/>
              <a:gd name="connsiteX29" fmla="*/ 2072563 w 3293367"/>
              <a:gd name="connsiteY29" fmla="*/ 2919100 h 3240573"/>
              <a:gd name="connsiteX30" fmla="*/ 2054920 w 3293367"/>
              <a:gd name="connsiteY30" fmla="*/ 2888716 h 3240573"/>
              <a:gd name="connsiteX31" fmla="*/ 2068802 w 3293367"/>
              <a:gd name="connsiteY31" fmla="*/ 2888716 h 3240573"/>
              <a:gd name="connsiteX32" fmla="*/ 2134418 w 3293367"/>
              <a:gd name="connsiteY32" fmla="*/ 2888716 h 3240573"/>
              <a:gd name="connsiteX33" fmla="*/ 2162922 w 3293367"/>
              <a:gd name="connsiteY33" fmla="*/ 2937803 h 3240573"/>
              <a:gd name="connsiteX34" fmla="*/ 2271824 w 3293367"/>
              <a:gd name="connsiteY34" fmla="*/ 3125340 h 3240573"/>
              <a:gd name="connsiteX35" fmla="*/ 2350824 w 3293367"/>
              <a:gd name="connsiteY35" fmla="*/ 3171900 h 3240573"/>
              <a:gd name="connsiteX36" fmla="*/ 2865989 w 3293367"/>
              <a:gd name="connsiteY36" fmla="*/ 3171900 h 3240573"/>
              <a:gd name="connsiteX37" fmla="*/ 2946100 w 3293367"/>
              <a:gd name="connsiteY37" fmla="*/ 3125340 h 3240573"/>
              <a:gd name="connsiteX38" fmla="*/ 3203126 w 3293367"/>
              <a:gd name="connsiteY38" fmla="*/ 2680809 h 3240573"/>
              <a:gd name="connsiteX39" fmla="*/ 3203126 w 3293367"/>
              <a:gd name="connsiteY39" fmla="*/ 2589906 h 3240573"/>
              <a:gd name="connsiteX40" fmla="*/ 2946100 w 3293367"/>
              <a:gd name="connsiteY40" fmla="*/ 2145375 h 3240573"/>
              <a:gd name="connsiteX41" fmla="*/ 2912303 w 3293367"/>
              <a:gd name="connsiteY41" fmla="*/ 2111287 h 3240573"/>
              <a:gd name="connsiteX42" fmla="*/ 2908392 w 3293367"/>
              <a:gd name="connsiteY42" fmla="*/ 2109648 h 3240573"/>
              <a:gd name="connsiteX43" fmla="*/ 2929357 w 3293367"/>
              <a:gd name="connsiteY43" fmla="*/ 2073390 h 3240573"/>
              <a:gd name="connsiteX44" fmla="*/ 2944948 w 3293367"/>
              <a:gd name="connsiteY44" fmla="*/ 2046424 h 3240573"/>
              <a:gd name="connsiteX45" fmla="*/ 2928777 w 3293367"/>
              <a:gd name="connsiteY45" fmla="*/ 2039643 h 3240573"/>
              <a:gd name="connsiteX46" fmla="*/ 2901420 w 3293367"/>
              <a:gd name="connsiteY46" fmla="*/ 2036009 h 3240573"/>
              <a:gd name="connsiteX47" fmla="*/ 2320317 w 3293367"/>
              <a:gd name="connsiteY47" fmla="*/ 2036009 h 3240573"/>
              <a:gd name="connsiteX48" fmla="*/ 2231207 w 3293367"/>
              <a:gd name="connsiteY48" fmla="*/ 2088527 h 3240573"/>
              <a:gd name="connsiteX49" fmla="*/ 1940028 w 3293367"/>
              <a:gd name="connsiteY49" fmla="*/ 2589956 h 3240573"/>
              <a:gd name="connsiteX50" fmla="*/ 1940028 w 3293367"/>
              <a:gd name="connsiteY50" fmla="*/ 2692493 h 3240573"/>
              <a:gd name="connsiteX51" fmla="*/ 2036139 w 3293367"/>
              <a:gd name="connsiteY51" fmla="*/ 2858003 h 3240573"/>
              <a:gd name="connsiteX52" fmla="*/ 2050209 w 3293367"/>
              <a:gd name="connsiteY52" fmla="*/ 2882232 h 3240573"/>
              <a:gd name="connsiteX53" fmla="*/ 1985031 w 3293367"/>
              <a:gd name="connsiteY53" fmla="*/ 2882232 h 3240573"/>
              <a:gd name="connsiteX54" fmla="*/ 939150 w 3293367"/>
              <a:gd name="connsiteY54" fmla="*/ 2882232 h 3240573"/>
              <a:gd name="connsiteX55" fmla="*/ 726963 w 3293367"/>
              <a:gd name="connsiteY55" fmla="*/ 2757176 h 3240573"/>
              <a:gd name="connsiteX56" fmla="*/ 33622 w 3293367"/>
              <a:gd name="connsiteY56" fmla="*/ 1563194 h 3240573"/>
              <a:gd name="connsiteX57" fmla="*/ 33622 w 3293367"/>
              <a:gd name="connsiteY57" fmla="*/ 1319038 h 3240573"/>
              <a:gd name="connsiteX58" fmla="*/ 726963 w 3293367"/>
              <a:gd name="connsiteY58" fmla="*/ 125055 h 3240573"/>
              <a:gd name="connsiteX59" fmla="*/ 939150 w 3293367"/>
              <a:gd name="connsiteY59" fmla="*/ 0 h 3240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93367" h="3240573">
                <a:moveTo>
                  <a:pt x="2353286" y="2104683"/>
                </a:moveTo>
                <a:cubicBezTo>
                  <a:pt x="2353286" y="2104683"/>
                  <a:pt x="2353286" y="2104683"/>
                  <a:pt x="2868450" y="2104683"/>
                </a:cubicBezTo>
                <a:cubicBezTo>
                  <a:pt x="2876795" y="2104683"/>
                  <a:pt x="2884932" y="2105791"/>
                  <a:pt x="2892703" y="2107904"/>
                </a:cubicBezTo>
                <a:lnTo>
                  <a:pt x="2909383" y="2114898"/>
                </a:lnTo>
                <a:lnTo>
                  <a:pt x="2899189" y="2132529"/>
                </a:lnTo>
                <a:cubicBezTo>
                  <a:pt x="2807017" y="2291942"/>
                  <a:pt x="2689037" y="2495992"/>
                  <a:pt x="2538022" y="2757176"/>
                </a:cubicBezTo>
                <a:cubicBezTo>
                  <a:pt x="2493195" y="2834591"/>
                  <a:pt x="2412503" y="2882232"/>
                  <a:pt x="2322847" y="2882232"/>
                </a:cubicBezTo>
                <a:cubicBezTo>
                  <a:pt x="2322847" y="2882232"/>
                  <a:pt x="2322847" y="2882232"/>
                  <a:pt x="2149884" y="2882232"/>
                </a:cubicBezTo>
                <a:lnTo>
                  <a:pt x="2129707" y="2882232"/>
                </a:lnTo>
                <a:lnTo>
                  <a:pt x="2110453" y="2849077"/>
                </a:lnTo>
                <a:cubicBezTo>
                  <a:pt x="2083644" y="2802909"/>
                  <a:pt x="2052449" y="2749188"/>
                  <a:pt x="2016148" y="2686675"/>
                </a:cubicBezTo>
                <a:cubicBezTo>
                  <a:pt x="1999459" y="2658961"/>
                  <a:pt x="1999459" y="2623488"/>
                  <a:pt x="2016148" y="2595774"/>
                </a:cubicBezTo>
                <a:cubicBezTo>
                  <a:pt x="2016148" y="2595774"/>
                  <a:pt x="2016148" y="2595774"/>
                  <a:pt x="2274287" y="2151242"/>
                </a:cubicBezTo>
                <a:cubicBezTo>
                  <a:pt x="2289865" y="2122420"/>
                  <a:pt x="2321018" y="2104683"/>
                  <a:pt x="2353286" y="2104683"/>
                </a:cubicBezTo>
                <a:close/>
                <a:moveTo>
                  <a:pt x="939150" y="0"/>
                </a:moveTo>
                <a:cubicBezTo>
                  <a:pt x="939150" y="0"/>
                  <a:pt x="939150" y="0"/>
                  <a:pt x="2322847" y="0"/>
                </a:cubicBezTo>
                <a:cubicBezTo>
                  <a:pt x="2412503" y="0"/>
                  <a:pt x="2493195" y="47640"/>
                  <a:pt x="2538022" y="125055"/>
                </a:cubicBezTo>
                <a:cubicBezTo>
                  <a:pt x="2538022" y="125055"/>
                  <a:pt x="2538022" y="125055"/>
                  <a:pt x="3228376" y="1319038"/>
                </a:cubicBezTo>
                <a:cubicBezTo>
                  <a:pt x="3273205" y="1393476"/>
                  <a:pt x="3273205" y="1488756"/>
                  <a:pt x="3228376" y="1563194"/>
                </a:cubicBezTo>
                <a:cubicBezTo>
                  <a:pt x="3228376" y="1563194"/>
                  <a:pt x="3228376" y="1563194"/>
                  <a:pt x="2972043" y="2006528"/>
                </a:cubicBezTo>
                <a:lnTo>
                  <a:pt x="2950440" y="2043890"/>
                </a:lnTo>
                <a:lnTo>
                  <a:pt x="2951200" y="2044209"/>
                </a:lnTo>
                <a:cubicBezTo>
                  <a:pt x="2966732" y="2053275"/>
                  <a:pt x="2979910" y="2066404"/>
                  <a:pt x="2989324" y="2082660"/>
                </a:cubicBezTo>
                <a:cubicBezTo>
                  <a:pt x="2989324" y="2082660"/>
                  <a:pt x="2989324" y="2082660"/>
                  <a:pt x="3279247" y="2584089"/>
                </a:cubicBezTo>
                <a:cubicBezTo>
                  <a:pt x="3298074" y="2615350"/>
                  <a:pt x="3298074" y="2655364"/>
                  <a:pt x="3279247" y="2686626"/>
                </a:cubicBezTo>
                <a:cubicBezTo>
                  <a:pt x="3279247" y="2686626"/>
                  <a:pt x="3279247" y="2686626"/>
                  <a:pt x="2989324" y="3188054"/>
                </a:cubicBezTo>
                <a:cubicBezTo>
                  <a:pt x="2970497" y="3220565"/>
                  <a:pt x="2936610" y="3240573"/>
                  <a:pt x="2898957" y="3240573"/>
                </a:cubicBezTo>
                <a:cubicBezTo>
                  <a:pt x="2898957" y="3240573"/>
                  <a:pt x="2898957" y="3240573"/>
                  <a:pt x="2317855" y="3240573"/>
                </a:cubicBezTo>
                <a:cubicBezTo>
                  <a:pt x="2281457" y="3240573"/>
                  <a:pt x="2246316" y="3220565"/>
                  <a:pt x="2228744" y="3188054"/>
                </a:cubicBezTo>
                <a:cubicBezTo>
                  <a:pt x="2228744" y="3188054"/>
                  <a:pt x="2228744" y="3188054"/>
                  <a:pt x="2072563" y="2919100"/>
                </a:cubicBezTo>
                <a:lnTo>
                  <a:pt x="2054920" y="2888716"/>
                </a:lnTo>
                <a:lnTo>
                  <a:pt x="2068802" y="2888716"/>
                </a:lnTo>
                <a:lnTo>
                  <a:pt x="2134418" y="2888716"/>
                </a:lnTo>
                <a:lnTo>
                  <a:pt x="2162922" y="2937803"/>
                </a:lnTo>
                <a:cubicBezTo>
                  <a:pt x="2271824" y="3125340"/>
                  <a:pt x="2271824" y="3125340"/>
                  <a:pt x="2271824" y="3125340"/>
                </a:cubicBezTo>
                <a:cubicBezTo>
                  <a:pt x="2287402" y="3154162"/>
                  <a:pt x="2318557" y="3171900"/>
                  <a:pt x="2350824" y="3171900"/>
                </a:cubicBezTo>
                <a:cubicBezTo>
                  <a:pt x="2865989" y="3171900"/>
                  <a:pt x="2865989" y="3171900"/>
                  <a:pt x="2865989" y="3171900"/>
                </a:cubicBezTo>
                <a:cubicBezTo>
                  <a:pt x="2899368" y="3171900"/>
                  <a:pt x="2929410" y="3154162"/>
                  <a:pt x="2946100" y="3125340"/>
                </a:cubicBezTo>
                <a:cubicBezTo>
                  <a:pt x="3203126" y="2680809"/>
                  <a:pt x="3203126" y="2680809"/>
                  <a:pt x="3203126" y="2680809"/>
                </a:cubicBezTo>
                <a:cubicBezTo>
                  <a:pt x="3219816" y="2653094"/>
                  <a:pt x="3219816" y="2617620"/>
                  <a:pt x="3203126" y="2589906"/>
                </a:cubicBezTo>
                <a:cubicBezTo>
                  <a:pt x="2946100" y="2145375"/>
                  <a:pt x="2946100" y="2145375"/>
                  <a:pt x="2946100" y="2145375"/>
                </a:cubicBezTo>
                <a:cubicBezTo>
                  <a:pt x="2937755" y="2130963"/>
                  <a:pt x="2926072" y="2119323"/>
                  <a:pt x="2912303" y="2111287"/>
                </a:cubicBezTo>
                <a:lnTo>
                  <a:pt x="2908392" y="2109648"/>
                </a:lnTo>
                <a:lnTo>
                  <a:pt x="2929357" y="2073390"/>
                </a:lnTo>
                <a:lnTo>
                  <a:pt x="2944948" y="2046424"/>
                </a:lnTo>
                <a:lnTo>
                  <a:pt x="2928777" y="2039643"/>
                </a:lnTo>
                <a:cubicBezTo>
                  <a:pt x="2920010" y="2037259"/>
                  <a:pt x="2910833" y="2036009"/>
                  <a:pt x="2901420" y="2036009"/>
                </a:cubicBezTo>
                <a:cubicBezTo>
                  <a:pt x="2320317" y="2036009"/>
                  <a:pt x="2320317" y="2036009"/>
                  <a:pt x="2320317" y="2036009"/>
                </a:cubicBezTo>
                <a:cubicBezTo>
                  <a:pt x="2283920" y="2036009"/>
                  <a:pt x="2248778" y="2056016"/>
                  <a:pt x="2231207" y="2088527"/>
                </a:cubicBezTo>
                <a:cubicBezTo>
                  <a:pt x="1940028" y="2589956"/>
                  <a:pt x="1940028" y="2589956"/>
                  <a:pt x="1940028" y="2589956"/>
                </a:cubicBezTo>
                <a:cubicBezTo>
                  <a:pt x="1921201" y="2621217"/>
                  <a:pt x="1921201" y="2661231"/>
                  <a:pt x="1940028" y="2692493"/>
                </a:cubicBezTo>
                <a:cubicBezTo>
                  <a:pt x="1976425" y="2755171"/>
                  <a:pt x="2008272" y="2810015"/>
                  <a:pt x="2036139" y="2858003"/>
                </a:cubicBezTo>
                <a:lnTo>
                  <a:pt x="2050209" y="2882232"/>
                </a:lnTo>
                <a:lnTo>
                  <a:pt x="1985031" y="2882232"/>
                </a:lnTo>
                <a:cubicBezTo>
                  <a:pt x="1782341" y="2882232"/>
                  <a:pt x="1458037" y="2882232"/>
                  <a:pt x="939150" y="2882232"/>
                </a:cubicBezTo>
                <a:cubicBezTo>
                  <a:pt x="852483" y="2882232"/>
                  <a:pt x="768803" y="2834591"/>
                  <a:pt x="726963" y="2757176"/>
                </a:cubicBezTo>
                <a:cubicBezTo>
                  <a:pt x="726963" y="2757176"/>
                  <a:pt x="726963" y="2757176"/>
                  <a:pt x="33622" y="1563194"/>
                </a:cubicBezTo>
                <a:cubicBezTo>
                  <a:pt x="-11207" y="1488756"/>
                  <a:pt x="-11207" y="1393476"/>
                  <a:pt x="33622" y="1319038"/>
                </a:cubicBezTo>
                <a:cubicBezTo>
                  <a:pt x="33622" y="1319038"/>
                  <a:pt x="33622" y="1319038"/>
                  <a:pt x="726963" y="125055"/>
                </a:cubicBezTo>
                <a:cubicBezTo>
                  <a:pt x="768803" y="47640"/>
                  <a:pt x="852483" y="0"/>
                  <a:pt x="939150"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09585"/>
            <a:endParaRPr lang="en-US" sz="2400">
              <a:solidFill>
                <a:prstClr val="white"/>
              </a:solidFill>
              <a:latin typeface="Calibri" panose="020F0502020204030204"/>
            </a:endParaRPr>
          </a:p>
        </p:txBody>
      </p:sp>
      <p:sp>
        <p:nvSpPr>
          <p:cNvPr id="24" name="Freeform: Shape 23">
            <a:extLst>
              <a:ext uri="{FF2B5EF4-FFF2-40B4-BE49-F238E27FC236}">
                <a16:creationId xmlns:a16="http://schemas.microsoft.com/office/drawing/2014/main" id="{D4340B2E-01FD-4F5D-9C4D-AD3923AD2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91732" y="843529"/>
            <a:ext cx="3309880" cy="2983688"/>
          </a:xfrm>
          <a:custGeom>
            <a:avLst/>
            <a:gdLst>
              <a:gd name="connsiteX0" fmla="*/ 944317 w 3309879"/>
              <a:gd name="connsiteY0" fmla="*/ 0 h 2983688"/>
              <a:gd name="connsiteX1" fmla="*/ 2368743 w 3309879"/>
              <a:gd name="connsiteY1" fmla="*/ 0 h 2983688"/>
              <a:gd name="connsiteX2" fmla="*/ 2572231 w 3309879"/>
              <a:gd name="connsiteY2" fmla="*/ 116416 h 2983688"/>
              <a:gd name="connsiteX3" fmla="*/ 3284443 w 3309879"/>
              <a:gd name="connsiteY3" fmla="*/ 1371117 h 2983688"/>
              <a:gd name="connsiteX4" fmla="*/ 3284443 w 3309879"/>
              <a:gd name="connsiteY4" fmla="*/ 1612573 h 2983688"/>
              <a:gd name="connsiteX5" fmla="*/ 2572231 w 3309879"/>
              <a:gd name="connsiteY5" fmla="*/ 2867272 h 2983688"/>
              <a:gd name="connsiteX6" fmla="*/ 2368743 w 3309879"/>
              <a:gd name="connsiteY6" fmla="*/ 2983688 h 2983688"/>
              <a:gd name="connsiteX7" fmla="*/ 944317 w 3309879"/>
              <a:gd name="connsiteY7" fmla="*/ 2983688 h 2983688"/>
              <a:gd name="connsiteX8" fmla="*/ 740830 w 3309879"/>
              <a:gd name="connsiteY8" fmla="*/ 2867272 h 2983688"/>
              <a:gd name="connsiteX9" fmla="*/ 28617 w 3309879"/>
              <a:gd name="connsiteY9" fmla="*/ 1612573 h 2983688"/>
              <a:gd name="connsiteX10" fmla="*/ 28617 w 3309879"/>
              <a:gd name="connsiteY10" fmla="*/ 1371117 h 2983688"/>
              <a:gd name="connsiteX11" fmla="*/ 740830 w 3309879"/>
              <a:gd name="connsiteY11" fmla="*/ 116416 h 2983688"/>
              <a:gd name="connsiteX12" fmla="*/ 944317 w 3309879"/>
              <a:gd name="connsiteY12" fmla="*/ 0 h 298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09879" h="2983688">
                <a:moveTo>
                  <a:pt x="944317" y="0"/>
                </a:moveTo>
                <a:cubicBezTo>
                  <a:pt x="2368743" y="0"/>
                  <a:pt x="2368743" y="0"/>
                  <a:pt x="2368743" y="0"/>
                </a:cubicBezTo>
                <a:cubicBezTo>
                  <a:pt x="2440811" y="0"/>
                  <a:pt x="2534078" y="51740"/>
                  <a:pt x="2572231" y="116416"/>
                </a:cubicBezTo>
                <a:cubicBezTo>
                  <a:pt x="3284443" y="1371117"/>
                  <a:pt x="3284443" y="1371117"/>
                  <a:pt x="3284443" y="1371117"/>
                </a:cubicBezTo>
                <a:cubicBezTo>
                  <a:pt x="3318358" y="1440104"/>
                  <a:pt x="3318358" y="1543584"/>
                  <a:pt x="3284443" y="1612573"/>
                </a:cubicBezTo>
                <a:cubicBezTo>
                  <a:pt x="2572231" y="2867272"/>
                  <a:pt x="2572231" y="2867272"/>
                  <a:pt x="2572231" y="2867272"/>
                </a:cubicBezTo>
                <a:cubicBezTo>
                  <a:pt x="2534078" y="2931949"/>
                  <a:pt x="2440811" y="2983688"/>
                  <a:pt x="2368743" y="2983688"/>
                </a:cubicBezTo>
                <a:lnTo>
                  <a:pt x="944317" y="2983688"/>
                </a:lnTo>
                <a:cubicBezTo>
                  <a:pt x="868010" y="2983688"/>
                  <a:pt x="774745" y="2931949"/>
                  <a:pt x="740830" y="2867272"/>
                </a:cubicBezTo>
                <a:cubicBezTo>
                  <a:pt x="28617" y="1612573"/>
                  <a:pt x="28617" y="1612573"/>
                  <a:pt x="28617" y="1612573"/>
                </a:cubicBezTo>
                <a:cubicBezTo>
                  <a:pt x="-9538" y="1543584"/>
                  <a:pt x="-9538" y="1440104"/>
                  <a:pt x="28617" y="1371117"/>
                </a:cubicBezTo>
                <a:cubicBezTo>
                  <a:pt x="740830" y="116416"/>
                  <a:pt x="740830" y="116416"/>
                  <a:pt x="740830" y="116416"/>
                </a:cubicBezTo>
                <a:cubicBezTo>
                  <a:pt x="774745" y="51740"/>
                  <a:pt x="868010" y="0"/>
                  <a:pt x="944317"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09585"/>
            <a:endParaRPr lang="en-US" sz="2400">
              <a:solidFill>
                <a:prstClr val="white"/>
              </a:solidFill>
              <a:latin typeface="Calibri" panose="020F0502020204030204"/>
            </a:endParaRPr>
          </a:p>
        </p:txBody>
      </p:sp>
      <p:pic>
        <p:nvPicPr>
          <p:cNvPr id="7" name="Picture 6" descr="Diagram&#10;&#10;Description automatically generated with medium confidence">
            <a:extLst>
              <a:ext uri="{FF2B5EF4-FFF2-40B4-BE49-F238E27FC236}">
                <a16:creationId xmlns:a16="http://schemas.microsoft.com/office/drawing/2014/main" id="{6F258F2D-B31A-8D0D-8861-B7237803017C}"/>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a:off x="7340277" y="702319"/>
            <a:ext cx="1462681" cy="1098808"/>
          </a:xfrm>
          <a:prstGeom prst="rect">
            <a:avLst/>
          </a:prstGeom>
          <a:ln>
            <a:noFill/>
          </a:ln>
          <a:effectLst>
            <a:softEdge rad="112500"/>
          </a:effectLst>
        </p:spPr>
      </p:pic>
      <p:pic>
        <p:nvPicPr>
          <p:cNvPr id="5" name="Picture 4">
            <a:extLst>
              <a:ext uri="{FF2B5EF4-FFF2-40B4-BE49-F238E27FC236}">
                <a16:creationId xmlns:a16="http://schemas.microsoft.com/office/drawing/2014/main" id="{DBED6B41-E59E-5959-00E6-A6CB7ED783F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73741" y="2281317"/>
            <a:ext cx="5203860" cy="4576684"/>
          </a:xfrm>
          <a:prstGeom prst="rect">
            <a:avLst/>
          </a:prstGeom>
        </p:spPr>
      </p:pic>
    </p:spTree>
    <p:extLst>
      <p:ext uri="{BB962C8B-B14F-4D97-AF65-F5344CB8AC3E}">
        <p14:creationId xmlns:p14="http://schemas.microsoft.com/office/powerpoint/2010/main" val="2103345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1EE3706-CC6A-A781-9E63-8B766172D8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785" y="817265"/>
            <a:ext cx="5741668" cy="5786176"/>
          </a:xfrm>
          <a:prstGeom prst="rect">
            <a:avLst/>
          </a:prstGeom>
        </p:spPr>
      </p:pic>
      <p:sp>
        <p:nvSpPr>
          <p:cNvPr id="13" name="TextBox 12">
            <a:extLst>
              <a:ext uri="{FF2B5EF4-FFF2-40B4-BE49-F238E27FC236}">
                <a16:creationId xmlns:a16="http://schemas.microsoft.com/office/drawing/2014/main" id="{81274D99-F916-1832-83F5-F640BC8A6A49}"/>
              </a:ext>
            </a:extLst>
          </p:cNvPr>
          <p:cNvSpPr txBox="1"/>
          <p:nvPr/>
        </p:nvSpPr>
        <p:spPr>
          <a:xfrm>
            <a:off x="1125415" y="160774"/>
            <a:ext cx="2609369" cy="461665"/>
          </a:xfrm>
          <a:prstGeom prst="rect">
            <a:avLst/>
          </a:prstGeom>
          <a:noFill/>
        </p:spPr>
        <p:txBody>
          <a:bodyPr wrap="none" rtlCol="0">
            <a:spAutoFit/>
          </a:bodyPr>
          <a:lstStyle/>
          <a:p>
            <a:pPr defTabSz="609585"/>
            <a:r>
              <a:rPr lang="en-US" sz="2400" dirty="0">
                <a:solidFill>
                  <a:prstClr val="black"/>
                </a:solidFill>
                <a:latin typeface="Calibri" panose="020F0502020204030204"/>
              </a:rPr>
              <a:t>Cancer</a:t>
            </a:r>
            <a:r>
              <a:rPr lang="zh-CN" altLang="en-US" sz="2400" dirty="0">
                <a:solidFill>
                  <a:prstClr val="black"/>
                </a:solidFill>
                <a:latin typeface="Calibri" panose="020F0502020204030204"/>
                <a:ea typeface="等线" panose="02010600030101010101" pitchFamily="2" charset="-122"/>
              </a:rPr>
              <a:t> </a:t>
            </a:r>
            <a:r>
              <a:rPr lang="en-US" altLang="zh-CN" sz="2400" dirty="0">
                <a:solidFill>
                  <a:prstClr val="black"/>
                </a:solidFill>
                <a:latin typeface="Calibri" panose="020F0502020204030204"/>
                <a:ea typeface="等线" panose="02010600030101010101" pitchFamily="2" charset="-122"/>
              </a:rPr>
              <a:t>Metabolism</a:t>
            </a:r>
            <a:endParaRPr lang="en-US" sz="2400" dirty="0">
              <a:solidFill>
                <a:prstClr val="black"/>
              </a:solidFill>
              <a:latin typeface="Calibri" panose="020F0502020204030204"/>
            </a:endParaRPr>
          </a:p>
        </p:txBody>
      </p:sp>
      <p:sp>
        <p:nvSpPr>
          <p:cNvPr id="15" name="TextBox 14">
            <a:extLst>
              <a:ext uri="{FF2B5EF4-FFF2-40B4-BE49-F238E27FC236}">
                <a16:creationId xmlns:a16="http://schemas.microsoft.com/office/drawing/2014/main" id="{FC9CB126-9F34-1A30-4C9F-BDD00F7B8FA2}"/>
              </a:ext>
            </a:extLst>
          </p:cNvPr>
          <p:cNvSpPr txBox="1"/>
          <p:nvPr/>
        </p:nvSpPr>
        <p:spPr>
          <a:xfrm>
            <a:off x="7402285" y="1"/>
            <a:ext cx="6096000" cy="461665"/>
          </a:xfrm>
          <a:prstGeom prst="rect">
            <a:avLst/>
          </a:prstGeom>
          <a:noFill/>
        </p:spPr>
        <p:txBody>
          <a:bodyPr wrap="square">
            <a:spAutoFit/>
          </a:bodyPr>
          <a:lstStyle/>
          <a:p>
            <a:pPr defTabSz="609585"/>
            <a:r>
              <a:rPr lang="en-US" sz="2400" b="1" dirty="0">
                <a:solidFill>
                  <a:srgbClr val="000000"/>
                </a:solidFill>
                <a:latin typeface="Arial" panose="020B0604020202020204" pitchFamily="34" charset="0"/>
                <a:ea typeface="SimSun" panose="02010600030101010101" pitchFamily="2" charset="-122"/>
                <a:cs typeface="Times New Roman" panose="02020603050405020304" pitchFamily="18" charset="0"/>
              </a:rPr>
              <a:t>cadaverine</a:t>
            </a:r>
            <a:endParaRPr lang="en-US" sz="2400" dirty="0">
              <a:solidFill>
                <a:prstClr val="black"/>
              </a:solidFill>
              <a:latin typeface="Calibri" panose="020F0502020204030204"/>
            </a:endParaRPr>
          </a:p>
        </p:txBody>
      </p:sp>
      <p:pic>
        <p:nvPicPr>
          <p:cNvPr id="2" name="Picture 1" descr="A diagram of a diagram of a substance&#10;&#10;Description automatically generated with medium confidence">
            <a:extLst>
              <a:ext uri="{FF2B5EF4-FFF2-40B4-BE49-F238E27FC236}">
                <a16:creationId xmlns:a16="http://schemas.microsoft.com/office/drawing/2014/main" id="{C91A069C-BF80-4591-3B7B-A4FE1C898CD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24504" y="1136024"/>
            <a:ext cx="5104832" cy="4909177"/>
          </a:xfrm>
          <a:prstGeom prst="rect">
            <a:avLst/>
          </a:prstGeom>
        </p:spPr>
      </p:pic>
    </p:spTree>
    <p:extLst>
      <p:ext uri="{BB962C8B-B14F-4D97-AF65-F5344CB8AC3E}">
        <p14:creationId xmlns:p14="http://schemas.microsoft.com/office/powerpoint/2010/main" val="1474588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31483BD-E622-8348-ECEF-E24B7E03AE8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08744" y="542925"/>
            <a:ext cx="4387056" cy="5849408"/>
          </a:xfrm>
          <a:prstGeom prst="rect">
            <a:avLst/>
          </a:prstGeom>
        </p:spPr>
      </p:pic>
      <p:pic>
        <p:nvPicPr>
          <p:cNvPr id="7" name="Picture 6">
            <a:extLst>
              <a:ext uri="{FF2B5EF4-FFF2-40B4-BE49-F238E27FC236}">
                <a16:creationId xmlns:a16="http://schemas.microsoft.com/office/drawing/2014/main" id="{272A1CA0-0674-9069-5783-074488B496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8865" y="266700"/>
            <a:ext cx="5137471" cy="6858000"/>
          </a:xfrm>
          <a:prstGeom prst="rect">
            <a:avLst/>
          </a:prstGeom>
        </p:spPr>
      </p:pic>
      <p:pic>
        <p:nvPicPr>
          <p:cNvPr id="9" name="Picture 8">
            <a:extLst>
              <a:ext uri="{FF2B5EF4-FFF2-40B4-BE49-F238E27FC236}">
                <a16:creationId xmlns:a16="http://schemas.microsoft.com/office/drawing/2014/main" id="{D3F98527-972B-3A65-8AF5-8A1129399F9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50050" y="254000"/>
            <a:ext cx="5143500" cy="6858000"/>
          </a:xfrm>
          <a:prstGeom prst="rect">
            <a:avLst/>
          </a:prstGeom>
        </p:spPr>
      </p:pic>
    </p:spTree>
    <p:extLst>
      <p:ext uri="{BB962C8B-B14F-4D97-AF65-F5344CB8AC3E}">
        <p14:creationId xmlns:p14="http://schemas.microsoft.com/office/powerpoint/2010/main" val="158394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291267" y="299600"/>
            <a:ext cx="11360800" cy="763600"/>
          </a:xfrm>
          <a:prstGeom prst="rect">
            <a:avLst/>
          </a:prstGeom>
        </p:spPr>
        <p:txBody>
          <a:bodyPr spcFirstLastPara="1" wrap="square" lIns="121900" tIns="121900" rIns="121900" bIns="121900" anchor="t" anchorCtr="0">
            <a:normAutofit/>
          </a:bodyPr>
          <a:lstStyle/>
          <a:p>
            <a:pPr algn="ctr"/>
            <a:r>
              <a:rPr lang="en" b="1">
                <a:latin typeface="PT Sans Narrow"/>
                <a:ea typeface="PT Sans Narrow"/>
                <a:cs typeface="PT Sans Narrow"/>
                <a:sym typeface="PT Sans Narrow"/>
              </a:rPr>
              <a:t>Longling (Silvia) Shui in Westcott Lab @CSHL</a:t>
            </a:r>
            <a:endParaRPr b="1">
              <a:latin typeface="PT Sans Narrow"/>
              <a:ea typeface="PT Sans Narrow"/>
              <a:cs typeface="PT Sans Narrow"/>
              <a:sym typeface="PT Sans Narrow"/>
            </a:endParaRPr>
          </a:p>
        </p:txBody>
      </p:sp>
      <p:pic>
        <p:nvPicPr>
          <p:cNvPr id="55" name="Google Shape;55;p1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18801" y="1173900"/>
            <a:ext cx="4800868" cy="3162435"/>
          </a:xfrm>
          <a:prstGeom prst="rect">
            <a:avLst/>
          </a:prstGeom>
          <a:noFill/>
          <a:ln>
            <a:noFill/>
          </a:ln>
        </p:spPr>
      </p:pic>
      <p:pic>
        <p:nvPicPr>
          <p:cNvPr id="56" name="Google Shape;56;p1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165633" y="3697185"/>
            <a:ext cx="2172800" cy="2817767"/>
          </a:xfrm>
          <a:prstGeom prst="rect">
            <a:avLst/>
          </a:prstGeom>
          <a:noFill/>
          <a:ln>
            <a:noFill/>
          </a:ln>
        </p:spPr>
      </p:pic>
      <p:pic>
        <p:nvPicPr>
          <p:cNvPr id="57" name="Google Shape;57;p1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161000" y="4540300"/>
            <a:ext cx="3554400" cy="1974667"/>
          </a:xfrm>
          <a:prstGeom prst="rect">
            <a:avLst/>
          </a:prstGeom>
          <a:noFill/>
          <a:ln>
            <a:noFill/>
          </a:ln>
        </p:spPr>
      </p:pic>
      <p:pic>
        <p:nvPicPr>
          <p:cNvPr id="58" name="Google Shape;58;p13"/>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001501" y="1377801"/>
            <a:ext cx="4080868" cy="2295465"/>
          </a:xfrm>
          <a:prstGeom prst="rect">
            <a:avLst/>
          </a:prstGeom>
          <a:noFill/>
          <a:ln>
            <a:noFill/>
          </a:ln>
        </p:spPr>
      </p:pic>
      <p:pic>
        <p:nvPicPr>
          <p:cNvPr id="59" name="Google Shape;59;p1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373051" y="4118733"/>
            <a:ext cx="3337751" cy="1974667"/>
          </a:xfrm>
          <a:prstGeom prst="rect">
            <a:avLst/>
          </a:prstGeom>
          <a:noFill/>
          <a:ln>
            <a:noFill/>
          </a:ln>
        </p:spPr>
      </p:pic>
    </p:spTree>
    <p:extLst>
      <p:ext uri="{BB962C8B-B14F-4D97-AF65-F5344CB8AC3E}">
        <p14:creationId xmlns:p14="http://schemas.microsoft.com/office/powerpoint/2010/main" val="14683634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291267" y="299600"/>
            <a:ext cx="11360800" cy="763600"/>
          </a:xfrm>
          <a:prstGeom prst="rect">
            <a:avLst/>
          </a:prstGeom>
        </p:spPr>
        <p:txBody>
          <a:bodyPr spcFirstLastPara="1" wrap="square" lIns="121900" tIns="121900" rIns="121900" bIns="121900" anchor="t" anchorCtr="0">
            <a:normAutofit/>
          </a:bodyPr>
          <a:lstStyle/>
          <a:p>
            <a:pPr algn="ctr"/>
            <a:r>
              <a:rPr lang="en" b="1">
                <a:latin typeface="PT Sans Narrow"/>
                <a:ea typeface="PT Sans Narrow"/>
                <a:cs typeface="PT Sans Narrow"/>
                <a:sym typeface="PT Sans Narrow"/>
              </a:rPr>
              <a:t>Longling (Silvia) Shui in Westcott Lab @CSHL</a:t>
            </a:r>
            <a:endParaRPr b="1">
              <a:latin typeface="PT Sans Narrow"/>
              <a:ea typeface="PT Sans Narrow"/>
              <a:cs typeface="PT Sans Narrow"/>
              <a:sym typeface="PT Sans Narrow"/>
            </a:endParaRPr>
          </a:p>
        </p:txBody>
      </p:sp>
      <p:pic>
        <p:nvPicPr>
          <p:cNvPr id="65" name="Google Shape;65;p14" title="Screenshot 2026-08-31 at 4.27.07 PM.png"/>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789500" y="1170967"/>
            <a:ext cx="4640728" cy="5388400"/>
          </a:xfrm>
          <a:prstGeom prst="rect">
            <a:avLst/>
          </a:prstGeom>
          <a:noFill/>
          <a:ln>
            <a:noFill/>
          </a:ln>
        </p:spPr>
      </p:pic>
      <p:pic>
        <p:nvPicPr>
          <p:cNvPr id="66" name="Google Shape;66;p14" title="IMG_9188.jpg"/>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933362" y="1170967"/>
            <a:ext cx="5012919" cy="5388400"/>
          </a:xfrm>
          <a:prstGeom prst="rect">
            <a:avLst/>
          </a:prstGeom>
          <a:noFill/>
          <a:ln>
            <a:noFill/>
          </a:ln>
        </p:spPr>
      </p:pic>
    </p:spTree>
    <p:extLst>
      <p:ext uri="{BB962C8B-B14F-4D97-AF65-F5344CB8AC3E}">
        <p14:creationId xmlns:p14="http://schemas.microsoft.com/office/powerpoint/2010/main" val="14129729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415600" y="362867"/>
            <a:ext cx="11360800" cy="763600"/>
          </a:xfrm>
          <a:prstGeom prst="rect">
            <a:avLst/>
          </a:prstGeom>
        </p:spPr>
        <p:txBody>
          <a:bodyPr spcFirstLastPara="1" wrap="square" lIns="121900" tIns="121900" rIns="121900" bIns="121900" anchor="t" anchorCtr="0">
            <a:normAutofit fontScale="90000"/>
          </a:bodyPr>
          <a:lstStyle/>
          <a:p>
            <a:r>
              <a:rPr lang="en">
                <a:latin typeface="PT Sans Narrow"/>
                <a:ea typeface="PT Sans Narrow"/>
                <a:cs typeface="PT Sans Narrow"/>
                <a:sym typeface="PT Sans Narrow"/>
              </a:rPr>
              <a:t>Use Naive T Cell Screening to Uncover the Genes Contribute to T Cell Priming and Memory Formation</a:t>
            </a:r>
            <a:endParaRPr>
              <a:latin typeface="PT Sans Narrow"/>
              <a:ea typeface="PT Sans Narrow"/>
              <a:cs typeface="PT Sans Narrow"/>
              <a:sym typeface="PT Sans Narrow"/>
            </a:endParaRPr>
          </a:p>
        </p:txBody>
      </p:sp>
      <p:pic>
        <p:nvPicPr>
          <p:cNvPr id="72" name="Google Shape;72;p15"/>
          <p:cNvPicPr preferRelativeResize="0"/>
          <p:nvPr/>
        </p:nvPicPr>
        <p:blipFill>
          <a:blip r:embed="rId3">
            <a:alphaModFix/>
          </a:blip>
          <a:stretch>
            <a:fillRect/>
          </a:stretch>
        </p:blipFill>
        <p:spPr>
          <a:xfrm>
            <a:off x="1701034" y="1624200"/>
            <a:ext cx="9233599" cy="6455701"/>
          </a:xfrm>
          <a:prstGeom prst="rect">
            <a:avLst/>
          </a:prstGeom>
          <a:noFill/>
          <a:ln>
            <a:noFill/>
          </a:ln>
        </p:spPr>
      </p:pic>
    </p:spTree>
    <p:extLst>
      <p:ext uri="{BB962C8B-B14F-4D97-AF65-F5344CB8AC3E}">
        <p14:creationId xmlns:p14="http://schemas.microsoft.com/office/powerpoint/2010/main" val="3863233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90D6B-A530-EDB7-30AF-E4835DC83235}"/>
              </a:ext>
            </a:extLst>
          </p:cNvPr>
          <p:cNvSpPr>
            <a:spLocks noGrp="1"/>
          </p:cNvSpPr>
          <p:nvPr>
            <p:ph type="ctrTitle"/>
          </p:nvPr>
        </p:nvSpPr>
        <p:spPr/>
        <p:txBody>
          <a:bodyPr>
            <a:normAutofit/>
          </a:bodyPr>
          <a:lstStyle/>
          <a:p>
            <a:r>
              <a:rPr lang="en-US" sz="5000" dirty="0">
                <a:latin typeface="Arial" panose="020B0604020202020204" pitchFamily="34" charset="0"/>
                <a:cs typeface="Arial" panose="020B0604020202020204" pitchFamily="34" charset="0"/>
              </a:rPr>
              <a:t>ASO approach for Fusion Positive Rhabdomyosarcoma</a:t>
            </a:r>
          </a:p>
        </p:txBody>
      </p:sp>
      <p:sp>
        <p:nvSpPr>
          <p:cNvPr id="3" name="Subtitle 2">
            <a:extLst>
              <a:ext uri="{FF2B5EF4-FFF2-40B4-BE49-F238E27FC236}">
                <a16:creationId xmlns:a16="http://schemas.microsoft.com/office/drawing/2014/main" id="{38E4EBE7-88A6-94AC-2CD6-1CE59EC29998}"/>
              </a:ext>
            </a:extLst>
          </p:cNvPr>
          <p:cNvSpPr>
            <a:spLocks noGrp="1"/>
          </p:cNvSpPr>
          <p:nvPr>
            <p:ph type="subTitle" idx="1"/>
          </p:nvPr>
        </p:nvSpPr>
        <p:spPr/>
        <p:txBody>
          <a:bodyPr>
            <a:normAutofit/>
          </a:bodyPr>
          <a:lstStyle/>
          <a:p>
            <a:r>
              <a:rPr lang="en-US" sz="2000" dirty="0">
                <a:latin typeface="Arial" panose="020B0604020202020204" pitchFamily="34" charset="0"/>
                <a:cs typeface="Arial" panose="020B0604020202020204" pitchFamily="34" charset="0"/>
              </a:rPr>
              <a:t>Trace Le</a:t>
            </a:r>
          </a:p>
          <a:p>
            <a:r>
              <a:rPr lang="en-US" sz="2000" dirty="0">
                <a:latin typeface="Arial" panose="020B0604020202020204" pitchFamily="34" charset="0"/>
                <a:cs typeface="Arial" panose="020B0604020202020204" pitchFamily="34" charset="0"/>
              </a:rPr>
              <a:t>Krainer Lab</a:t>
            </a:r>
          </a:p>
        </p:txBody>
      </p:sp>
      <p:pic>
        <p:nvPicPr>
          <p:cNvPr id="4" name="Picture 3">
            <a:extLst>
              <a:ext uri="{FF2B5EF4-FFF2-40B4-BE49-F238E27FC236}">
                <a16:creationId xmlns:a16="http://schemas.microsoft.com/office/drawing/2014/main" id="{DF19F076-4DD2-F878-7E08-9DF531436B7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8995" y="0"/>
            <a:ext cx="2355849" cy="1129516"/>
          </a:xfrm>
          <a:prstGeom prst="rect">
            <a:avLst/>
          </a:prstGeom>
        </p:spPr>
      </p:pic>
      <p:pic>
        <p:nvPicPr>
          <p:cNvPr id="5" name="Picture 4">
            <a:extLst>
              <a:ext uri="{FF2B5EF4-FFF2-40B4-BE49-F238E27FC236}">
                <a16:creationId xmlns:a16="http://schemas.microsoft.com/office/drawing/2014/main" id="{7F9181A5-729E-25F7-1F3B-5E555C319C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11644" y="99710"/>
            <a:ext cx="2235200" cy="783605"/>
          </a:xfrm>
          <a:prstGeom prst="rect">
            <a:avLst/>
          </a:prstGeom>
        </p:spPr>
      </p:pic>
    </p:spTree>
    <p:extLst>
      <p:ext uri="{BB962C8B-B14F-4D97-AF65-F5344CB8AC3E}">
        <p14:creationId xmlns:p14="http://schemas.microsoft.com/office/powerpoint/2010/main" val="38963976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535AE03F-E184-4127-7749-AE2CE9D4B100}"/>
              </a:ext>
            </a:extLst>
          </p:cNvPr>
          <p:cNvSpPr/>
          <p:nvPr/>
        </p:nvSpPr>
        <p:spPr>
          <a:xfrm>
            <a:off x="0" y="6492874"/>
            <a:ext cx="12192000" cy="365126"/>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16B3174-0B9C-290B-B531-BCC9A61E8FE0}"/>
              </a:ext>
            </a:extLst>
          </p:cNvPr>
          <p:cNvSpPr>
            <a:spLocks noGrp="1"/>
          </p:cNvSpPr>
          <p:nvPr>
            <p:ph type="title"/>
          </p:nvPr>
        </p:nvSpPr>
        <p:spPr>
          <a:xfrm>
            <a:off x="0" y="18255"/>
            <a:ext cx="12213522" cy="1325563"/>
          </a:xfrm>
        </p:spPr>
        <p:txBody>
          <a:bodyPr>
            <a:normAutofit/>
          </a:bodyPr>
          <a:lstStyle/>
          <a:p>
            <a:pPr algn="ctr"/>
            <a:r>
              <a:rPr lang="en-US" sz="4000" dirty="0">
                <a:latin typeface="Arial" panose="020B0604020202020204" pitchFamily="34" charset="0"/>
                <a:cs typeface="Arial" panose="020B0604020202020204" pitchFamily="34" charset="0"/>
              </a:rPr>
              <a:t>Rhabdomyosarcoma (RMS) is a pediatric soft tissue cancer</a:t>
            </a:r>
          </a:p>
        </p:txBody>
      </p:sp>
      <p:sp>
        <p:nvSpPr>
          <p:cNvPr id="24" name="Date Placeholder 3">
            <a:extLst>
              <a:ext uri="{FF2B5EF4-FFF2-40B4-BE49-F238E27FC236}">
                <a16:creationId xmlns:a16="http://schemas.microsoft.com/office/drawing/2014/main" id="{16FCA7B5-D047-33A9-B610-8AD4D818D41E}"/>
              </a:ext>
            </a:extLst>
          </p:cNvPr>
          <p:cNvSpPr>
            <a:spLocks noGrp="1"/>
          </p:cNvSpPr>
          <p:nvPr>
            <p:ph type="dt" sz="half" idx="10"/>
          </p:nvPr>
        </p:nvSpPr>
        <p:spPr>
          <a:xfrm>
            <a:off x="0" y="6487073"/>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DDEFAB-73D7-5B44-8B0D-0F52A8228614}" type="datetimeFigureOut">
              <a:rPr kumimoji="0" lang="en-US" sz="1400" b="0"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9/9/2026</a:t>
            </a:fld>
            <a:endParaRPr kumimoji="0" lang="en-US" sz="14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Footer Placeholder 4">
            <a:extLst>
              <a:ext uri="{FF2B5EF4-FFF2-40B4-BE49-F238E27FC236}">
                <a16:creationId xmlns:a16="http://schemas.microsoft.com/office/drawing/2014/main" id="{4EBDA465-9B7B-A05F-FA19-B2EE56D2372B}"/>
              </a:ext>
            </a:extLst>
          </p:cNvPr>
          <p:cNvSpPr>
            <a:spLocks noGrp="1"/>
          </p:cNvSpPr>
          <p:nvPr>
            <p:ph type="ftr" sz="quarter" idx="11"/>
          </p:nvPr>
        </p:nvSpPr>
        <p:spPr>
          <a:xfrm>
            <a:off x="2603709" y="6498676"/>
            <a:ext cx="6984582"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ptos" panose="02110004020202020204"/>
                <a:ea typeface="+mn-ea"/>
                <a:cs typeface="+mn-cs"/>
              </a:rPr>
              <a:t>ASO design for FP-RMS</a:t>
            </a:r>
          </a:p>
        </p:txBody>
      </p:sp>
      <p:sp>
        <p:nvSpPr>
          <p:cNvPr id="26" name="Slide Number Placeholder 5">
            <a:extLst>
              <a:ext uri="{FF2B5EF4-FFF2-40B4-BE49-F238E27FC236}">
                <a16:creationId xmlns:a16="http://schemas.microsoft.com/office/drawing/2014/main" id="{0881FA5A-0568-E283-9B89-06CBA3381E80}"/>
              </a:ext>
            </a:extLst>
          </p:cNvPr>
          <p:cNvSpPr>
            <a:spLocks noGrp="1"/>
          </p:cNvSpPr>
          <p:nvPr>
            <p:ph type="sldNum" sz="quarter" idx="12"/>
          </p:nvPr>
        </p:nvSpPr>
        <p:spPr>
          <a:xfrm>
            <a:off x="9414743" y="64957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1CC30-0318-684B-97E0-07F63BA7F540}" type="slidenum">
              <a:rPr kumimoji="0" lang="en-US" sz="1400" b="0"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4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D078FF1E-A93D-67CC-3753-A0B65B24727B}"/>
              </a:ext>
            </a:extLst>
          </p:cNvPr>
          <p:cNvPicPr>
            <a:picLocks noChangeAspect="1"/>
          </p:cNvPicPr>
          <p:nvPr/>
        </p:nvPicPr>
        <p:blipFill>
          <a:blip r:embed="rId3"/>
          <a:stretch>
            <a:fillRect/>
          </a:stretch>
        </p:blipFill>
        <p:spPr>
          <a:xfrm>
            <a:off x="8696835" y="1470363"/>
            <a:ext cx="3088256" cy="2109673"/>
          </a:xfrm>
          <a:prstGeom prst="rect">
            <a:avLst/>
          </a:prstGeom>
        </p:spPr>
      </p:pic>
      <p:pic>
        <p:nvPicPr>
          <p:cNvPr id="5" name="Picture 4">
            <a:extLst>
              <a:ext uri="{FF2B5EF4-FFF2-40B4-BE49-F238E27FC236}">
                <a16:creationId xmlns:a16="http://schemas.microsoft.com/office/drawing/2014/main" id="{3E77729A-DF7D-FF7A-F36D-7F993E810446}"/>
              </a:ext>
            </a:extLst>
          </p:cNvPr>
          <p:cNvPicPr>
            <a:picLocks noChangeAspect="1"/>
          </p:cNvPicPr>
          <p:nvPr/>
        </p:nvPicPr>
        <p:blipFill>
          <a:blip r:embed="rId4"/>
          <a:stretch>
            <a:fillRect/>
          </a:stretch>
        </p:blipFill>
        <p:spPr>
          <a:xfrm>
            <a:off x="8696835" y="3895950"/>
            <a:ext cx="3164508" cy="2109673"/>
          </a:xfrm>
          <a:prstGeom prst="rect">
            <a:avLst/>
          </a:prstGeom>
        </p:spPr>
      </p:pic>
      <p:sp>
        <p:nvSpPr>
          <p:cNvPr id="6" name="TextBox 5">
            <a:extLst>
              <a:ext uri="{FF2B5EF4-FFF2-40B4-BE49-F238E27FC236}">
                <a16:creationId xmlns:a16="http://schemas.microsoft.com/office/drawing/2014/main" id="{310CC428-C82E-A9AA-5523-5705B901549F}"/>
              </a:ext>
            </a:extLst>
          </p:cNvPr>
          <p:cNvSpPr txBox="1"/>
          <p:nvPr/>
        </p:nvSpPr>
        <p:spPr>
          <a:xfrm>
            <a:off x="9270120" y="1143763"/>
            <a:ext cx="2063385"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Embryonal (ERMS)</a:t>
            </a:r>
          </a:p>
        </p:txBody>
      </p:sp>
      <p:sp>
        <p:nvSpPr>
          <p:cNvPr id="7" name="TextBox 6">
            <a:extLst>
              <a:ext uri="{FF2B5EF4-FFF2-40B4-BE49-F238E27FC236}">
                <a16:creationId xmlns:a16="http://schemas.microsoft.com/office/drawing/2014/main" id="{4D4C4163-09DE-7792-3CDA-DEF214E2CD96}"/>
              </a:ext>
            </a:extLst>
          </p:cNvPr>
          <p:cNvSpPr txBox="1"/>
          <p:nvPr/>
        </p:nvSpPr>
        <p:spPr>
          <a:xfrm>
            <a:off x="9414743" y="3579862"/>
            <a:ext cx="1808508"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Alveolar (ARMS)</a:t>
            </a:r>
          </a:p>
        </p:txBody>
      </p:sp>
      <p:sp>
        <p:nvSpPr>
          <p:cNvPr id="8" name="TextBox 7">
            <a:extLst>
              <a:ext uri="{FF2B5EF4-FFF2-40B4-BE49-F238E27FC236}">
                <a16:creationId xmlns:a16="http://schemas.microsoft.com/office/drawing/2014/main" id="{B44396C6-7889-EAB5-D82C-6EDD72D17757}"/>
              </a:ext>
            </a:extLst>
          </p:cNvPr>
          <p:cNvSpPr txBox="1"/>
          <p:nvPr/>
        </p:nvSpPr>
        <p:spPr>
          <a:xfrm>
            <a:off x="8555020" y="5998372"/>
            <a:ext cx="3376694" cy="29238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David M. Parham, Modern Pathology, 2001</a:t>
            </a:r>
          </a:p>
        </p:txBody>
      </p:sp>
      <p:sp>
        <p:nvSpPr>
          <p:cNvPr id="9" name="TextBox 8">
            <a:extLst>
              <a:ext uri="{FF2B5EF4-FFF2-40B4-BE49-F238E27FC236}">
                <a16:creationId xmlns:a16="http://schemas.microsoft.com/office/drawing/2014/main" id="{4856B10A-DBE3-4DEE-6316-E746BE941E95}"/>
              </a:ext>
            </a:extLst>
          </p:cNvPr>
          <p:cNvSpPr txBox="1"/>
          <p:nvPr/>
        </p:nvSpPr>
        <p:spPr>
          <a:xfrm>
            <a:off x="1453630" y="4246528"/>
            <a:ext cx="6966771" cy="1400383"/>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Two main subtypes: ARMS and ERMS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ARMS is more aggressive with high relapse rate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Most patients with ARMS have PAX3-FOXO1 or PAX7-FOXO1 fusion protein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2" name="Graphic 11">
            <a:extLst>
              <a:ext uri="{FF2B5EF4-FFF2-40B4-BE49-F238E27FC236}">
                <a16:creationId xmlns:a16="http://schemas.microsoft.com/office/drawing/2014/main" id="{E2796823-32B5-9147-873C-5AF32342BE9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2163" y="1175355"/>
            <a:ext cx="1652388" cy="2409008"/>
          </a:xfrm>
          <a:prstGeom prst="rect">
            <a:avLst/>
          </a:prstGeom>
        </p:spPr>
      </p:pic>
      <p:sp>
        <p:nvSpPr>
          <p:cNvPr id="13" name="TextBox 12">
            <a:extLst>
              <a:ext uri="{FF2B5EF4-FFF2-40B4-BE49-F238E27FC236}">
                <a16:creationId xmlns:a16="http://schemas.microsoft.com/office/drawing/2014/main" id="{5BD85FE3-83C8-2A23-A55E-CE7491873BBA}"/>
              </a:ext>
            </a:extLst>
          </p:cNvPr>
          <p:cNvSpPr txBox="1"/>
          <p:nvPr/>
        </p:nvSpPr>
        <p:spPr>
          <a:xfrm>
            <a:off x="1453630" y="1879319"/>
            <a:ext cx="6966771" cy="1400383"/>
          </a:xfrm>
          <a:prstGeom prst="rect">
            <a:avLst/>
          </a:prstGeom>
          <a:solidFill>
            <a:schemeClr val="accent2">
              <a:lumMod val="20000"/>
              <a:lumOff val="80000"/>
            </a:schemeClr>
          </a:solid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5-year survival rate: 20-70% </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7"/>
              </a:rPr>
              <a:t>American Cancer Society</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About 400 cases/ year in the US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Patients are mostly children under the age of 7 </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8"/>
              </a:rPr>
              <a:t>Yale medicine</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mass can develop anywhere including the head, neck, arm, trunk, etc.</a:t>
            </a:r>
          </a:p>
        </p:txBody>
      </p:sp>
      <p:sp>
        <p:nvSpPr>
          <p:cNvPr id="14" name="10-Point Star 13">
            <a:extLst>
              <a:ext uri="{FF2B5EF4-FFF2-40B4-BE49-F238E27FC236}">
                <a16:creationId xmlns:a16="http://schemas.microsoft.com/office/drawing/2014/main" id="{30A122E3-E00E-FF6C-4AFC-F82E95C7BFE6}"/>
              </a:ext>
            </a:extLst>
          </p:cNvPr>
          <p:cNvSpPr/>
          <p:nvPr/>
        </p:nvSpPr>
        <p:spPr>
          <a:xfrm>
            <a:off x="577516" y="1727200"/>
            <a:ext cx="176435" cy="180622"/>
          </a:xfrm>
          <a:prstGeom prst="star10">
            <a:avLst/>
          </a:prstGeom>
          <a:solidFill>
            <a:srgbClr val="FF8E89"/>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10-Point Star 14">
            <a:extLst>
              <a:ext uri="{FF2B5EF4-FFF2-40B4-BE49-F238E27FC236}">
                <a16:creationId xmlns:a16="http://schemas.microsoft.com/office/drawing/2014/main" id="{B4788BD8-2DB5-9AE5-D06A-B5DA1B907A00}"/>
              </a:ext>
            </a:extLst>
          </p:cNvPr>
          <p:cNvSpPr/>
          <p:nvPr/>
        </p:nvSpPr>
        <p:spPr>
          <a:xfrm>
            <a:off x="222007" y="2579511"/>
            <a:ext cx="176435" cy="180622"/>
          </a:xfrm>
          <a:prstGeom prst="star10">
            <a:avLst/>
          </a:prstGeom>
          <a:solidFill>
            <a:srgbClr val="FF8E89"/>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10-Point Star 15">
            <a:extLst>
              <a:ext uri="{FF2B5EF4-FFF2-40B4-BE49-F238E27FC236}">
                <a16:creationId xmlns:a16="http://schemas.microsoft.com/office/drawing/2014/main" id="{78AC1EAF-06CF-D8F5-A503-516FB415FB74}"/>
              </a:ext>
            </a:extLst>
          </p:cNvPr>
          <p:cNvSpPr/>
          <p:nvPr/>
        </p:nvSpPr>
        <p:spPr>
          <a:xfrm>
            <a:off x="712337" y="2336800"/>
            <a:ext cx="176435" cy="180622"/>
          </a:xfrm>
          <a:prstGeom prst="star10">
            <a:avLst/>
          </a:prstGeom>
          <a:solidFill>
            <a:srgbClr val="FF8E89"/>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10-Point Star 16">
            <a:extLst>
              <a:ext uri="{FF2B5EF4-FFF2-40B4-BE49-F238E27FC236}">
                <a16:creationId xmlns:a16="http://schemas.microsoft.com/office/drawing/2014/main" id="{E862726C-760D-4792-305F-D971FC449FF0}"/>
              </a:ext>
            </a:extLst>
          </p:cNvPr>
          <p:cNvSpPr/>
          <p:nvPr/>
        </p:nvSpPr>
        <p:spPr>
          <a:xfrm>
            <a:off x="838200" y="3338689"/>
            <a:ext cx="176435" cy="180622"/>
          </a:xfrm>
          <a:prstGeom prst="star10">
            <a:avLst/>
          </a:prstGeom>
          <a:solidFill>
            <a:srgbClr val="FF8E89"/>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678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P spid="9"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428F2-3DB4-90EC-76CA-A8E98FF492C0}"/>
              </a:ext>
            </a:extLst>
          </p:cNvPr>
          <p:cNvSpPr>
            <a:spLocks noGrp="1"/>
          </p:cNvSpPr>
          <p:nvPr>
            <p:ph type="title"/>
          </p:nvPr>
        </p:nvSpPr>
        <p:spPr>
          <a:xfrm>
            <a:off x="0" y="18255"/>
            <a:ext cx="12192000" cy="702719"/>
          </a:xfrm>
        </p:spPr>
        <p:txBody>
          <a:bodyPr>
            <a:normAutofit/>
          </a:bodyPr>
          <a:lstStyle/>
          <a:p>
            <a:pPr algn="ctr"/>
            <a:r>
              <a:rPr lang="en-US" sz="4000" dirty="0">
                <a:latin typeface="Arial" panose="020B0604020202020204" pitchFamily="34" charset="0"/>
                <a:cs typeface="Arial" panose="020B0604020202020204" pitchFamily="34" charset="0"/>
              </a:rPr>
              <a:t>Target P3F1 using ASO</a:t>
            </a:r>
          </a:p>
        </p:txBody>
      </p:sp>
      <p:sp>
        <p:nvSpPr>
          <p:cNvPr id="8" name="TextBox 7">
            <a:extLst>
              <a:ext uri="{FF2B5EF4-FFF2-40B4-BE49-F238E27FC236}">
                <a16:creationId xmlns:a16="http://schemas.microsoft.com/office/drawing/2014/main" id="{0DEEACF6-415C-33EB-D2C0-293E674E4B98}"/>
              </a:ext>
            </a:extLst>
          </p:cNvPr>
          <p:cNvSpPr txBox="1"/>
          <p:nvPr/>
        </p:nvSpPr>
        <p:spPr>
          <a:xfrm>
            <a:off x="108203" y="2507449"/>
            <a:ext cx="5812366" cy="3539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Gapmer</a:t>
            </a:r>
            <a:r>
              <a:rPr kumimoji="0" lang="en-US" sz="17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approach: Target mature mRNA at the fusion site</a:t>
            </a:r>
          </a:p>
        </p:txBody>
      </p:sp>
      <p:sp>
        <p:nvSpPr>
          <p:cNvPr id="9" name="TextBox 8">
            <a:extLst>
              <a:ext uri="{FF2B5EF4-FFF2-40B4-BE49-F238E27FC236}">
                <a16:creationId xmlns:a16="http://schemas.microsoft.com/office/drawing/2014/main" id="{78438087-5190-A07F-9C68-57BEEE81B99A}"/>
              </a:ext>
            </a:extLst>
          </p:cNvPr>
          <p:cNvSpPr txBox="1"/>
          <p:nvPr/>
        </p:nvSpPr>
        <p:spPr>
          <a:xfrm>
            <a:off x="85399" y="4249170"/>
            <a:ext cx="5048946"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Splice switching oligo approach: Target pre-mRNA</a:t>
            </a:r>
          </a:p>
        </p:txBody>
      </p:sp>
      <p:sp>
        <p:nvSpPr>
          <p:cNvPr id="10" name="TextBox 9">
            <a:extLst>
              <a:ext uri="{FF2B5EF4-FFF2-40B4-BE49-F238E27FC236}">
                <a16:creationId xmlns:a16="http://schemas.microsoft.com/office/drawing/2014/main" id="{859901EA-0D3F-F00C-9FAD-AF995FBF309E}"/>
              </a:ext>
            </a:extLst>
          </p:cNvPr>
          <p:cNvSpPr txBox="1"/>
          <p:nvPr/>
        </p:nvSpPr>
        <p:spPr>
          <a:xfrm>
            <a:off x="108204" y="2876781"/>
            <a:ext cx="5225344" cy="61555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Can be generalized for many patients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target is highly specific for the fusion</a:t>
            </a:r>
          </a:p>
        </p:txBody>
      </p:sp>
      <p:sp>
        <p:nvSpPr>
          <p:cNvPr id="11" name="TextBox 10">
            <a:extLst>
              <a:ext uri="{FF2B5EF4-FFF2-40B4-BE49-F238E27FC236}">
                <a16:creationId xmlns:a16="http://schemas.microsoft.com/office/drawing/2014/main" id="{479326D7-7C48-313F-5904-B8CF6837D756}"/>
              </a:ext>
            </a:extLst>
          </p:cNvPr>
          <p:cNvSpPr txBox="1"/>
          <p:nvPr/>
        </p:nvSpPr>
        <p:spPr>
          <a:xfrm>
            <a:off x="130007" y="4616391"/>
            <a:ext cx="4920544" cy="61555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If work, most pre-mRNA of the chimeric gene is inhibited/ degraded</a:t>
            </a:r>
          </a:p>
        </p:txBody>
      </p:sp>
      <p:sp>
        <p:nvSpPr>
          <p:cNvPr id="12" name="Rectangle 11">
            <a:extLst>
              <a:ext uri="{FF2B5EF4-FFF2-40B4-BE49-F238E27FC236}">
                <a16:creationId xmlns:a16="http://schemas.microsoft.com/office/drawing/2014/main" id="{FB0798B5-451E-C375-64CA-F19904B9DCE5}"/>
              </a:ext>
            </a:extLst>
          </p:cNvPr>
          <p:cNvSpPr/>
          <p:nvPr/>
        </p:nvSpPr>
        <p:spPr>
          <a:xfrm>
            <a:off x="7038010" y="2992493"/>
            <a:ext cx="1128889" cy="349955"/>
          </a:xfrm>
          <a:prstGeom prst="rect">
            <a:avLst/>
          </a:prstGeom>
          <a:solidFill>
            <a:schemeClr val="accent5">
              <a:lumMod val="5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PD</a:t>
            </a:r>
          </a:p>
        </p:txBody>
      </p:sp>
      <p:sp>
        <p:nvSpPr>
          <p:cNvPr id="13" name="Rectangle 12">
            <a:extLst>
              <a:ext uri="{FF2B5EF4-FFF2-40B4-BE49-F238E27FC236}">
                <a16:creationId xmlns:a16="http://schemas.microsoft.com/office/drawing/2014/main" id="{A0726610-E9DE-05C4-5E74-E298AD77C775}"/>
              </a:ext>
            </a:extLst>
          </p:cNvPr>
          <p:cNvSpPr/>
          <p:nvPr/>
        </p:nvSpPr>
        <p:spPr>
          <a:xfrm>
            <a:off x="8160583" y="2985476"/>
            <a:ext cx="1128889" cy="349955"/>
          </a:xfrm>
          <a:prstGeom prst="rect">
            <a:avLst/>
          </a:prstGeom>
          <a:solidFill>
            <a:schemeClr val="accent5">
              <a:lumMod val="5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HD</a:t>
            </a:r>
          </a:p>
        </p:txBody>
      </p:sp>
      <p:sp>
        <p:nvSpPr>
          <p:cNvPr id="14" name="Rectangle 13">
            <a:extLst>
              <a:ext uri="{FF2B5EF4-FFF2-40B4-BE49-F238E27FC236}">
                <a16:creationId xmlns:a16="http://schemas.microsoft.com/office/drawing/2014/main" id="{F8913B96-02F8-3EF3-C3C7-2591D7EC5043}"/>
              </a:ext>
            </a:extLst>
          </p:cNvPr>
          <p:cNvSpPr/>
          <p:nvPr/>
        </p:nvSpPr>
        <p:spPr>
          <a:xfrm>
            <a:off x="9289472" y="2985475"/>
            <a:ext cx="745067" cy="349955"/>
          </a:xfrm>
          <a:prstGeom prst="rect">
            <a:avLst/>
          </a:prstGeom>
          <a:solidFill>
            <a:schemeClr val="accent5">
              <a:lumMod val="5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TAD</a:t>
            </a:r>
          </a:p>
        </p:txBody>
      </p:sp>
      <p:sp>
        <p:nvSpPr>
          <p:cNvPr id="15" name="Rectangle 14">
            <a:extLst>
              <a:ext uri="{FF2B5EF4-FFF2-40B4-BE49-F238E27FC236}">
                <a16:creationId xmlns:a16="http://schemas.microsoft.com/office/drawing/2014/main" id="{2BB31872-6E95-E584-B6A6-E1601FE284E6}"/>
              </a:ext>
            </a:extLst>
          </p:cNvPr>
          <p:cNvSpPr/>
          <p:nvPr/>
        </p:nvSpPr>
        <p:spPr>
          <a:xfrm>
            <a:off x="10034539" y="2985475"/>
            <a:ext cx="745067" cy="349955"/>
          </a:xfrm>
          <a:prstGeom prst="rect">
            <a:avLst/>
          </a:prstGeom>
          <a:ln>
            <a:solidFill>
              <a:schemeClr val="bg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FHD</a:t>
            </a:r>
          </a:p>
        </p:txBody>
      </p:sp>
      <p:sp>
        <p:nvSpPr>
          <p:cNvPr id="16" name="Rectangle 15">
            <a:extLst>
              <a:ext uri="{FF2B5EF4-FFF2-40B4-BE49-F238E27FC236}">
                <a16:creationId xmlns:a16="http://schemas.microsoft.com/office/drawing/2014/main" id="{AFF89889-FC38-113C-F0AF-58DC18736227}"/>
              </a:ext>
            </a:extLst>
          </p:cNvPr>
          <p:cNvSpPr/>
          <p:nvPr/>
        </p:nvSpPr>
        <p:spPr>
          <a:xfrm>
            <a:off x="10779606" y="2985475"/>
            <a:ext cx="745067" cy="349955"/>
          </a:xfrm>
          <a:prstGeom prst="rect">
            <a:avLst/>
          </a:prstGeom>
          <a:ln>
            <a:solidFill>
              <a:schemeClr val="bg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TAD</a:t>
            </a:r>
          </a:p>
        </p:txBody>
      </p:sp>
      <p:cxnSp>
        <p:nvCxnSpPr>
          <p:cNvPr id="18" name="Straight Connector 17">
            <a:extLst>
              <a:ext uri="{FF2B5EF4-FFF2-40B4-BE49-F238E27FC236}">
                <a16:creationId xmlns:a16="http://schemas.microsoft.com/office/drawing/2014/main" id="{42F0D7DD-69FE-A351-CA8A-DA56097C5941}"/>
              </a:ext>
            </a:extLst>
          </p:cNvPr>
          <p:cNvCxnSpPr/>
          <p:nvPr/>
        </p:nvCxnSpPr>
        <p:spPr>
          <a:xfrm>
            <a:off x="9786088" y="2885223"/>
            <a:ext cx="496901" cy="0"/>
          </a:xfrm>
          <a:prstGeom prst="line">
            <a:avLst/>
          </a:prstGeom>
        </p:spPr>
        <p:style>
          <a:lnRef idx="3">
            <a:schemeClr val="accent2"/>
          </a:lnRef>
          <a:fillRef idx="0">
            <a:schemeClr val="accent2"/>
          </a:fillRef>
          <a:effectRef idx="2">
            <a:schemeClr val="accent2"/>
          </a:effectRef>
          <a:fontRef idx="minor">
            <a:schemeClr val="tx1"/>
          </a:fontRef>
        </p:style>
      </p:cxnSp>
      <p:sp>
        <p:nvSpPr>
          <p:cNvPr id="19" name="Rectangle 18">
            <a:extLst>
              <a:ext uri="{FF2B5EF4-FFF2-40B4-BE49-F238E27FC236}">
                <a16:creationId xmlns:a16="http://schemas.microsoft.com/office/drawing/2014/main" id="{DF3A6280-A09A-6142-1565-E1B1EB61599C}"/>
              </a:ext>
            </a:extLst>
          </p:cNvPr>
          <p:cNvSpPr/>
          <p:nvPr/>
        </p:nvSpPr>
        <p:spPr>
          <a:xfrm>
            <a:off x="5319013" y="5061222"/>
            <a:ext cx="1128889" cy="349955"/>
          </a:xfrm>
          <a:prstGeom prst="rect">
            <a:avLst/>
          </a:prstGeom>
          <a:solidFill>
            <a:schemeClr val="accent5">
              <a:lumMod val="5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PD</a:t>
            </a:r>
          </a:p>
        </p:txBody>
      </p:sp>
      <p:sp>
        <p:nvSpPr>
          <p:cNvPr id="20" name="Rectangle 19">
            <a:extLst>
              <a:ext uri="{FF2B5EF4-FFF2-40B4-BE49-F238E27FC236}">
                <a16:creationId xmlns:a16="http://schemas.microsoft.com/office/drawing/2014/main" id="{D7C7EAC8-C142-92C6-231F-44672D0E81C6}"/>
              </a:ext>
            </a:extLst>
          </p:cNvPr>
          <p:cNvSpPr/>
          <p:nvPr/>
        </p:nvSpPr>
        <p:spPr>
          <a:xfrm>
            <a:off x="7745309" y="5065731"/>
            <a:ext cx="1128889" cy="349955"/>
          </a:xfrm>
          <a:prstGeom prst="rect">
            <a:avLst/>
          </a:prstGeom>
          <a:solidFill>
            <a:schemeClr val="accent5">
              <a:lumMod val="5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HD</a:t>
            </a:r>
          </a:p>
        </p:txBody>
      </p:sp>
      <p:sp>
        <p:nvSpPr>
          <p:cNvPr id="21" name="Rectangle 20">
            <a:extLst>
              <a:ext uri="{FF2B5EF4-FFF2-40B4-BE49-F238E27FC236}">
                <a16:creationId xmlns:a16="http://schemas.microsoft.com/office/drawing/2014/main" id="{4E4083CD-1450-AEE3-A800-D0AC228F00B0}"/>
              </a:ext>
            </a:extLst>
          </p:cNvPr>
          <p:cNvSpPr/>
          <p:nvPr/>
        </p:nvSpPr>
        <p:spPr>
          <a:xfrm>
            <a:off x="9242592" y="5065731"/>
            <a:ext cx="745067" cy="349955"/>
          </a:xfrm>
          <a:prstGeom prst="rect">
            <a:avLst/>
          </a:prstGeom>
          <a:solidFill>
            <a:schemeClr val="accent5">
              <a:lumMod val="5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TAD</a:t>
            </a:r>
          </a:p>
        </p:txBody>
      </p:sp>
      <p:sp>
        <p:nvSpPr>
          <p:cNvPr id="22" name="Rectangle 21">
            <a:extLst>
              <a:ext uri="{FF2B5EF4-FFF2-40B4-BE49-F238E27FC236}">
                <a16:creationId xmlns:a16="http://schemas.microsoft.com/office/drawing/2014/main" id="{0E67D10D-8642-1F44-324D-78A506E3445D}"/>
              </a:ext>
            </a:extLst>
          </p:cNvPr>
          <p:cNvSpPr/>
          <p:nvPr/>
        </p:nvSpPr>
        <p:spPr>
          <a:xfrm>
            <a:off x="10279759" y="5065729"/>
            <a:ext cx="745067" cy="349955"/>
          </a:xfrm>
          <a:prstGeom prst="rect">
            <a:avLst/>
          </a:prstGeom>
          <a:ln>
            <a:solidFill>
              <a:schemeClr val="bg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FHD</a:t>
            </a:r>
          </a:p>
        </p:txBody>
      </p:sp>
      <p:sp>
        <p:nvSpPr>
          <p:cNvPr id="23" name="Rectangle 22">
            <a:extLst>
              <a:ext uri="{FF2B5EF4-FFF2-40B4-BE49-F238E27FC236}">
                <a16:creationId xmlns:a16="http://schemas.microsoft.com/office/drawing/2014/main" id="{55E44A76-E645-FBEB-E25C-C25AD79C3B15}"/>
              </a:ext>
            </a:extLst>
          </p:cNvPr>
          <p:cNvSpPr/>
          <p:nvPr/>
        </p:nvSpPr>
        <p:spPr>
          <a:xfrm>
            <a:off x="11316926" y="5065729"/>
            <a:ext cx="745067" cy="349955"/>
          </a:xfrm>
          <a:prstGeom prst="rect">
            <a:avLst/>
          </a:prstGeom>
          <a:ln>
            <a:solidFill>
              <a:schemeClr val="bg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rPr>
              <a:t>TAD</a:t>
            </a:r>
          </a:p>
        </p:txBody>
      </p:sp>
      <p:cxnSp>
        <p:nvCxnSpPr>
          <p:cNvPr id="24" name="Straight Connector 23">
            <a:extLst>
              <a:ext uri="{FF2B5EF4-FFF2-40B4-BE49-F238E27FC236}">
                <a16:creationId xmlns:a16="http://schemas.microsoft.com/office/drawing/2014/main" id="{7FE1F2EB-7031-1789-B1A3-883C2D4DA5A5}"/>
              </a:ext>
            </a:extLst>
          </p:cNvPr>
          <p:cNvCxnSpPr/>
          <p:nvPr/>
        </p:nvCxnSpPr>
        <p:spPr>
          <a:xfrm>
            <a:off x="7496858" y="4949771"/>
            <a:ext cx="496901"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6" name="Straight Connector 25">
            <a:extLst>
              <a:ext uri="{FF2B5EF4-FFF2-40B4-BE49-F238E27FC236}">
                <a16:creationId xmlns:a16="http://schemas.microsoft.com/office/drawing/2014/main" id="{FCEC4B0E-597B-A1B8-C3C1-A63726F94F3A}"/>
              </a:ext>
            </a:extLst>
          </p:cNvPr>
          <p:cNvCxnSpPr>
            <a:stCxn id="19" idx="3"/>
            <a:endCxn id="20" idx="1"/>
          </p:cNvCxnSpPr>
          <p:nvPr/>
        </p:nvCxnSpPr>
        <p:spPr>
          <a:xfrm>
            <a:off x="6447902" y="5236200"/>
            <a:ext cx="1297407" cy="4509"/>
          </a:xfrm>
          <a:prstGeom prst="line">
            <a:avLst/>
          </a:prstGeom>
          <a:ln w="57150"/>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16D1FF38-28BD-2589-F1E3-0D11367FC025}"/>
              </a:ext>
            </a:extLst>
          </p:cNvPr>
          <p:cNvCxnSpPr/>
          <p:nvPr/>
        </p:nvCxnSpPr>
        <p:spPr>
          <a:xfrm flipV="1">
            <a:off x="8862956" y="5234149"/>
            <a:ext cx="390879" cy="4103"/>
          </a:xfrm>
          <a:prstGeom prst="line">
            <a:avLst/>
          </a:prstGeom>
          <a:ln w="57150"/>
        </p:spPr>
        <p:style>
          <a:lnRef idx="2">
            <a:schemeClr val="dk1"/>
          </a:lnRef>
          <a:fillRef idx="0">
            <a:schemeClr val="dk1"/>
          </a:fillRef>
          <a:effectRef idx="1">
            <a:schemeClr val="dk1"/>
          </a:effectRef>
          <a:fontRef idx="minor">
            <a:schemeClr val="tx1"/>
          </a:fontRef>
        </p:style>
      </p:cxnSp>
      <p:cxnSp>
        <p:nvCxnSpPr>
          <p:cNvPr id="28" name="Straight Connector 27">
            <a:extLst>
              <a:ext uri="{FF2B5EF4-FFF2-40B4-BE49-F238E27FC236}">
                <a16:creationId xmlns:a16="http://schemas.microsoft.com/office/drawing/2014/main" id="{06565A0C-1A81-1902-6283-2C62765FB1D9}"/>
              </a:ext>
            </a:extLst>
          </p:cNvPr>
          <p:cNvCxnSpPr>
            <a:cxnSpLocks/>
            <a:stCxn id="21" idx="3"/>
            <a:endCxn id="22" idx="1"/>
          </p:cNvCxnSpPr>
          <p:nvPr/>
        </p:nvCxnSpPr>
        <p:spPr>
          <a:xfrm flipV="1">
            <a:off x="9987659" y="5240707"/>
            <a:ext cx="292100" cy="2"/>
          </a:xfrm>
          <a:prstGeom prst="line">
            <a:avLst/>
          </a:prstGeom>
          <a:ln w="57150"/>
        </p:spPr>
        <p:style>
          <a:lnRef idx="2">
            <a:schemeClr val="dk1"/>
          </a:lnRef>
          <a:fillRef idx="0">
            <a:schemeClr val="dk1"/>
          </a:fillRef>
          <a:effectRef idx="1">
            <a:schemeClr val="dk1"/>
          </a:effectRef>
          <a:fontRef idx="minor">
            <a:schemeClr val="tx1"/>
          </a:fontRef>
        </p:style>
      </p:cxnSp>
      <p:cxnSp>
        <p:nvCxnSpPr>
          <p:cNvPr id="29" name="Straight Connector 28">
            <a:extLst>
              <a:ext uri="{FF2B5EF4-FFF2-40B4-BE49-F238E27FC236}">
                <a16:creationId xmlns:a16="http://schemas.microsoft.com/office/drawing/2014/main" id="{F9232F6B-A19C-1674-C515-A42C28AB6FDD}"/>
              </a:ext>
            </a:extLst>
          </p:cNvPr>
          <p:cNvCxnSpPr>
            <a:cxnSpLocks/>
            <a:stCxn id="22" idx="3"/>
            <a:endCxn id="23" idx="1"/>
          </p:cNvCxnSpPr>
          <p:nvPr/>
        </p:nvCxnSpPr>
        <p:spPr>
          <a:xfrm>
            <a:off x="11024826" y="5240707"/>
            <a:ext cx="292100" cy="0"/>
          </a:xfrm>
          <a:prstGeom prst="line">
            <a:avLst/>
          </a:prstGeom>
          <a:ln w="57150"/>
        </p:spPr>
        <p:style>
          <a:lnRef idx="2">
            <a:schemeClr val="dk1"/>
          </a:lnRef>
          <a:fillRef idx="0">
            <a:schemeClr val="dk1"/>
          </a:fillRef>
          <a:effectRef idx="1">
            <a:schemeClr val="dk1"/>
          </a:effectRef>
          <a:fontRef idx="minor">
            <a:schemeClr val="tx1"/>
          </a:fontRef>
        </p:style>
      </p:cxnSp>
      <p:cxnSp>
        <p:nvCxnSpPr>
          <p:cNvPr id="36" name="Straight Connector 35">
            <a:extLst>
              <a:ext uri="{FF2B5EF4-FFF2-40B4-BE49-F238E27FC236}">
                <a16:creationId xmlns:a16="http://schemas.microsoft.com/office/drawing/2014/main" id="{784BED00-73BF-8B6C-F7CE-11A52D2D1AC7}"/>
              </a:ext>
            </a:extLst>
          </p:cNvPr>
          <p:cNvCxnSpPr/>
          <p:nvPr/>
        </p:nvCxnSpPr>
        <p:spPr>
          <a:xfrm>
            <a:off x="6327045" y="4949771"/>
            <a:ext cx="496901"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38" name="Straight Connector 37">
            <a:extLst>
              <a:ext uri="{FF2B5EF4-FFF2-40B4-BE49-F238E27FC236}">
                <a16:creationId xmlns:a16="http://schemas.microsoft.com/office/drawing/2014/main" id="{A64F8468-4CA2-F7ED-989C-2E1921163659}"/>
              </a:ext>
            </a:extLst>
          </p:cNvPr>
          <p:cNvCxnSpPr>
            <a:cxnSpLocks/>
          </p:cNvCxnSpPr>
          <p:nvPr/>
        </p:nvCxnSpPr>
        <p:spPr>
          <a:xfrm>
            <a:off x="10132909" y="4797249"/>
            <a:ext cx="0" cy="90311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71ECD26A-5B0E-2EC9-55D6-97433353CC15}"/>
              </a:ext>
            </a:extLst>
          </p:cNvPr>
          <p:cNvSpPr txBox="1"/>
          <p:nvPr/>
        </p:nvSpPr>
        <p:spPr>
          <a:xfrm>
            <a:off x="8477469" y="4539117"/>
            <a:ext cx="3020379"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Exact breakpoint: Patient specific</a:t>
            </a:r>
          </a:p>
        </p:txBody>
      </p:sp>
      <p:cxnSp>
        <p:nvCxnSpPr>
          <p:cNvPr id="32" name="Straight Connector 31">
            <a:extLst>
              <a:ext uri="{FF2B5EF4-FFF2-40B4-BE49-F238E27FC236}">
                <a16:creationId xmlns:a16="http://schemas.microsoft.com/office/drawing/2014/main" id="{F1E6ED8A-3720-16B8-5D1E-5D82DA91AB96}"/>
              </a:ext>
            </a:extLst>
          </p:cNvPr>
          <p:cNvCxnSpPr/>
          <p:nvPr/>
        </p:nvCxnSpPr>
        <p:spPr>
          <a:xfrm>
            <a:off x="9882759" y="4949771"/>
            <a:ext cx="496901" cy="0"/>
          </a:xfrm>
          <a:prstGeom prst="line">
            <a:avLst/>
          </a:prstGeom>
        </p:spPr>
        <p:style>
          <a:lnRef idx="3">
            <a:schemeClr val="accent2"/>
          </a:lnRef>
          <a:fillRef idx="0">
            <a:schemeClr val="accent2"/>
          </a:fillRef>
          <a:effectRef idx="2">
            <a:schemeClr val="accent2"/>
          </a:effectRef>
          <a:fontRef idx="minor">
            <a:schemeClr val="tx1"/>
          </a:fontRef>
        </p:style>
      </p:cxnSp>
      <p:sp>
        <p:nvSpPr>
          <p:cNvPr id="40" name="Pie 39">
            <a:extLst>
              <a:ext uri="{FF2B5EF4-FFF2-40B4-BE49-F238E27FC236}">
                <a16:creationId xmlns:a16="http://schemas.microsoft.com/office/drawing/2014/main" id="{548EAD20-8579-CE0C-8D96-224DF9FC4769}"/>
              </a:ext>
            </a:extLst>
          </p:cNvPr>
          <p:cNvSpPr/>
          <p:nvPr/>
        </p:nvSpPr>
        <p:spPr>
          <a:xfrm rot="18479235" flipH="1">
            <a:off x="10239790" y="2170520"/>
            <a:ext cx="856463" cy="845344"/>
          </a:xfrm>
          <a:prstGeom prst="pie">
            <a:avLst/>
          </a:prstGeom>
          <a:solidFill>
            <a:schemeClr val="accent5">
              <a:lumMod val="40000"/>
              <a:lumOff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2" name="TextBox 41">
            <a:extLst>
              <a:ext uri="{FF2B5EF4-FFF2-40B4-BE49-F238E27FC236}">
                <a16:creationId xmlns:a16="http://schemas.microsoft.com/office/drawing/2014/main" id="{F3C8F2F0-9701-6BF9-1334-05E08420DFB8}"/>
              </a:ext>
            </a:extLst>
          </p:cNvPr>
          <p:cNvSpPr txBox="1"/>
          <p:nvPr/>
        </p:nvSpPr>
        <p:spPr>
          <a:xfrm>
            <a:off x="11037810" y="2388076"/>
            <a:ext cx="1074333"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RNase H1</a:t>
            </a:r>
          </a:p>
        </p:txBody>
      </p:sp>
      <p:sp>
        <p:nvSpPr>
          <p:cNvPr id="44" name="Rounded Rectangle 43">
            <a:extLst>
              <a:ext uri="{FF2B5EF4-FFF2-40B4-BE49-F238E27FC236}">
                <a16:creationId xmlns:a16="http://schemas.microsoft.com/office/drawing/2014/main" id="{A078230B-F5CF-9BBB-D93F-41F1016F9E5C}"/>
              </a:ext>
            </a:extLst>
          </p:cNvPr>
          <p:cNvSpPr/>
          <p:nvPr/>
        </p:nvSpPr>
        <p:spPr>
          <a:xfrm>
            <a:off x="6447902" y="5160290"/>
            <a:ext cx="376044" cy="177028"/>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5" name="Rounded Rectangle 44">
            <a:extLst>
              <a:ext uri="{FF2B5EF4-FFF2-40B4-BE49-F238E27FC236}">
                <a16:creationId xmlns:a16="http://schemas.microsoft.com/office/drawing/2014/main" id="{BA74A0E2-EE5A-640A-D646-090AD6081D21}"/>
              </a:ext>
            </a:extLst>
          </p:cNvPr>
          <p:cNvSpPr/>
          <p:nvPr/>
        </p:nvSpPr>
        <p:spPr>
          <a:xfrm>
            <a:off x="7380327" y="5157153"/>
            <a:ext cx="376044" cy="177028"/>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6" name="TextBox 45">
            <a:extLst>
              <a:ext uri="{FF2B5EF4-FFF2-40B4-BE49-F238E27FC236}">
                <a16:creationId xmlns:a16="http://schemas.microsoft.com/office/drawing/2014/main" id="{F279D3BF-2678-20F8-18E5-1E37AB2002B9}"/>
              </a:ext>
            </a:extLst>
          </p:cNvPr>
          <p:cNvSpPr txBox="1"/>
          <p:nvPr/>
        </p:nvSpPr>
        <p:spPr>
          <a:xfrm>
            <a:off x="6138973" y="5460112"/>
            <a:ext cx="906915"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 Donor</a:t>
            </a:r>
          </a:p>
        </p:txBody>
      </p:sp>
      <p:sp>
        <p:nvSpPr>
          <p:cNvPr id="47" name="TextBox 46">
            <a:extLst>
              <a:ext uri="{FF2B5EF4-FFF2-40B4-BE49-F238E27FC236}">
                <a16:creationId xmlns:a16="http://schemas.microsoft.com/office/drawing/2014/main" id="{8ACB5CCD-6EDE-5B1C-1DF3-F034C393805D}"/>
              </a:ext>
            </a:extLst>
          </p:cNvPr>
          <p:cNvSpPr txBox="1"/>
          <p:nvPr/>
        </p:nvSpPr>
        <p:spPr>
          <a:xfrm>
            <a:off x="7235746" y="5460112"/>
            <a:ext cx="1130309"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 Acceptor</a:t>
            </a:r>
          </a:p>
        </p:txBody>
      </p:sp>
      <p:cxnSp>
        <p:nvCxnSpPr>
          <p:cNvPr id="49" name="Elbow Connector 48">
            <a:extLst>
              <a:ext uri="{FF2B5EF4-FFF2-40B4-BE49-F238E27FC236}">
                <a16:creationId xmlns:a16="http://schemas.microsoft.com/office/drawing/2014/main" id="{41C3BA65-453D-1816-A010-C077CE3214C1}"/>
              </a:ext>
            </a:extLst>
          </p:cNvPr>
          <p:cNvCxnSpPr/>
          <p:nvPr/>
        </p:nvCxnSpPr>
        <p:spPr>
          <a:xfrm>
            <a:off x="7096605" y="5334181"/>
            <a:ext cx="914400" cy="914400"/>
          </a:xfrm>
          <a:prstGeom prst="bentConnector3">
            <a:avLst>
              <a:gd name="adj1" fmla="val 0"/>
            </a:avLst>
          </a:prstGeom>
          <a:ln>
            <a:tailEnd type="triangle"/>
          </a:ln>
        </p:spPr>
        <p:style>
          <a:lnRef idx="2">
            <a:schemeClr val="dk1"/>
          </a:lnRef>
          <a:fillRef idx="0">
            <a:schemeClr val="dk1"/>
          </a:fillRef>
          <a:effectRef idx="1">
            <a:schemeClr val="dk1"/>
          </a:effectRef>
          <a:fontRef idx="minor">
            <a:schemeClr val="tx1"/>
          </a:fontRef>
        </p:style>
      </p:cxnSp>
      <p:sp>
        <p:nvSpPr>
          <p:cNvPr id="51" name="TextBox 50">
            <a:extLst>
              <a:ext uri="{FF2B5EF4-FFF2-40B4-BE49-F238E27FC236}">
                <a16:creationId xmlns:a16="http://schemas.microsoft.com/office/drawing/2014/main" id="{74BB3EE9-2C83-E8BF-0CD4-222DC269EA47}"/>
              </a:ext>
            </a:extLst>
          </p:cNvPr>
          <p:cNvSpPr txBox="1"/>
          <p:nvPr/>
        </p:nvSpPr>
        <p:spPr>
          <a:xfrm>
            <a:off x="8011005" y="6059916"/>
            <a:ext cx="2238113"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Branch point + (Y)</a:t>
            </a:r>
            <a:r>
              <a:rPr kumimoji="0" lang="en-US" sz="15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n</a:t>
            </a: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tract</a:t>
            </a:r>
          </a:p>
        </p:txBody>
      </p:sp>
      <p:sp>
        <p:nvSpPr>
          <p:cNvPr id="52" name="Oval 51">
            <a:extLst>
              <a:ext uri="{FF2B5EF4-FFF2-40B4-BE49-F238E27FC236}">
                <a16:creationId xmlns:a16="http://schemas.microsoft.com/office/drawing/2014/main" id="{0BE18D47-BCBE-04A8-FA26-4F6A3147D597}"/>
              </a:ext>
            </a:extLst>
          </p:cNvPr>
          <p:cNvSpPr/>
          <p:nvPr/>
        </p:nvSpPr>
        <p:spPr>
          <a:xfrm>
            <a:off x="6168059" y="4045905"/>
            <a:ext cx="810229" cy="736242"/>
          </a:xfrm>
          <a:prstGeom prst="ellipse">
            <a:avLst/>
          </a:prstGeom>
          <a:solidFill>
            <a:schemeClr val="accent5">
              <a:lumMod val="40000"/>
              <a:lumOff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3" name="TextBox 52">
            <a:extLst>
              <a:ext uri="{FF2B5EF4-FFF2-40B4-BE49-F238E27FC236}">
                <a16:creationId xmlns:a16="http://schemas.microsoft.com/office/drawing/2014/main" id="{73210D02-4168-961E-626C-952F12961550}"/>
              </a:ext>
            </a:extLst>
          </p:cNvPr>
          <p:cNvSpPr txBox="1"/>
          <p:nvPr/>
        </p:nvSpPr>
        <p:spPr>
          <a:xfrm>
            <a:off x="5850805" y="3774621"/>
            <a:ext cx="1289135"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Spliceosome</a:t>
            </a:r>
          </a:p>
        </p:txBody>
      </p:sp>
      <p:sp>
        <p:nvSpPr>
          <p:cNvPr id="54" name="Multiply 53">
            <a:extLst>
              <a:ext uri="{FF2B5EF4-FFF2-40B4-BE49-F238E27FC236}">
                <a16:creationId xmlns:a16="http://schemas.microsoft.com/office/drawing/2014/main" id="{FE6A89DB-1B3B-DA91-F6FE-D8AA5065E8BA}"/>
              </a:ext>
            </a:extLst>
          </p:cNvPr>
          <p:cNvSpPr/>
          <p:nvPr/>
        </p:nvSpPr>
        <p:spPr>
          <a:xfrm>
            <a:off x="6314432" y="4643375"/>
            <a:ext cx="555996" cy="264980"/>
          </a:xfrm>
          <a:prstGeom prst="mathMultiply">
            <a:avLst/>
          </a:prstGeom>
          <a:solidFill>
            <a:srgbClr val="C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Rectangle 3">
            <a:extLst>
              <a:ext uri="{FF2B5EF4-FFF2-40B4-BE49-F238E27FC236}">
                <a16:creationId xmlns:a16="http://schemas.microsoft.com/office/drawing/2014/main" id="{B697657E-A98D-CEB4-FD80-B48470CFF166}"/>
              </a:ext>
            </a:extLst>
          </p:cNvPr>
          <p:cNvSpPr/>
          <p:nvPr/>
        </p:nvSpPr>
        <p:spPr>
          <a:xfrm>
            <a:off x="0" y="6492874"/>
            <a:ext cx="12192000" cy="365126"/>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Date Placeholder 3">
            <a:extLst>
              <a:ext uri="{FF2B5EF4-FFF2-40B4-BE49-F238E27FC236}">
                <a16:creationId xmlns:a16="http://schemas.microsoft.com/office/drawing/2014/main" id="{5767A92C-AD7B-4358-47F6-8D704A7F881A}"/>
              </a:ext>
            </a:extLst>
          </p:cNvPr>
          <p:cNvSpPr>
            <a:spLocks noGrp="1"/>
          </p:cNvSpPr>
          <p:nvPr>
            <p:ph type="dt" sz="half" idx="10"/>
          </p:nvPr>
        </p:nvSpPr>
        <p:spPr>
          <a:xfrm>
            <a:off x="0" y="6487073"/>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CDDEFAB-73D7-5B44-8B0D-0F52A8228614}" type="datetimeFigureOut">
              <a:rPr kumimoji="0" lang="en-US" sz="1400" b="0"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9/9/2026</a:t>
            </a:fld>
            <a:endParaRPr kumimoji="0" lang="en-US" sz="14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Footer Placeholder 4">
            <a:extLst>
              <a:ext uri="{FF2B5EF4-FFF2-40B4-BE49-F238E27FC236}">
                <a16:creationId xmlns:a16="http://schemas.microsoft.com/office/drawing/2014/main" id="{B1B6E4BE-86FE-7729-4F0B-536A734896BF}"/>
              </a:ext>
            </a:extLst>
          </p:cNvPr>
          <p:cNvSpPr>
            <a:spLocks noGrp="1"/>
          </p:cNvSpPr>
          <p:nvPr>
            <p:ph type="ftr" sz="quarter" idx="11"/>
          </p:nvPr>
        </p:nvSpPr>
        <p:spPr>
          <a:xfrm>
            <a:off x="2603709" y="6498676"/>
            <a:ext cx="6984582"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ptos" panose="02110004020202020204"/>
                <a:ea typeface="+mn-ea"/>
                <a:cs typeface="+mn-cs"/>
              </a:rPr>
              <a:t>ASO design for FP-RMS</a:t>
            </a:r>
          </a:p>
        </p:txBody>
      </p:sp>
      <p:sp>
        <p:nvSpPr>
          <p:cNvPr id="30" name="Slide Number Placeholder 5">
            <a:extLst>
              <a:ext uri="{FF2B5EF4-FFF2-40B4-BE49-F238E27FC236}">
                <a16:creationId xmlns:a16="http://schemas.microsoft.com/office/drawing/2014/main" id="{4976D783-FE5E-ED75-81BB-10C852FCA619}"/>
              </a:ext>
            </a:extLst>
          </p:cNvPr>
          <p:cNvSpPr>
            <a:spLocks noGrp="1"/>
          </p:cNvSpPr>
          <p:nvPr>
            <p:ph type="sldNum" sz="quarter" idx="12"/>
          </p:nvPr>
        </p:nvSpPr>
        <p:spPr>
          <a:xfrm>
            <a:off x="9414743" y="64957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1CC30-0318-684B-97E0-07F63BA7F540}" type="slidenum">
              <a:rPr kumimoji="0" lang="en-US" sz="1400" b="0"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4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1" name="Picture 30">
            <a:extLst>
              <a:ext uri="{FF2B5EF4-FFF2-40B4-BE49-F238E27FC236}">
                <a16:creationId xmlns:a16="http://schemas.microsoft.com/office/drawing/2014/main" id="{F4F755C5-ECF4-10F8-DFB3-26C9CD371360}"/>
              </a:ext>
            </a:extLst>
          </p:cNvPr>
          <p:cNvPicPr>
            <a:picLocks noChangeAspect="1"/>
          </p:cNvPicPr>
          <p:nvPr/>
        </p:nvPicPr>
        <p:blipFill>
          <a:blip r:embed="rId2"/>
          <a:stretch>
            <a:fillRect/>
          </a:stretch>
        </p:blipFill>
        <p:spPr>
          <a:xfrm>
            <a:off x="2481471" y="692706"/>
            <a:ext cx="7106820" cy="1599034"/>
          </a:xfrm>
          <a:prstGeom prst="rect">
            <a:avLst/>
          </a:prstGeom>
        </p:spPr>
      </p:pic>
    </p:spTree>
    <p:extLst>
      <p:ext uri="{BB962C8B-B14F-4D97-AF65-F5344CB8AC3E}">
        <p14:creationId xmlns:p14="http://schemas.microsoft.com/office/powerpoint/2010/main" val="149568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P spid="13" grpId="0" animBg="1"/>
      <p:bldP spid="14" grpId="0" animBg="1"/>
      <p:bldP spid="15" grpId="0" animBg="1"/>
      <p:bldP spid="16" grpId="0" animBg="1"/>
      <p:bldP spid="19" grpId="0" animBg="1"/>
      <p:bldP spid="20" grpId="0" animBg="1"/>
      <p:bldP spid="21" grpId="0" animBg="1"/>
      <p:bldP spid="22" grpId="0" animBg="1"/>
      <p:bldP spid="23" grpId="0" animBg="1"/>
      <p:bldP spid="41" grpId="0"/>
      <p:bldP spid="40" grpId="0" animBg="1"/>
      <p:bldP spid="42" grpId="0"/>
      <p:bldP spid="44" grpId="0" animBg="1"/>
      <p:bldP spid="45" grpId="0" animBg="1"/>
      <p:bldP spid="46" grpId="0"/>
      <p:bldP spid="47" grpId="0"/>
      <p:bldP spid="51" grpId="0"/>
      <p:bldP spid="52" grpId="0" animBg="1"/>
      <p:bldP spid="53" grpId="0"/>
      <p:bldP spid="5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F8A9A-5A91-06C7-F998-A80DF64ECE59}"/>
              </a:ext>
            </a:extLst>
          </p:cNvPr>
          <p:cNvSpPr>
            <a:spLocks noGrp="1"/>
          </p:cNvSpPr>
          <p:nvPr>
            <p:ph type="ctrTitle"/>
          </p:nvPr>
        </p:nvSpPr>
        <p:spPr/>
        <p:txBody>
          <a:bodyPr>
            <a:normAutofit fontScale="90000"/>
          </a:bodyPr>
          <a:lstStyle/>
          <a:p>
            <a:r>
              <a:rPr lang="en-US" dirty="0"/>
              <a:t>POU2F3 Co-Activator  OCA-T2 is Required for Tuft Cell Differentiation</a:t>
            </a:r>
          </a:p>
        </p:txBody>
      </p:sp>
      <p:sp>
        <p:nvSpPr>
          <p:cNvPr id="3" name="Subtitle 2">
            <a:extLst>
              <a:ext uri="{FF2B5EF4-FFF2-40B4-BE49-F238E27FC236}">
                <a16:creationId xmlns:a16="http://schemas.microsoft.com/office/drawing/2014/main" id="{B1BF6BBC-905C-41C3-A255-436579138C15}"/>
              </a:ext>
            </a:extLst>
          </p:cNvPr>
          <p:cNvSpPr>
            <a:spLocks noGrp="1"/>
          </p:cNvSpPr>
          <p:nvPr>
            <p:ph type="subTitle" idx="1"/>
          </p:nvPr>
        </p:nvSpPr>
        <p:spPr/>
        <p:txBody>
          <a:bodyPr>
            <a:normAutofit lnSpcReduction="10000"/>
          </a:bodyPr>
          <a:lstStyle/>
          <a:p>
            <a:r>
              <a:rPr lang="en-US" dirty="0"/>
              <a:t>Liam Shanley</a:t>
            </a:r>
          </a:p>
          <a:p>
            <a:r>
              <a:rPr lang="en-US" dirty="0"/>
              <a:t>Year 5</a:t>
            </a:r>
          </a:p>
          <a:p>
            <a:r>
              <a:rPr lang="en-US" dirty="0"/>
              <a:t>Speed Science</a:t>
            </a:r>
          </a:p>
          <a:p>
            <a:r>
              <a:rPr lang="en-US" dirty="0"/>
              <a:t>9/9/2026</a:t>
            </a:r>
          </a:p>
        </p:txBody>
      </p:sp>
    </p:spTree>
    <p:extLst>
      <p:ext uri="{BB962C8B-B14F-4D97-AF65-F5344CB8AC3E}">
        <p14:creationId xmlns:p14="http://schemas.microsoft.com/office/powerpoint/2010/main" val="3461765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36BB4F52-0241-C9E9-F54F-E58CF8CD4D51}"/>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a:fillRect/>
          </a:stretch>
        </p:blipFill>
        <p:spPr bwMode="auto">
          <a:xfrm>
            <a:off x="99324" y="1267887"/>
            <a:ext cx="5212791" cy="388462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75500FD-8D05-6A01-CA74-285F2136B303}"/>
              </a:ext>
            </a:extLst>
          </p:cNvPr>
          <p:cNvSpPr txBox="1"/>
          <p:nvPr/>
        </p:nvSpPr>
        <p:spPr>
          <a:xfrm>
            <a:off x="0" y="6488668"/>
            <a:ext cx="42164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Leslie, M. </a:t>
            </a:r>
            <a:r>
              <a:rPr kumimoji="0" lang="en-US" sz="1800" b="0" i="1" u="none" strike="noStrike" kern="1200" cap="none" spc="0" normalizeH="0" baseline="0" noProof="0" dirty="0">
                <a:ln>
                  <a:noFill/>
                </a:ln>
                <a:solidFill>
                  <a:prstClr val="black"/>
                </a:solidFill>
                <a:effectLst/>
                <a:uLnTx/>
                <a:uFillTx/>
                <a:latin typeface="Arial" panose="020B0604020202020204"/>
                <a:ea typeface="+mn-ea"/>
                <a:cs typeface="+mn-cs"/>
              </a:rPr>
              <a:t>Science</a:t>
            </a: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 (2019)</a:t>
            </a:r>
            <a:endParaRPr kumimoji="0" lang="en-US" sz="1800" b="0" i="1"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10" name="Group 9">
            <a:extLst>
              <a:ext uri="{FF2B5EF4-FFF2-40B4-BE49-F238E27FC236}">
                <a16:creationId xmlns:a16="http://schemas.microsoft.com/office/drawing/2014/main" id="{2489B25C-6BC1-23BB-39AB-17D8246F2EFF}"/>
              </a:ext>
            </a:extLst>
          </p:cNvPr>
          <p:cNvGrpSpPr/>
          <p:nvPr/>
        </p:nvGrpSpPr>
        <p:grpSpPr>
          <a:xfrm>
            <a:off x="8744041" y="57773"/>
            <a:ext cx="3004782" cy="1844517"/>
            <a:chOff x="8777908" y="2716305"/>
            <a:chExt cx="3004782" cy="1844517"/>
          </a:xfrm>
        </p:grpSpPr>
        <p:pic>
          <p:nvPicPr>
            <p:cNvPr id="11" name="Picture 10">
              <a:extLst>
                <a:ext uri="{FF2B5EF4-FFF2-40B4-BE49-F238E27FC236}">
                  <a16:creationId xmlns:a16="http://schemas.microsoft.com/office/drawing/2014/main" id="{B042BC0A-DBE8-EC5A-EE82-CC38808F6F02}"/>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rot="2653406">
              <a:off x="8777908" y="3490846"/>
              <a:ext cx="3004782" cy="1069976"/>
            </a:xfrm>
            <a:prstGeom prst="rect">
              <a:avLst/>
            </a:prstGeom>
          </p:spPr>
        </p:pic>
        <p:grpSp>
          <p:nvGrpSpPr>
            <p:cNvPr id="12" name="Group 11">
              <a:extLst>
                <a:ext uri="{FF2B5EF4-FFF2-40B4-BE49-F238E27FC236}">
                  <a16:creationId xmlns:a16="http://schemas.microsoft.com/office/drawing/2014/main" id="{0B21EDD1-DD17-52F9-410C-F083E68F5958}"/>
                </a:ext>
              </a:extLst>
            </p:cNvPr>
            <p:cNvGrpSpPr/>
            <p:nvPr/>
          </p:nvGrpSpPr>
          <p:grpSpPr>
            <a:xfrm>
              <a:off x="8830515" y="2716305"/>
              <a:ext cx="2523285" cy="1820771"/>
              <a:chOff x="8830515" y="2716305"/>
              <a:chExt cx="2523285" cy="1820771"/>
            </a:xfrm>
          </p:grpSpPr>
          <p:sp>
            <p:nvSpPr>
              <p:cNvPr id="13" name="Freeform: Shape 12">
                <a:extLst>
                  <a:ext uri="{FF2B5EF4-FFF2-40B4-BE49-F238E27FC236}">
                    <a16:creationId xmlns:a16="http://schemas.microsoft.com/office/drawing/2014/main" id="{9A9C8D3B-71EC-0D59-4C42-57402F62BD61}"/>
                  </a:ext>
                </a:extLst>
              </p:cNvPr>
              <p:cNvSpPr/>
              <p:nvPr/>
            </p:nvSpPr>
            <p:spPr>
              <a:xfrm>
                <a:off x="10426609" y="2716305"/>
                <a:ext cx="927191" cy="1103221"/>
              </a:xfrm>
              <a:custGeom>
                <a:avLst/>
                <a:gdLst>
                  <a:gd name="connsiteX0" fmla="*/ 0 w 927191"/>
                  <a:gd name="connsiteY0" fmla="*/ 1103221 h 1103221"/>
                  <a:gd name="connsiteX1" fmla="*/ 477837 w 927191"/>
                  <a:gd name="connsiteY1" fmla="*/ 936534 h 1103221"/>
                  <a:gd name="connsiteX2" fmla="*/ 295275 w 927191"/>
                  <a:gd name="connsiteY2" fmla="*/ 771434 h 1103221"/>
                  <a:gd name="connsiteX3" fmla="*/ 204787 w 927191"/>
                  <a:gd name="connsiteY3" fmla="*/ 595221 h 1103221"/>
                  <a:gd name="connsiteX4" fmla="*/ 485775 w 927191"/>
                  <a:gd name="connsiteY4" fmla="*/ 468221 h 1103221"/>
                  <a:gd name="connsiteX5" fmla="*/ 927100 w 927191"/>
                  <a:gd name="connsiteY5" fmla="*/ 369796 h 1103221"/>
                  <a:gd name="connsiteX6" fmla="*/ 447675 w 927191"/>
                  <a:gd name="connsiteY6" fmla="*/ 1496 h 1103221"/>
                  <a:gd name="connsiteX7" fmla="*/ 112712 w 927191"/>
                  <a:gd name="connsiteY7" fmla="*/ 241209 h 1103221"/>
                  <a:gd name="connsiteX8" fmla="*/ 328612 w 927191"/>
                  <a:gd name="connsiteY8" fmla="*/ 277721 h 1103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7191" h="1103221">
                    <a:moveTo>
                      <a:pt x="0" y="1103221"/>
                    </a:moveTo>
                    <a:cubicBezTo>
                      <a:pt x="214312" y="1047526"/>
                      <a:pt x="428625" y="991832"/>
                      <a:pt x="477837" y="936534"/>
                    </a:cubicBezTo>
                    <a:cubicBezTo>
                      <a:pt x="527050" y="881236"/>
                      <a:pt x="340783" y="828319"/>
                      <a:pt x="295275" y="771434"/>
                    </a:cubicBezTo>
                    <a:cubicBezTo>
                      <a:pt x="249767" y="714549"/>
                      <a:pt x="173037" y="645756"/>
                      <a:pt x="204787" y="595221"/>
                    </a:cubicBezTo>
                    <a:cubicBezTo>
                      <a:pt x="236537" y="544686"/>
                      <a:pt x="365390" y="505792"/>
                      <a:pt x="485775" y="468221"/>
                    </a:cubicBezTo>
                    <a:cubicBezTo>
                      <a:pt x="606160" y="430650"/>
                      <a:pt x="933450" y="447583"/>
                      <a:pt x="927100" y="369796"/>
                    </a:cubicBezTo>
                    <a:cubicBezTo>
                      <a:pt x="920750" y="292009"/>
                      <a:pt x="583406" y="22927"/>
                      <a:pt x="447675" y="1496"/>
                    </a:cubicBezTo>
                    <a:cubicBezTo>
                      <a:pt x="311944" y="-19935"/>
                      <a:pt x="132556" y="195172"/>
                      <a:pt x="112712" y="241209"/>
                    </a:cubicBezTo>
                    <a:cubicBezTo>
                      <a:pt x="92868" y="287246"/>
                      <a:pt x="210740" y="282483"/>
                      <a:pt x="328612" y="277721"/>
                    </a:cubicBezTo>
                  </a:path>
                </a:pathLst>
              </a:cu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4" name="Oval 13">
                <a:extLst>
                  <a:ext uri="{FF2B5EF4-FFF2-40B4-BE49-F238E27FC236}">
                    <a16:creationId xmlns:a16="http://schemas.microsoft.com/office/drawing/2014/main" id="{68A9405B-9F3A-E8A3-B207-A888E8B477E8}"/>
                  </a:ext>
                </a:extLst>
              </p:cNvPr>
              <p:cNvSpPr/>
              <p:nvPr/>
            </p:nvSpPr>
            <p:spPr>
              <a:xfrm>
                <a:off x="8830515" y="3902076"/>
                <a:ext cx="1587500" cy="635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POU2F3</a:t>
                </a:r>
              </a:p>
            </p:txBody>
          </p:sp>
          <p:sp>
            <p:nvSpPr>
              <p:cNvPr id="15" name="Oval 14">
                <a:extLst>
                  <a:ext uri="{FF2B5EF4-FFF2-40B4-BE49-F238E27FC236}">
                    <a16:creationId xmlns:a16="http://schemas.microsoft.com/office/drawing/2014/main" id="{CF0025B4-D7FE-CD14-6E39-4DC225FD605B}"/>
                  </a:ext>
                </a:extLst>
              </p:cNvPr>
              <p:cNvSpPr/>
              <p:nvPr/>
            </p:nvSpPr>
            <p:spPr>
              <a:xfrm rot="793199">
                <a:off x="10248150" y="3781357"/>
                <a:ext cx="279400" cy="488950"/>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4AA101B7-97A4-40A0-D24C-DC2A0F5ABB9D}"/>
                  </a:ext>
                </a:extLst>
              </p:cNvPr>
              <p:cNvSpPr txBox="1"/>
              <p:nvPr/>
            </p:nvSpPr>
            <p:spPr>
              <a:xfrm>
                <a:off x="10163554" y="3825291"/>
                <a:ext cx="115119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OCA-T2</a:t>
                </a:r>
              </a:p>
            </p:txBody>
          </p:sp>
        </p:grpSp>
      </p:grpSp>
      <p:grpSp>
        <p:nvGrpSpPr>
          <p:cNvPr id="17" name="Group 16">
            <a:extLst>
              <a:ext uri="{FF2B5EF4-FFF2-40B4-BE49-F238E27FC236}">
                <a16:creationId xmlns:a16="http://schemas.microsoft.com/office/drawing/2014/main" id="{53CCEF6E-1D36-8215-747E-C4E5C284AAC1}"/>
              </a:ext>
            </a:extLst>
          </p:cNvPr>
          <p:cNvGrpSpPr/>
          <p:nvPr/>
        </p:nvGrpSpPr>
        <p:grpSpPr>
          <a:xfrm>
            <a:off x="6236167" y="389443"/>
            <a:ext cx="3004782" cy="1512846"/>
            <a:chOff x="6270034" y="3047975"/>
            <a:chExt cx="3004782" cy="1512846"/>
          </a:xfrm>
        </p:grpSpPr>
        <p:pic>
          <p:nvPicPr>
            <p:cNvPr id="18" name="Picture 17">
              <a:extLst>
                <a:ext uri="{FF2B5EF4-FFF2-40B4-BE49-F238E27FC236}">
                  <a16:creationId xmlns:a16="http://schemas.microsoft.com/office/drawing/2014/main" id="{65AC3C40-9394-C961-9A80-7665F6FDCD50}"/>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rot="2653406">
              <a:off x="6270034" y="3490845"/>
              <a:ext cx="3004782" cy="1069976"/>
            </a:xfrm>
            <a:prstGeom prst="rect">
              <a:avLst/>
            </a:prstGeom>
          </p:spPr>
        </p:pic>
        <p:grpSp>
          <p:nvGrpSpPr>
            <p:cNvPr id="19" name="Group 18">
              <a:extLst>
                <a:ext uri="{FF2B5EF4-FFF2-40B4-BE49-F238E27FC236}">
                  <a16:creationId xmlns:a16="http://schemas.microsoft.com/office/drawing/2014/main" id="{5210A01C-A2A0-8891-7336-659E31F42F47}"/>
                </a:ext>
              </a:extLst>
            </p:cNvPr>
            <p:cNvGrpSpPr/>
            <p:nvPr/>
          </p:nvGrpSpPr>
          <p:grpSpPr>
            <a:xfrm>
              <a:off x="6346282" y="3047975"/>
              <a:ext cx="2484233" cy="1489101"/>
              <a:chOff x="6346282" y="3047975"/>
              <a:chExt cx="2484233" cy="1489101"/>
            </a:xfrm>
          </p:grpSpPr>
          <p:grpSp>
            <p:nvGrpSpPr>
              <p:cNvPr id="20" name="Group 19">
                <a:extLst>
                  <a:ext uri="{FF2B5EF4-FFF2-40B4-BE49-F238E27FC236}">
                    <a16:creationId xmlns:a16="http://schemas.microsoft.com/office/drawing/2014/main" id="{929B42AA-B12F-60E4-0F02-EF5C677638B2}"/>
                  </a:ext>
                </a:extLst>
              </p:cNvPr>
              <p:cNvGrpSpPr/>
              <p:nvPr/>
            </p:nvGrpSpPr>
            <p:grpSpPr>
              <a:xfrm>
                <a:off x="6346282" y="3047975"/>
                <a:ext cx="1786432" cy="1489101"/>
                <a:chOff x="6346282" y="3047975"/>
                <a:chExt cx="1786432" cy="1489101"/>
              </a:xfrm>
            </p:grpSpPr>
            <p:sp>
              <p:nvSpPr>
                <p:cNvPr id="22" name="Oval 21">
                  <a:extLst>
                    <a:ext uri="{FF2B5EF4-FFF2-40B4-BE49-F238E27FC236}">
                      <a16:creationId xmlns:a16="http://schemas.microsoft.com/office/drawing/2014/main" id="{6E17AAD0-CFED-50B2-634A-B8F6E15AE4B4}"/>
                    </a:ext>
                  </a:extLst>
                </p:cNvPr>
                <p:cNvSpPr/>
                <p:nvPr/>
              </p:nvSpPr>
              <p:spPr>
                <a:xfrm>
                  <a:off x="6346282" y="3902076"/>
                  <a:ext cx="1587500" cy="635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POU2F3</a:t>
                  </a:r>
                </a:p>
              </p:txBody>
            </p:sp>
            <p:sp>
              <p:nvSpPr>
                <p:cNvPr id="23" name="Freeform: Shape 22">
                  <a:extLst>
                    <a:ext uri="{FF2B5EF4-FFF2-40B4-BE49-F238E27FC236}">
                      <a16:creationId xmlns:a16="http://schemas.microsoft.com/office/drawing/2014/main" id="{44924113-9E58-E935-FD5C-4F2EAAA21530}"/>
                    </a:ext>
                  </a:extLst>
                </p:cNvPr>
                <p:cNvSpPr/>
                <p:nvPr/>
              </p:nvSpPr>
              <p:spPr>
                <a:xfrm>
                  <a:off x="7772426" y="3047975"/>
                  <a:ext cx="360288" cy="753295"/>
                </a:xfrm>
                <a:custGeom>
                  <a:avLst/>
                  <a:gdLst>
                    <a:gd name="connsiteX0" fmla="*/ 172110 w 360288"/>
                    <a:gd name="connsiteY0" fmla="*/ 753295 h 753295"/>
                    <a:gd name="connsiteX1" fmla="*/ 169729 w 360288"/>
                    <a:gd name="connsiteY1" fmla="*/ 638995 h 753295"/>
                    <a:gd name="connsiteX2" fmla="*/ 305460 w 360288"/>
                    <a:gd name="connsiteY2" fmla="*/ 608039 h 753295"/>
                    <a:gd name="connsiteX3" fmla="*/ 255454 w 360288"/>
                    <a:gd name="connsiteY3" fmla="*/ 517551 h 753295"/>
                    <a:gd name="connsiteX4" fmla="*/ 138773 w 360288"/>
                    <a:gd name="connsiteY4" fmla="*/ 519932 h 753295"/>
                    <a:gd name="connsiteX5" fmla="*/ 153060 w 360288"/>
                    <a:gd name="connsiteY5" fmla="*/ 391345 h 753295"/>
                    <a:gd name="connsiteX6" fmla="*/ 257835 w 360288"/>
                    <a:gd name="connsiteY6" fmla="*/ 365151 h 753295"/>
                    <a:gd name="connsiteX7" fmla="*/ 360229 w 360288"/>
                    <a:gd name="connsiteY7" fmla="*/ 269901 h 753295"/>
                    <a:gd name="connsiteX8" fmla="*/ 243548 w 360288"/>
                    <a:gd name="connsiteY8" fmla="*/ 219895 h 753295"/>
                    <a:gd name="connsiteX9" fmla="*/ 14948 w 360288"/>
                    <a:gd name="connsiteY9" fmla="*/ 105595 h 753295"/>
                    <a:gd name="connsiteX10" fmla="*/ 41142 w 360288"/>
                    <a:gd name="connsiteY10" fmla="*/ 7964 h 753295"/>
                    <a:gd name="connsiteX11" fmla="*/ 195923 w 360288"/>
                    <a:gd name="connsiteY11" fmla="*/ 12726 h 753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0288" h="753295">
                      <a:moveTo>
                        <a:pt x="172110" y="753295"/>
                      </a:moveTo>
                      <a:cubicBezTo>
                        <a:pt x="159807" y="708249"/>
                        <a:pt x="147504" y="663204"/>
                        <a:pt x="169729" y="638995"/>
                      </a:cubicBezTo>
                      <a:cubicBezTo>
                        <a:pt x="191954" y="614786"/>
                        <a:pt x="291173" y="628280"/>
                        <a:pt x="305460" y="608039"/>
                      </a:cubicBezTo>
                      <a:cubicBezTo>
                        <a:pt x="319747" y="587798"/>
                        <a:pt x="283235" y="532235"/>
                        <a:pt x="255454" y="517551"/>
                      </a:cubicBezTo>
                      <a:cubicBezTo>
                        <a:pt x="227673" y="502867"/>
                        <a:pt x="155839" y="540966"/>
                        <a:pt x="138773" y="519932"/>
                      </a:cubicBezTo>
                      <a:cubicBezTo>
                        <a:pt x="121707" y="498898"/>
                        <a:pt x="133216" y="417142"/>
                        <a:pt x="153060" y="391345"/>
                      </a:cubicBezTo>
                      <a:cubicBezTo>
                        <a:pt x="172904" y="365548"/>
                        <a:pt x="223307" y="385392"/>
                        <a:pt x="257835" y="365151"/>
                      </a:cubicBezTo>
                      <a:cubicBezTo>
                        <a:pt x="292363" y="344910"/>
                        <a:pt x="362610" y="294110"/>
                        <a:pt x="360229" y="269901"/>
                      </a:cubicBezTo>
                      <a:cubicBezTo>
                        <a:pt x="357848" y="245692"/>
                        <a:pt x="301095" y="247279"/>
                        <a:pt x="243548" y="219895"/>
                      </a:cubicBezTo>
                      <a:cubicBezTo>
                        <a:pt x="186001" y="192511"/>
                        <a:pt x="48682" y="140917"/>
                        <a:pt x="14948" y="105595"/>
                      </a:cubicBezTo>
                      <a:cubicBezTo>
                        <a:pt x="-18786" y="70273"/>
                        <a:pt x="10979" y="23442"/>
                        <a:pt x="41142" y="7964"/>
                      </a:cubicBezTo>
                      <a:cubicBezTo>
                        <a:pt x="71304" y="-7514"/>
                        <a:pt x="133613" y="2606"/>
                        <a:pt x="195923" y="12726"/>
                      </a:cubicBezTo>
                    </a:path>
                  </a:pathLst>
                </a:cu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4" name="Oval 23">
                  <a:extLst>
                    <a:ext uri="{FF2B5EF4-FFF2-40B4-BE49-F238E27FC236}">
                      <a16:creationId xmlns:a16="http://schemas.microsoft.com/office/drawing/2014/main" id="{B52CE1D9-7CA2-4764-4142-10613426ED11}"/>
                    </a:ext>
                  </a:extLst>
                </p:cNvPr>
                <p:cNvSpPr/>
                <p:nvPr/>
              </p:nvSpPr>
              <p:spPr>
                <a:xfrm rot="793199">
                  <a:off x="7763917" y="3781357"/>
                  <a:ext cx="279400" cy="488950"/>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21" name="TextBox 20">
                <a:extLst>
                  <a:ext uri="{FF2B5EF4-FFF2-40B4-BE49-F238E27FC236}">
                    <a16:creationId xmlns:a16="http://schemas.microsoft.com/office/drawing/2014/main" id="{B9703164-9A10-A711-EEBD-9A31375E1E7A}"/>
                  </a:ext>
                </a:extLst>
              </p:cNvPr>
              <p:cNvSpPr txBox="1"/>
              <p:nvPr/>
            </p:nvSpPr>
            <p:spPr>
              <a:xfrm>
                <a:off x="7679321" y="3825291"/>
                <a:ext cx="115119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OCA-T1</a:t>
                </a:r>
              </a:p>
            </p:txBody>
          </p:sp>
        </p:grpSp>
      </p:grpSp>
      <p:pic>
        <p:nvPicPr>
          <p:cNvPr id="48" name="Picture 47">
            <a:extLst>
              <a:ext uri="{FF2B5EF4-FFF2-40B4-BE49-F238E27FC236}">
                <a16:creationId xmlns:a16="http://schemas.microsoft.com/office/drawing/2014/main" id="{B8C27538-9E91-AA0E-893F-C335FCE21FF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40576" y="2702384"/>
            <a:ext cx="6349732" cy="3884623"/>
          </a:xfrm>
          <a:prstGeom prst="rect">
            <a:avLst/>
          </a:prstGeom>
        </p:spPr>
      </p:pic>
      <p:pic>
        <p:nvPicPr>
          <p:cNvPr id="50" name="Picture 49">
            <a:extLst>
              <a:ext uri="{FF2B5EF4-FFF2-40B4-BE49-F238E27FC236}">
                <a16:creationId xmlns:a16="http://schemas.microsoft.com/office/drawing/2014/main" id="{42C5769C-016A-1A36-E9A8-40A123FEC2E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6200000">
            <a:off x="840357" y="31533"/>
            <a:ext cx="1075933" cy="1680043"/>
          </a:xfrm>
          <a:prstGeom prst="rect">
            <a:avLst/>
          </a:prstGeom>
        </p:spPr>
      </p:pic>
      <p:sp>
        <p:nvSpPr>
          <p:cNvPr id="51" name="Oval 50">
            <a:extLst>
              <a:ext uri="{FF2B5EF4-FFF2-40B4-BE49-F238E27FC236}">
                <a16:creationId xmlns:a16="http://schemas.microsoft.com/office/drawing/2014/main" id="{8A8BC1DD-92B7-5493-25CD-4959B4D1EE48}"/>
              </a:ext>
            </a:extLst>
          </p:cNvPr>
          <p:cNvSpPr/>
          <p:nvPr/>
        </p:nvSpPr>
        <p:spPr>
          <a:xfrm>
            <a:off x="3613153" y="5359400"/>
            <a:ext cx="230713" cy="2307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3" name="Oval 52">
            <a:extLst>
              <a:ext uri="{FF2B5EF4-FFF2-40B4-BE49-F238E27FC236}">
                <a16:creationId xmlns:a16="http://schemas.microsoft.com/office/drawing/2014/main" id="{390BAB16-E613-4225-B250-FADA2B481FA7}"/>
              </a:ext>
            </a:extLst>
          </p:cNvPr>
          <p:cNvSpPr/>
          <p:nvPr/>
        </p:nvSpPr>
        <p:spPr>
          <a:xfrm>
            <a:off x="3841614" y="5168160"/>
            <a:ext cx="230713" cy="2307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5" name="Oval 54">
            <a:extLst>
              <a:ext uri="{FF2B5EF4-FFF2-40B4-BE49-F238E27FC236}">
                <a16:creationId xmlns:a16="http://schemas.microsoft.com/office/drawing/2014/main" id="{0F33DA1F-F97A-85CF-A087-D47C9148ABC7}"/>
              </a:ext>
            </a:extLst>
          </p:cNvPr>
          <p:cNvSpPr/>
          <p:nvPr/>
        </p:nvSpPr>
        <p:spPr>
          <a:xfrm>
            <a:off x="3192009" y="5410232"/>
            <a:ext cx="230713" cy="2307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7" name="Oval 56">
            <a:extLst>
              <a:ext uri="{FF2B5EF4-FFF2-40B4-BE49-F238E27FC236}">
                <a16:creationId xmlns:a16="http://schemas.microsoft.com/office/drawing/2014/main" id="{D0F0E283-9734-C8DF-8977-875D624D85B7}"/>
              </a:ext>
            </a:extLst>
          </p:cNvPr>
          <p:cNvSpPr/>
          <p:nvPr/>
        </p:nvSpPr>
        <p:spPr>
          <a:xfrm>
            <a:off x="2872752" y="5396443"/>
            <a:ext cx="230713" cy="2307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1" name="Oval 60">
            <a:extLst>
              <a:ext uri="{FF2B5EF4-FFF2-40B4-BE49-F238E27FC236}">
                <a16:creationId xmlns:a16="http://schemas.microsoft.com/office/drawing/2014/main" id="{B4C1A4D8-67B7-37FB-6F17-CB42231EA2E5}"/>
              </a:ext>
            </a:extLst>
          </p:cNvPr>
          <p:cNvSpPr/>
          <p:nvPr/>
        </p:nvSpPr>
        <p:spPr>
          <a:xfrm>
            <a:off x="3486229" y="5074198"/>
            <a:ext cx="230713" cy="2307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2" name="TextBox 61">
            <a:extLst>
              <a:ext uri="{FF2B5EF4-FFF2-40B4-BE49-F238E27FC236}">
                <a16:creationId xmlns:a16="http://schemas.microsoft.com/office/drawing/2014/main" id="{04E98260-3A3E-7087-DABD-2B846859CBAC}"/>
              </a:ext>
            </a:extLst>
          </p:cNvPr>
          <p:cNvSpPr txBox="1"/>
          <p:nvPr/>
        </p:nvSpPr>
        <p:spPr>
          <a:xfrm>
            <a:off x="2613767" y="5724596"/>
            <a:ext cx="20784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rPr>
              <a:t>Effector molecules</a:t>
            </a:r>
          </a:p>
        </p:txBody>
      </p:sp>
      <p:pic>
        <p:nvPicPr>
          <p:cNvPr id="63" name="Picture 62">
            <a:extLst>
              <a:ext uri="{FF2B5EF4-FFF2-40B4-BE49-F238E27FC236}">
                <a16:creationId xmlns:a16="http://schemas.microsoft.com/office/drawing/2014/main" id="{8AE552C7-378A-7CA9-24C7-7A18305188E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flipH="1">
            <a:off x="2520400" y="183933"/>
            <a:ext cx="1075933" cy="1680043"/>
          </a:xfrm>
          <a:prstGeom prst="rect">
            <a:avLst/>
          </a:prstGeom>
        </p:spPr>
      </p:pic>
    </p:spTree>
    <p:extLst>
      <p:ext uri="{BB962C8B-B14F-4D97-AF65-F5344CB8AC3E}">
        <p14:creationId xmlns:p14="http://schemas.microsoft.com/office/powerpoint/2010/main" val="420696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3" grpId="0" animBg="1"/>
      <p:bldP spid="55" grpId="0" animBg="1"/>
      <p:bldP spid="57" grpId="0" animBg="1"/>
      <p:bldP spid="61" grpId="0" animBg="1"/>
      <p:bldP spid="6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and red cells&#10;&#10;AI-generated content may be incorrect.">
            <a:extLst>
              <a:ext uri="{FF2B5EF4-FFF2-40B4-BE49-F238E27FC236}">
                <a16:creationId xmlns:a16="http://schemas.microsoft.com/office/drawing/2014/main" id="{80DE3E59-9FE7-992F-55F2-EB593EB932C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19000" y="281220"/>
            <a:ext cx="3636072" cy="3636072"/>
          </a:xfrm>
          <a:prstGeom prst="rect">
            <a:avLst/>
          </a:prstGeom>
        </p:spPr>
      </p:pic>
      <p:pic>
        <p:nvPicPr>
          <p:cNvPr id="5" name="Content Placeholder 4">
            <a:extLst>
              <a:ext uri="{FF2B5EF4-FFF2-40B4-BE49-F238E27FC236}">
                <a16:creationId xmlns:a16="http://schemas.microsoft.com/office/drawing/2014/main" id="{BE2F89CB-6A07-FC0A-3E28-AD8A5A06E7E2}"/>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4302253" y="3379587"/>
            <a:ext cx="3489401" cy="3270908"/>
          </a:xfrm>
          <a:prstGeom prst="rect">
            <a:avLst/>
          </a:prstGeom>
        </p:spPr>
      </p:pic>
      <p:pic>
        <p:nvPicPr>
          <p:cNvPr id="9" name="Picture 8" descr="A blue and black background&#10;&#10;Description automatically generated with medium confidence">
            <a:extLst>
              <a:ext uri="{FF2B5EF4-FFF2-40B4-BE49-F238E27FC236}">
                <a16:creationId xmlns:a16="http://schemas.microsoft.com/office/drawing/2014/main" id="{3590416B-474E-1929-85F8-AA66D9A577C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940203" y="259745"/>
            <a:ext cx="3012404" cy="3406375"/>
          </a:xfrm>
          <a:prstGeom prst="rect">
            <a:avLst/>
          </a:prstGeom>
        </p:spPr>
      </p:pic>
      <p:grpSp>
        <p:nvGrpSpPr>
          <p:cNvPr id="10" name="Group 9">
            <a:extLst>
              <a:ext uri="{FF2B5EF4-FFF2-40B4-BE49-F238E27FC236}">
                <a16:creationId xmlns:a16="http://schemas.microsoft.com/office/drawing/2014/main" id="{18B5AE5E-5741-201F-E517-7A6B89693A7A}"/>
              </a:ext>
            </a:extLst>
          </p:cNvPr>
          <p:cNvGrpSpPr/>
          <p:nvPr/>
        </p:nvGrpSpPr>
        <p:grpSpPr>
          <a:xfrm>
            <a:off x="3349890" y="760648"/>
            <a:ext cx="5492219" cy="2618939"/>
            <a:chOff x="3571484" y="1752599"/>
            <a:chExt cx="5233968" cy="2528300"/>
          </a:xfrm>
        </p:grpSpPr>
        <p:pic>
          <p:nvPicPr>
            <p:cNvPr id="11" name="Picture 10" descr="A screenshot of a computer generated image&#10;&#10;Description automatically generated">
              <a:extLst>
                <a:ext uri="{FF2B5EF4-FFF2-40B4-BE49-F238E27FC236}">
                  <a16:creationId xmlns:a16="http://schemas.microsoft.com/office/drawing/2014/main" id="{067533F3-AAB9-21F9-3C64-5EAEC7538A4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88468" y="1752599"/>
              <a:ext cx="2616984" cy="2528300"/>
            </a:xfrm>
            <a:prstGeom prst="rect">
              <a:avLst/>
            </a:prstGeom>
          </p:spPr>
        </p:pic>
        <p:pic>
          <p:nvPicPr>
            <p:cNvPr id="12" name="Picture 11" descr="A screenshot of a computer generated image&#10;&#10;Description automatically generated">
              <a:extLst>
                <a:ext uri="{FF2B5EF4-FFF2-40B4-BE49-F238E27FC236}">
                  <a16:creationId xmlns:a16="http://schemas.microsoft.com/office/drawing/2014/main" id="{7179B476-4C76-5B1E-A8CF-D52EC8D6EAF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571484" y="1752600"/>
              <a:ext cx="2616984" cy="2528299"/>
            </a:xfrm>
            <a:prstGeom prst="rect">
              <a:avLst/>
            </a:prstGeom>
          </p:spPr>
        </p:pic>
      </p:grpSp>
    </p:spTree>
    <p:extLst>
      <p:ext uri="{BB962C8B-B14F-4D97-AF65-F5344CB8AC3E}">
        <p14:creationId xmlns:p14="http://schemas.microsoft.com/office/powerpoint/2010/main" val="150733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A3F52470-1CE3-2BE1-2818-DB02A4AF4DB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45302" y="3677711"/>
            <a:ext cx="4305299" cy="3228974"/>
          </a:xfrm>
          <a:prstGeom prst="rect">
            <a:avLst/>
          </a:prstGeom>
        </p:spPr>
      </p:pic>
      <p:pic>
        <p:nvPicPr>
          <p:cNvPr id="11" name="Picture 10">
            <a:extLst>
              <a:ext uri="{FF2B5EF4-FFF2-40B4-BE49-F238E27FC236}">
                <a16:creationId xmlns:a16="http://schemas.microsoft.com/office/drawing/2014/main" id="{54485D5D-135B-9332-FB32-B50330ABB6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185542" y="310092"/>
            <a:ext cx="4425245" cy="3318934"/>
          </a:xfrm>
          <a:prstGeom prst="rect">
            <a:avLst/>
          </a:prstGeom>
        </p:spPr>
      </p:pic>
      <p:pic>
        <p:nvPicPr>
          <p:cNvPr id="15" name="Picture 14">
            <a:extLst>
              <a:ext uri="{FF2B5EF4-FFF2-40B4-BE49-F238E27FC236}">
                <a16:creationId xmlns:a16="http://schemas.microsoft.com/office/drawing/2014/main" id="{658B0623-0A51-61BE-CCDA-639B38377B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70387" y="2697695"/>
            <a:ext cx="4310828" cy="2227261"/>
          </a:xfrm>
          <a:prstGeom prst="rect">
            <a:avLst/>
          </a:prstGeom>
        </p:spPr>
      </p:pic>
      <p:pic>
        <p:nvPicPr>
          <p:cNvPr id="7" name="Picture 6">
            <a:extLst>
              <a:ext uri="{FF2B5EF4-FFF2-40B4-BE49-F238E27FC236}">
                <a16:creationId xmlns:a16="http://schemas.microsoft.com/office/drawing/2014/main" id="{A5CD2871-665F-83F0-B4BC-249CCB9886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7342945" y="543682"/>
            <a:ext cx="4351337" cy="3263974"/>
          </a:xfrm>
          <a:prstGeom prst="rect">
            <a:avLst/>
          </a:prstGeom>
        </p:spPr>
      </p:pic>
      <p:pic>
        <p:nvPicPr>
          <p:cNvPr id="13" name="Picture 12">
            <a:extLst>
              <a:ext uri="{FF2B5EF4-FFF2-40B4-BE49-F238E27FC236}">
                <a16:creationId xmlns:a16="http://schemas.microsoft.com/office/drawing/2014/main" id="{A4A79810-9F0D-A48D-ADA4-988BA96BAF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8484" y="3850748"/>
            <a:ext cx="3114340" cy="2682874"/>
          </a:xfrm>
          <a:prstGeom prst="rect">
            <a:avLst/>
          </a:prstGeom>
        </p:spPr>
      </p:pic>
      <p:pic>
        <p:nvPicPr>
          <p:cNvPr id="9" name="Picture 8">
            <a:extLst>
              <a:ext uri="{FF2B5EF4-FFF2-40B4-BE49-F238E27FC236}">
                <a16:creationId xmlns:a16="http://schemas.microsoft.com/office/drawing/2014/main" id="{3F24844C-5474-682C-1A98-5AF80779BA7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25666" y="526250"/>
            <a:ext cx="7740667" cy="5805499"/>
          </a:xfrm>
          <a:prstGeom prst="rect">
            <a:avLst/>
          </a:prstGeom>
        </p:spPr>
      </p:pic>
    </p:spTree>
    <p:extLst>
      <p:ext uri="{BB962C8B-B14F-4D97-AF65-F5344CB8AC3E}">
        <p14:creationId xmlns:p14="http://schemas.microsoft.com/office/powerpoint/2010/main" val="149639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D" val="6807cce96c7d2456fdf4db46"/>
  <p:tag name="BIOJSON" val="{&quot;id&quot;:&quot;54262a27-62e0-4158-99b7-58f727dbccff&quot;,&quot;objects&quot;:{&quot;54262a27-62e0-4158-99b7-58f727dbccff&quot;:{&quot;id&quot;:&quot;54262a27-62e0-4158-99b7-58f727dbccff&quot;,&quot;type&quot;:&quot;FIGURE_OBJECT&quot;,&quot;document&quot;:{&quot;type&quot;:&quot;DOCUMENT_GROUP&quot;,&quot;canvasType&quot;:&quot;FIGURE&quot;,&quot;units&quot;:&quot;in&quot;}},&quot;a1cee16a-5275-45a4-ba5e-5ab37e9ac2c7&quot;:{&quot;id&quot;:&quot;a1cee16a-5275-45a4-ba5e-5ab37e9ac2c7&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parentId&quot;:&quot;54262a27-62e0-4158-99b7-58f727dbccff&quot;,&quot;type&quot;:&quot;FRAME&quot;,&quot;order&quot;:&quot;5&quot;}},&quot;429082cc-8826-47a8-ad9f-48b7ce1cd45d&quot;:{&quot;id&quot;:&quot;429082cc-8826-47a8-ad9f-48b7ce1cd45d&quot;,&quot;type&quot;:&quot;FIGURE_OBJECT&quot;,&quot;document&quot;:{&quot;type&quot;:&quot;FIGURE&quot;,&quot;canvasType&quot;:&quot;FIGURE&quot;,&quot;units&quot;:&quot;in&quot;},&quot;parent&quot;:{&quot;parentId&quot;:&quot;54262a27-62e0-4158-99b7-58f727dbccff&quot;,&quot;type&quot;:&quot;DOCUMENT&quot;,&quot;order&quot;:&quot;5&quot;}},&quot;cb6c4924-caf6-47ea-a369-e43eb7ae341f&quot;:{&quot;id&quot;:&quot;cb6c4924-caf6-47ea-a369-e43eb7ae341f&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429082cc-8826-47a8-ad9f-48b7ce1cd45d&quot;,&quot;order&quot;:&quot;5&quot;}},&quot;fa44b77a-ea4d-4f66-a4fb-bad96d34c1fc&quot;:{&quot;id&quot;:&quot;fa44b77a-ea4d-4f66-a4fb-bad96d34c1fc&quot;,&quot;type&quot;:&quot;FIGURE_OBJECT&quot;,&quot;guide&quot;:{&quot;type&quot;:&quot;GRID&quot;,&quot;distance&quot;:0.5,&quot;units&quot;:&quot;in&quot;},&quot;parent&quot;:{&quot;parentId&quot;:&quot;54262a27-62e0-4158-99b7-58f727dbccff&quot;,&quot;type&quot;:&quot;GUIDE&quot;,&quot;order&quot;:&quot;5&quot;}},&quot;0e74ec94-a430-4db0-91be-77252f7e862f&quot;:{&quot;type&quot;:&quot;FIGURE_OBJECT&quot;,&quot;id&quot;:&quot;0e74ec94-a430-4db0-91be-77252f7e862f&quot;,&quot;relativeTransform&quot;:{&quot;translate&quot;:{&quot;x&quot;:380.06140655129866,&quot;y&quot;:-170.43471411488824},&quot;rotate&quot;:0,&quot;skewX&quot;:0,&quot;scale&quot;:{&quot;x&quot;:1,&quot;y&quot;:1}},&quot;layout&quot;:{&quot;sizeRatio&quot;:{&quot;x&quot;:0.88,&quot;y&quot;:0.88},&quot;keepAspectRatio&quot;:false},&quot;opacity&quot;:1,&quot;path&quot;:{&quot;type&quot;:&quot;RECT&quot;,&quot;size&quot;:{&quot;x&quot;:170.54732929576528,&quot;y&quot;:50},&quot;cornerRounding&quot;:{&quot;type&quot;:&quot;ARC_LENGTH&quot;,&quot;global&quot;:1.820011473003286},&quot;selectedObjectIds&quot;:[&quot;8a5859f1-531f-4564-97ae-1bb6cb123024&quot;]},&quot;pathStyles&quot;:[{&quot;type&quot;:&quot;FILL&quot;,&quot;fillStyle&quot;:&quot;rgba(128, 42, 42, 1)&quot;},{&quot;type&quot;:&quot;STROKE&quot;,&quot;strokeStyle&quot;:&quot;rgba(69, 12, 13, 1)&quot;,&quot;lineWidth&quot;:1.738532926956508,&quot;lineJoin&quot;:&quot;round&quot;}],&quot;isLocked&quot;:false,&quot;parent&quot;:{&quot;type&quot;:&quot;CHILD&quot;,&quot;parentId&quot;:&quot;429082cc-8826-47a8-ad9f-48b7ce1cd45d&quot;,&quot;order&quot;:&quot;6&quot;}},&quot;54fac711-e411-4bb7-9558-e218df05c957&quot;:{&quot;type&quot;:&quot;FIGURE_OBJECT&quot;,&quot;id&quot;:&quot;54fac711-e411-4bb7-9558-e218df05c957&quot;,&quot;relativeTransform&quot;:{&quot;translate&quot;:{&quot;x&quot;:0,&quot;y&quot;:0},&quot;rotate&quot;:0},&quot;text&quot;:{&quot;textData&quot;:{&quot;lineSpacing&quot;:&quot;normal&quot;,&quot;alignment&quot;:&quot;center&quot;,&quot;lines&quot;:[{&quot;runs&quot;:[{&quot;style&quot;:{&quot;fontFamily&quot;:&quot;Roboto&quot;,&quot;fontSize&quot;:18.666666666666664,&quot;color&quot;:&quot;rgba(255,255,255,1)&quot;,&quot;fontWeight&quot;:&quot;bold&quot;,&quot;fontStyle&quot;:&quot;normal&quot;,&quot;decoration&quot;:&quot;none&quot;,&quot;script&quot;:&quot;none&quot;},&quot;range&quot;:[0,16]}],&quot;text&quot;:&quot;Tumor Ferroptosis&quot;}],&quot;verticalAlign&quot;:&quot;TOP&quot;,&quot;_lastCaretLocation&quot;:{&quot;lineIndex&quot;:0,&quot;runIndex&quot;:0,&quot;charIndex&quot;:6}},&quot;size&quot;:{&quot;x&quot;:150.08164978027344,&quot;y&quot;:44},&quot;targetSize&quot;:{&quot;x&quot;:99.86941482238214,&quot;y&quot;:2},&quot;format&quot;:&quot;BETTER_TEXT&quot;},&quot;parent&quot;:{&quot;type&quot;:&quot;CHILD&quot;,&quot;parentId&quot;:&quot;0e74ec94-a430-4db0-91be-77252f7e862f&quot;,&quot;order&quot;:&quot;5&quot;}},&quot;2dc8a77a-140a-48e1-a595-eb3eeddf8cdb&quot;:{&quot;id&quot;:&quot;2dc8a77a-140a-48e1-a595-eb3eeddf8cdb&quot;,&quot;type&quot;:&quot;FIGURE_OBJECT&quot;,&quot;relativeTransform&quot;:{&quot;translate&quot;:{&quot;x&quot;:381.7683786680136,&quot;y&quot;:61.449331349490585},&quot;rotate&quot;:0,&quot;skewX&quot;:0,&quot;scale&quot;:{&quot;x&quot;:1,&quot;y&quot;:1}},&quot;text&quot;:{&quot;textData&quot;:{&quot;lineSpacing&quot;:&quot;normal&quot;,&quot;alignment&quot;:&quot;center&quot;,&quot;verticalAlign&quot;:&quot;CENTER&quot;,&quot;lines&quot;:[{&quot;runs&quot;:[{&quot;range&quot;:[0,18],&quot;style&quot;:{&quot;fontWeight&quot;:&quot;bold&quot;,&quot;fontStyle&quot;:&quot;normal&quot;,&quot;fontSize&quot;:18.666666666666664,&quot;fontFamily&quot;:&quot;Roboto&quot;,&quot;color&quot;:&quot;black&quot;,&quot;decoration&quot;:&quot;none&quot;}}],&quot;text&quot;:&quot;Hypoadrenocorticism&quot;}],&quot;_lastCaretLocation&quot;:{&quot;lineIndex&quot;:0,&quot;runIndex&quot;:-1,&quot;charIndex&quot;:-1,&quot;endOfLine&quot;:true}},&quot;format&quot;:&quot;BETTER_TEXT&quot;,&quot;size&quot;:{&quot;x&quot;:226.0406671992605,&quot;y&quot;:44},&quot;targetSize&quot;:{&quot;x&quot;:226.0406671992605,&quot;y&quot;:44}},&quot;parent&quot;:{&quot;type&quot;:&quot;CHILD&quot;,&quot;parentId&quot;:&quot;429082cc-8826-47a8-ad9f-48b7ce1cd45d&quot;,&quot;order&quot;:&quot;65&quot;}},&quot;dffffe24-c647-412d-9da7-ceef0dc2bbe4&quot;:{&quot;relativeTransform&quot;:{&quot;translate&quot;:{&quot;x&quot;:375.8316007907978,&quot;y&quot;:-169.72723566306553},&quot;rotate&quot;:0,&quot;skewX&quot;:0,&quot;scale&quot;:{&quot;x&quot;:1,&quot;y&quot;:1}},&quot;type&quot;:&quot;FIGURE_OBJECT&quot;,&quot;id&quot;:&quot;dffffe24-c647-412d-9da7-ceef0dc2bbe4&quot;,&quot;name&quot;:&quot;Cancer cells (dying) &quot;,&quot;displayName&quot;:&quot;Cancer cells (dying) &quot;,&quot;opacity&quot;:1,&quot;source&quot;:{&quot;id&quot;:&quot;6165a899800faf00a6d5232c&quot;,&quot;type&quot;:&quot;ASSETS&quot;},&quot;pathStyles&quot;:[{&quot;type&quot;:&quot;FILL&quot;,&quot;fillStyle&quot;:&quot;rgb(0,0,0)&quot;}],&quot;isLocked&quot;:false,&quot;parent&quot;:{&quot;type&quot;:&quot;CHILD&quot;,&quot;parentId&quot;:&quot;429082cc-8826-47a8-ad9f-48b7ce1cd45d&quot;,&quot;order&quot;:&quot;22&quot;},&quot;isPremium&quot;:true},&quot;020c1752-4a36-41f4-beac-f120ab32b622&quot;:{&quot;id&quot;:&quot;020c1752-4a36-41f4-beac-f120ab32b622&quot;,&quot;name&quot;:&quot;Cancer cell (apoptosis)&quot;,&quot;type&quot;:&quot;FIGURE_OBJECT&quot;,&quot;relativeTransform&quot;:{&quot;translate&quot;:{&quot;x&quot;:27.195843200854164,&quot;y&quot;:-16.53034964788105},&quot;rotate&quot;:2.1252361036001526,&quot;skewX&quot;:3.972773470832859e-16,&quot;scale&quot;:{&quot;x&quot;:0.5910350280254759,&quot;y&quot;:0.5910350280254755}},&quot;image&quot;:{&quot;url&quot;:&quot;https://icons.biorender.com/biorender/615374e4e75ac20029699fb9/cancer-cell-apoptosis-01.png&quot;,&quot;fallbackUrl&quot;:&quot;https://res.cloudinary.com/dlcjuc3ej/image/upload/v1632859356/t118iucsyyxeibcz8jmb.svg#/keystone/api/icons/615374e4e75ac20029699fb9/cancer-cell-apoptosis-01.svg&quot;,&quot;isPremium&quot;:false,&quot;isPacked&quot;:true,&quot;size&quot;:{&quot;x&quot;:115,&quot;y&quot;:117.52747252747253}},&quot;source&quot;:{&quot;id&quot;:&quot;61537482e75ac20029699fa6&quot;,&quot;type&quot;:&quot;ASSETS&quot;},&quot;parent&quot;:{&quot;type&quot;:&quot;CHILD&quot;,&quot;parentId&quot;:&quot;dffffe24-c647-412d-9da7-ceef0dc2bbe4&quot;,&quot;order&quot;:&quot;56&quot;}},&quot;5f9e99ff-6692-495c-b469-94dea934bc2d&quot;:{&quot;id&quot;:&quot;5f9e99ff-6692-495c-b469-94dea934bc2d&quot;,&quot;name&quot;:&quot;Cancer cell (apoptosis)&quot;,&quot;type&quot;:&quot;FIGURE_OBJECT&quot;,&quot;relativeTransform&quot;:{&quot;translate&quot;:{&quot;x&quot;:-39.91834344888237,&quot;y&quot;:22.670294546959113},&quot;rotate&quot;:0.3187912883645159,&quot;skewX&quot;:5.164605512082721e-16,&quot;scale&quot;:{&quot;x&quot;:0.5910350280254757,&quot;y&quot;:0.5910350280254756}},&quot;image&quot;:{&quot;url&quot;:&quot;https://icons.biorender.com/biorender/615374e4e75ac20029699fb9/cancer-cell-apoptosis-01.png&quot;,&quot;fallbackUrl&quot;:&quot;https://res.cloudinary.com/dlcjuc3ej/image/upload/v1632859356/t118iucsyyxeibcz8jmb.svg#/keystone/api/icons/615374e4e75ac20029699fb9/cancer-cell-apoptosis-01.svg&quot;,&quot;isPremium&quot;:false,&quot;isPacked&quot;:true,&quot;size&quot;:{&quot;x&quot;:115,&quot;y&quot;:117.52747252747253}},&quot;source&quot;:{&quot;id&quot;:&quot;61537482e75ac20029699fa6&quot;,&quot;type&quot;:&quot;ASSETS&quot;},&quot;parent&quot;:{&quot;type&quot;:&quot;CHILD&quot;,&quot;parentId&quot;:&quot;dffffe24-c647-412d-9da7-ceef0dc2bbe4&quot;,&quot;order&quot;:&quot;005&quot;},&quot;opacity&quot;:0.54},&quot;dcff5e8a-0002-4fdf-8f43-1264ea6f6158&quot;:{&quot;id&quot;:&quot;dcff5e8a-0002-4fdf-8f43-1264ea6f6158&quot;,&quot;name&quot;:&quot;Cancer cell (apoptosis)&quot;,&quot;type&quot;:&quot;FIGURE_OBJECT&quot;,&quot;relativeTransform&quot;:{&quot;translate&quot;:{&quot;x&quot;:-28.66576714392494,&quot;y&quot;:-16.530824212895155},&quot;rotate&quot;:-0.07252691445768455,&quot;skewX&quot;:6.058479543020116e-16,&quot;scale&quot;:{&quot;x&quot;:0.5910350280254756,&quot;y&quot;:0.5910350280254756}},&quot;image&quot;:{&quot;url&quot;:&quot;https://icons.biorender.com/biorender/615374e4e75ac20029699fb9/cancer-cell-apoptosis-01.png&quot;,&quot;fallbackUrl&quot;:&quot;https://res.cloudinary.com/dlcjuc3ej/image/upload/v1632859356/t118iucsyyxeibcz8jmb.svg#/keystone/api/icons/615374e4e75ac20029699fb9/cancer-cell-apoptosis-01.svg&quot;,&quot;isPremium&quot;:false,&quot;isPacked&quot;:true,&quot;size&quot;:{&quot;x&quot;:115,&quot;y&quot;:117.52747252747253}},&quot;source&quot;:{&quot;id&quot;:&quot;61537482e75ac20029699fa6&quot;,&quot;type&quot;:&quot;ASSETS&quot;},&quot;parent&quot;:{&quot;type&quot;:&quot;CHILD&quot;,&quot;parentId&quot;:&quot;dffffe24-c647-412d-9da7-ceef0dc2bbe4&quot;,&quot;order&quot;:&quot;555&quot;}},&quot;478c5c59-cffe-4150-8d9e-c2ea9b4ee512&quot;:{&quot;id&quot;:&quot;478c5c59-cffe-4150-8d9e-c2ea9b4ee512&quot;,&quot;name&quot;:&quot;Cancer cell (apoptosis)&quot;,&quot;type&quot;:&quot;FIGURE_OBJECT&quot;,&quot;relativeTransform&quot;:{&quot;translate&quot;:{&quot;x&quot;:27.19584320085417,&quot;y&quot;:-16.530349647881053},&quot;rotate&quot;:2.1252361036001526,&quot;skewX&quot;:7.150992247499147e-16,&quot;scale&quot;:{&quot;x&quot;:0.5910350280254759,&quot;y&quot;:0.5910350280254755}},&quot;image&quot;:{&quot;url&quot;:&quot;https://icons.biorender.com/biorender/615374e4e75ac20029699fb9/cancer-cell-apoptosis-01.png&quot;,&quot;fallbackUrl&quot;:&quot;https://res.cloudinary.com/dlcjuc3ej/image/upload/v1632859356/t118iucsyyxeibcz8jmb.svg#/keystone/api/icons/615374e4e75ac20029699fb9/cancer-cell-apoptosis-01.svg&quot;,&quot;isPremium&quot;:false,&quot;isPacked&quot;:true,&quot;size&quot;:{&quot;x&quot;:115,&quot;y&quot;:117.52747252747253}},&quot;source&quot;:{&quot;id&quot;:&quot;61537482e75ac20029699fa6&quot;,&quot;type&quot;:&quot;ASSETS&quot;},&quot;parent&quot;:{&quot;type&quot;:&quot;CHILD&quot;,&quot;parentId&quot;:&quot;dffffe24-c647-412d-9da7-ceef0dc2bbe4&quot;,&quot;order&quot;:&quot;552&quot;}},&quot;dd6dbd2b-c910-4a4b-b4f8-16f600f01cbd&quot;:{&quot;id&quot;:&quot;dd6dbd2b-c910-4a4b-b4f8-16f600f01cbd&quot;,&quot;name&quot;:&quot;Cancer cell (apoptosis)&quot;,&quot;type&quot;:&quot;FIGURE_OBJECT&quot;,&quot;relativeTransform&quot;:{&quot;translate&quot;:{&quot;x&quot;:0.27536854095956187,&quot;y&quot;:37.542396286902374},&quot;rotate&quot;:1.3073421529795617,&quot;skewX&quot;:5.959160206249294e-16,&quot;scale&quot;:{&quot;x&quot;:0.5910350280254757,&quot;y&quot;:0.5910350280254756}},&quot;image&quot;:{&quot;url&quot;:&quot;https://icons.biorender.com/biorender/615374e4e75ac20029699fb9/cancer-cell-apoptosis-01.png&quot;,&quot;fallbackUrl&quot;:&quot;https://res.cloudinary.com/dlcjuc3ej/image/upload/v1632859356/t118iucsyyxeibcz8jmb.svg#/keystone/api/icons/615374e4e75ac20029699fb9/cancer-cell-apoptosis-01.svg&quot;,&quot;isPremium&quot;:false,&quot;isPacked&quot;:true,&quot;size&quot;:{&quot;x&quot;:115,&quot;y&quot;:117.52747252747253}},&quot;source&quot;:{&quot;id&quot;:&quot;61537482e75ac20029699fa6&quot;,&quot;type&quot;:&quot;ASSETS&quot;},&quot;parent&quot;:{&quot;type&quot;:&quot;CHILD&quot;,&quot;parentId&quot;:&quot;dffffe24-c647-412d-9da7-ceef0dc2bbe4&quot;,&quot;order&quot;:&quot;553&quot;}},&quot;ba72ed23-7a45-4e28-aef6-b757263a40d2&quot;:{&quot;id&quot;:&quot;ba72ed23-7a45-4e28-aef6-b757263a40d2&quot;,&quot;name&quot;:&quot;Cancer cell (apoptosis)&quot;,&quot;type&quot;:&quot;FIGURE_OBJECT&quot;,&quot;relativeTransform&quot;:{&quot;translate&quot;:{&quot;x&quot;:-28.66576714392494,&quot;y&quot;:-16.53082421289514},&quot;rotate&quot;:-0.07252691445768455,&quot;skewX&quot;:5.959160206249295e-16,&quot;scale&quot;:{&quot;x&quot;:0.5910350280254756,&quot;y&quot;:0.5910350280254758}},&quot;image&quot;:{&quot;url&quot;:&quot;https://icons.biorender.com/biorender/615374e4e75ac20029699fb9/cancer-cell-apoptosis-01.png&quot;,&quot;fallbackUrl&quot;:&quot;https://res.cloudinary.com/dlcjuc3ej/image/upload/v1632859356/t118iucsyyxeibcz8jmb.svg#/keystone/api/icons/615374e4e75ac20029699fb9/cancer-cell-apoptosis-01.svg&quot;,&quot;isPremium&quot;:false,&quot;isPacked&quot;:true,&quot;size&quot;:{&quot;x&quot;:115,&quot;y&quot;:117.52747252747253}},&quot;source&quot;:{&quot;id&quot;:&quot;61537482e75ac20029699fa6&quot;,&quot;type&quot;:&quot;ASSETS&quot;},&quot;parent&quot;:{&quot;type&quot;:&quot;CHILD&quot;,&quot;parentId&quot;:&quot;dffffe24-c647-412d-9da7-ceef0dc2bbe4&quot;,&quot;order&quot;:&quot;551&quot;}},&quot;12092930-552b-496e-a55a-6f171e552910&quot;:{&quot;id&quot;:&quot;12092930-552b-496e-a55a-6f171e552910&quot;,&quot;name&quot;:&quot;Cancer cell (apoptosis)&quot;,&quot;type&quot;:&quot;FIGURE_OBJECT&quot;,&quot;relativeTransform&quot;:{&quot;translate&quot;:{&quot;x&quot;:-0.49949586903632337,&quot;y&quot;:-38.76763784779986},&quot;rotate&quot;:0.3187912883645159,&quot;skewX&quot;:4.767328164999435e-16,&quot;scale&quot;:{&quot;x&quot;:0.5910350280254757,&quot;y&quot;:0.5910350280254756}},&quot;image&quot;:{&quot;url&quot;:&quot;https://icons.biorender.com/biorender/615374e4e75ac20029699fb9/cancer-cell-apoptosis-01.png&quot;,&quot;fallbackUrl&quot;:&quot;https://res.cloudinary.com/dlcjuc3ej/image/upload/v1632859356/t118iucsyyxeibcz8jmb.svg#/keystone/api/icons/615374e4e75ac20029699fb9/cancer-cell-apoptosis-01.svg&quot;,&quot;isPremium&quot;:false,&quot;isPacked&quot;:true,&quot;size&quot;:{&quot;x&quot;:115,&quot;y&quot;:117.52747252747253}},&quot;source&quot;:{&quot;id&quot;:&quot;61537482e75ac20029699fa6&quot;,&quot;type&quot;:&quot;ASSETS&quot;},&quot;parent&quot;:{&quot;type&quot;:&quot;CHILD&quot;,&quot;parentId&quot;:&quot;dffffe24-c647-412d-9da7-ceef0dc2bbe4&quot;,&quot;order&quot;:&quot;01&quot;},&quot;opacity&quot;:0.54},&quot;4721ef1e-5ce1-442e-9a97-cfc1689f8e77&quot;:{&quot;id&quot;:&quot;4721ef1e-5ce1-442e-9a97-cfc1689f8e77&quot;,&quot;name&quot;:&quot;Cancer cell (apoptosis)&quot;,&quot;type&quot;:&quot;FIGURE_OBJECT&quot;,&quot;relativeTransform&quot;:{&quot;translate&quot;:{&quot;x&quot;:43.977741555791525,&quot;y&quot;:22.670158956955063},&quot;rotate&quot;:0.3187912883645159,&quot;skewX&quot;:4.767328164999435e-16,&quot;scale&quot;:{&quot;x&quot;:0.5910350280254757,&quot;y&quot;:0.5910350280254756}},&quot;image&quot;:{&quot;url&quot;:&quot;https://icons.biorender.com/biorender/615374e4e75ac20029699fb9/cancer-cell-apoptosis-01.png&quot;,&quot;fallbackUrl&quot;:&quot;https://res.cloudinary.com/dlcjuc3ej/image/upload/v1632859356/t118iucsyyxeibcz8jmb.svg#/keystone/api/icons/615374e4e75ac20029699fb9/cancer-cell-apoptosis-01.svg&quot;,&quot;isPremium&quot;:false,&quot;isPacked&quot;:true,&quot;size&quot;:{&quot;x&quot;:115,&quot;y&quot;:117.52747252747253}},&quot;source&quot;:{&quot;id&quot;:&quot;61537482e75ac20029699fa6&quot;,&quot;type&quot;:&quot;ASSETS&quot;},&quot;parent&quot;:{&quot;type&quot;:&quot;CHILD&quot;,&quot;parentId&quot;:&quot;dffffe24-c647-412d-9da7-ceef0dc2bbe4&quot;,&quot;order&quot;:&quot;02&quot;},&quot;opacity&quot;:0.54},&quot;cbc247d6-3ce2-4205-bc4d-e2ded0f5b33c&quot;:{&quot;id&quot;:&quot;cbc247d6-3ce2-4205-bc4d-e2ded0f5b33c&quot;,&quot;name&quot;:&quot;Cancer cell (apoptosis)&quot;,&quot;type&quot;:&quot;FIGURE_OBJECT&quot;,&quot;relativeTransform&quot;:{&quot;translate&quot;:{&quot;x&quot;:-4.023089099024148,&quot;y&quot;:1.2299385520380923},&quot;rotate&quot;:0.3187912883645159,&quot;skewX&quot;:4.767328164999435e-16,&quot;scale&quot;:{&quot;x&quot;:0.5910350280254757,&quot;y&quot;:0.5910350280254756}},&quot;image&quot;:{&quot;url&quot;:&quot;https://icons.biorender.com/biorender/615374e4e75ac20029699fb9/cancer-cell-apoptosis-01.png&quot;,&quot;fallbackUrl&quot;:&quot;https://res.cloudinary.com/dlcjuc3ej/image/upload/v1632859356/t118iucsyyxeibcz8jmb.svg#/keystone/api/icons/615374e4e75ac20029699fb9/cancer-cell-apoptosis-01.svg&quot;,&quot;isPremium&quot;:false,&quot;isPacked&quot;:true,&quot;size&quot;:{&quot;x&quot;:115,&quot;y&quot;:117.52747252747253}},&quot;source&quot;:{&quot;id&quot;:&quot;61537482e75ac20029699fa6&quot;,&quot;type&quot;:&quot;ASSETS&quot;},&quot;parent&quot;:{&quot;type&quot;:&quot;CHILD&quot;,&quot;parentId&quot;:&quot;dffffe24-c647-412d-9da7-ceef0dc2bbe4&quot;,&quot;order&quot;:&quot;03&quot;},&quot;opacity&quot;:0.54},&quot;63c60edd-d56d-4201-b8d8-3d68fce505ba&quot;:{&quot;id&quot;:&quot;63c60edd-d56d-4201-b8d8-3d68fce505ba&quot;,&quot;name&quot;:&quot;Cancer cell (apoptosis)&quot;,&quot;type&quot;:&quot;FIGURE_OBJECT&quot;,&quot;relativeTransform&quot;:{&quot;translate&quot;:{&quot;x&quot;:52.65963295087454,&quot;y&quot;:-37.5003216733861},&quot;rotate&quot;:2.8698625910649147,&quot;skewX&quot;:6.510435422676629e-16,&quot;scale&quot;:{&quot;x&quot;:-0.5462848060066634,&quot;y&quot;:0.5462848060066634}},&quot;image&quot;:{&quot;url&quot;:&quot;https://icons.biorender.com/biorender/615374e4e75ac20029699fb9/cancer-cell-apoptosis-01.png&quot;,&quot;fallbackUrl&quot;:&quot;https://res.cloudinary.com/dlcjuc3ej/image/upload/v1632859356/t118iucsyyxeibcz8jmb.svg#/keystone/api/icons/615374e4e75ac20029699fb9/cancer-cell-apoptosis-01.svg&quot;,&quot;isPremium&quot;:false,&quot;isPacked&quot;:true,&quot;size&quot;:{&quot;x&quot;:115,&quot;y&quot;:117.52747252747253}},&quot;source&quot;:{&quot;id&quot;:&quot;61537482e75ac20029699fa6&quot;,&quot;type&quot;:&quot;ASSETS&quot;},&quot;parent&quot;:{&quot;type&quot;:&quot;CHILD&quot;,&quot;parentId&quot;:&quot;dffffe24-c647-412d-9da7-ceef0dc2bbe4&quot;,&quot;order&quot;:&quot;005&quot;},&quot;opacity&quot;:0.26},&quot;9085a982-2c78-4cf7-94d3-4f77fa26524b&quot;:{&quot;id&quot;:&quot;9085a982-2c78-4cf7-94d3-4f77fa26524b&quot;,&quot;name&quot;:&quot;Cancer cell (apoptosis)&quot;,&quot;type&quot;:&quot;FIGURE_OBJECT&quot;,&quot;relativeTransform&quot;:{&quot;translate&quot;:{&quot;x&quot;:-51.663875843722394,&quot;y&quot;:-21.531745368428602},&quot;rotate&quot;:6.096946203249964e-16,&quot;skewX&quot;:6.096946203249965e-16,&quot;scale&quot;:{&quot;x&quot;:0.5462848060066634,&quot;y&quot;:0.5462848060066634}},&quot;image&quot;:{&quot;url&quot;:&quot;https://icons.biorender.com/biorender/615374e4e75ac20029699fb9/cancer-cell-apoptosis-01.png&quot;,&quot;fallbackUrl&quot;:&quot;https://res.cloudinary.com/dlcjuc3ej/image/upload/v1632859356/t118iucsyyxeibcz8jmb.svg#/keystone/api/icons/615374e4e75ac20029699fb9/cancer-cell-apoptosis-01.svg&quot;,&quot;isPremium&quot;:false,&quot;isPacked&quot;:true,&quot;size&quot;:{&quot;x&quot;:115,&quot;y&quot;:117.52747252747253}},&quot;source&quot;:{&quot;id&quot;:&quot;61537482e75ac20029699fa6&quot;,&quot;type&quot;:&quot;ASSETS&quot;},&quot;parent&quot;:{&quot;type&quot;:&quot;CHILD&quot;,&quot;parentId&quot;:&quot;dffffe24-c647-412d-9da7-ceef0dc2bbe4&quot;,&quot;order&quot;:&quot;002&quot;},&quot;opacity&quot;:0.26},&quot;b1d061ef-c109-48b7-a97a-f1bfc1988e5c&quot;:{&quot;id&quot;:&quot;b1d061ef-c109-48b7-a97a-f1bfc1988e5c&quot;,&quot;name&quot;:&quot;Cancer cell (apoptosis)&quot;,&quot;type&quot;:&quot;FIGURE_OBJECT&quot;,&quot;relativeTransform&quot;:{&quot;translate&quot;:{&quot;x&quot;:0.27534465607508807,&quot;y&quot;:60.04567861125542},&quot;rotate&quot;:5.835165240654781,&quot;skewX&quot;:5.580373219437113e-16,&quot;scale&quot;:{&quot;x&quot;:-0.5462848060066633,&quot;y&quot;:0.5462848060066634}},&quot;image&quot;:{&quot;url&quot;:&quot;https://icons.biorender.com/biorender/615374e4e75ac20029699fb9/cancer-cell-apoptosis-01.png&quot;,&quot;fallbackUrl&quot;:&quot;https://res.cloudinary.com/dlcjuc3ej/image/upload/v1632859356/t118iucsyyxeibcz8jmb.svg#/keystone/api/icons/615374e4e75ac20029699fb9/cancer-cell-apoptosis-01.svg&quot;,&quot;isPremium&quot;:false,&quot;isPacked&quot;:true,&quot;size&quot;:{&quot;x&quot;:115,&quot;y&quot;:117.52747252747253}},&quot;source&quot;:{&quot;id&quot;:&quot;61537482e75ac20029699fa6&quot;,&quot;type&quot;:&quot;ASSETS&quot;},&quot;parent&quot;:{&quot;type&quot;:&quot;CHILD&quot;,&quot;parentId&quot;:&quot;dffffe24-c647-412d-9da7-ceef0dc2bbe4&quot;,&quot;order&quot;:&quot;002&quot;},&quot;opacity&quot;:0.26},&quot;fbdcab8c-9fdf-43e9-b6dd-19d68057c245&quot;:{&quot;id&quot;:&quot;fbdcab8c-9fdf-43e9-b6dd-19d68057c245&quot;,&quot;name&quot;:&quot;Adrenal gland (right, cut)&quot;,&quot;displayName&quot;:&quot;&quot;,&quot;type&quot;:&quot;FIGURE_OBJECT&quot;,&quot;relativeTransform&quot;:{&quot;translate&quot;:{&quot;x&quot;:380.9136409029696,&quot;y&quot;:-13.84630449181455},&quot;rotate&quot;:0,&quot;skewX&quot;:0,&quot;scale&quot;:{&quot;x&quot;:1.3770269283521863,&quot;y&quot;:1.3770269283521863}},&quot;image&quot;:{&quot;url&quot;:&quot;https://icons.cdn.biorender.com/biorender/62ffa62a0b0c6a0028194daf/62ffa32c0b0c6a0028194da5.png&quot;,&quot;isPremium&quot;:false,&quot;isOrgIcon&quot;:false,&quot;size&quot;:{&quot;x&quot;:100,&quot;y&quot;:77.40585774058577},&quot;fallbackUrl&quot;:&quot;sources/icons/62ffa62a0b0c6a0028194daf/62ffa32c0b0c6a0028194da5.svg&quot;},&quot;source&quot;:{&quot;id&quot;:&quot;62ffa32c0b0c6a0028194da5&quot;,&quot;version&quot;:&quot;20220819150256&quot;,&quot;type&quot;:&quot;ASSETS&quot;},&quot;isPremium&quot;:false,&quot;parent&quot;:{&quot;type&quot;:&quot;CHILD&quot;,&quot;parentId&quot;:&quot;429082cc-8826-47a8-ad9f-48b7ce1cd45d&quot;,&quot;order&quot;:&quot;7&quot;}},&quot;c2788afc-ab64-404f-93db-4f47b242b7ce&quot;:{&quot;type&quot;:&quot;FIGURE_OBJECT&quot;,&quot;id&quot;:&quot;c2788afc-ab64-404f-93db-4f47b242b7ce&quot;,&quot;relativeTransform&quot;:{&quot;translate&quot;:{&quot;x&quot;:270.3939359707873,&quot;y&quot;:-170.43476083063524},&quot;rotate&quot;:0,&quot;skewX&quot;:0,&quot;scale&quot;:{&quot;x&quot;:1,&quot;y&quot;:1}},&quot;opacity&quot;:1,&quot;path&quot;:{&quot;type&quot;:&quot;POLY_LINE&quot;,&quot;points&quot;:[{&quot;x&quot;:0,&quot;y&quot;:34.16855452815604},{&quot;x&quot;:0,&quot;y&quot;:-34.16855452815604}],&quot;closed&quot;:false},&quot;pathStyles&quot;:[{&quot;type&quot;:&quot;FILL&quot;,&quot;fillStyle&quot;:&quot;rgba(0,0,0,0)&quot;},{&quot;type&quot;:&quot;STROKE&quot;,&quot;strokeStyle&quot;:&quot;rgba(90,170,70,1)&quot;,&quot;lineWidth&quot;:5,&quot;lineJoin&quot;:&quot;round&quot;}],&quot;pathMarkers&quot;:{&quot;markerEnd&quot;:{&quot;type&quot;:&quot;PATH&quot;,&quot;units&quot;:{&quot;type&quot;:&quot;STROKE_WIDTH&quot;,&quot;scale&quot;:0.9},&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429082cc-8826-47a8-ad9f-48b7ce1cd45d&quot;,&quot;order&quot;:&quot;72&quot;},&quot;connectorInfo&quot;:{&quot;connectedObjects&quot;:[],&quot;type&quot;:&quot;LINE&quot;,&quot;offset&quot;:{&quot;x&quot;:0,&quot;y&quot;:0},&quot;bending&quot;:0.1,&quot;firstElementIsHead&quot;:true,&quot;customized&quot;:false}},&quot;a988861c-3b1a-4b7d-b202-8fbbebfd424f&quot;:{&quot;type&quot;:&quot;FIGURE_OBJECT&quot;,&quot;id&quot;:&quot;a988861c-3b1a-4b7d-b202-8fbbebfd424f&quot;,&quot;relativeTransform&quot;:{&quot;translate&quot;:{&quot;x&quot;:271.2478084061129,&quot;y&quot;:-13.846106537540312},&quot;rotate&quot;:3.141592653589793,&quot;skewX&quot;:0,&quot;scale&quot;:{&quot;x&quot;:1,&quot;y&quot;:1}},&quot;opacity&quot;:1,&quot;path&quot;:{&quot;type&quot;:&quot;POLY_LINE&quot;,&quot;points&quot;:[{&quot;x&quot;:0,&quot;y&quot;:34.16855452815604},{&quot;x&quot;:0,&quot;y&quot;:-34.16855452815604}],&quot;closed&quot;:false},&quot;pathStyles&quot;:[{&quot;type&quot;:&quot;FILL&quot;,&quot;fillStyle&quot;:&quot;rgba(0,0,0,0)&quot;},{&quot;type&quot;:&quot;STROKE&quot;,&quot;strokeStyle&quot;:&quot;rgba(192,56,48,1)&quot;,&quot;lineWidth&quot;:5,&quot;lineJoin&quot;:&quot;round&quot;}],&quot;pathMarkers&quot;:{&quot;markerEnd&quot;:{&quot;type&quot;:&quot;PATH&quot;,&quot;units&quot;:{&quot;type&quot;:&quot;STROKE_WIDTH&quot;,&quot;scale&quot;:0.9},&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429082cc-8826-47a8-ad9f-48b7ce1cd45d&quot;,&quot;order&quot;:&quot;8&quot;},&quot;connectorInfo&quot;:{&quot;connectedObjects&quot;:[],&quot;type&quot;:&quot;LINE&quot;,&quot;offset&quot;:{&quot;x&quot;:0,&quot;y&quot;:0},&quot;bending&quot;:0.1,&quot;firstElementIsHead&quot;:true,&quot;customized&quot;:false}},&quot;275df95b-c2e3-42ca-9c75-748ca80c6289&quot;:{&quot;type&quot;:&quot;FIGURE_OBJECT&quot;,&quot;id&quot;:&quot;275df95b-c2e3-42ca-9c75-748ca80c6289&quot;,&quot;relativeTransform&quot;:{&quot;translate&quot;:{&quot;x&quot;:-355.403471411063,&quot;y&quot;:-81.05199934582576},&quot;rotate&quot;:0,&quot;skewX&quot;:0,&quot;scale&quot;:{&quot;x&quot;:1,&quot;y&quot;:1}},&quot;layout&quot;:{&quot;sizeRatio&quot;:{&quot;x&quot;:0.88,&quot;y&quot;:0.88},&quot;keepAspectRatio&quot;:false},&quot;opacity&quot;:1,&quot;path&quot;:{&quot;type&quot;:&quot;RECT&quot;,&quot;size&quot;:{&quot;x&quot;:170.54732929576528,&quot;y&quot;:50},&quot;cornerRounding&quot;:{&quot;type&quot;:&quot;ARC_LENGTH&quot;,&quot;global&quot;:1.820011473003286},&quot;selectedObjectIds&quot;:[&quot;8a5859f1-531f-4564-97ae-1bb6cb123024&quot;]},&quot;pathStyles&quot;:[{&quot;type&quot;:&quot;FILL&quot;,&quot;fillStyle&quot;:&quot;rgba(211, 117, 56, 1)&quot;},{&quot;type&quot;:&quot;STROKE&quot;,&quot;strokeStyle&quot;:&quot;rgba(114, 54, 29, 1)&quot;,&quot;lineWidth&quot;:1.738532926956508,&quot;lineJoin&quot;:&quot;round&quot;}],&quot;isLocked&quot;:false,&quot;parent&quot;:{&quot;type&quot;:&quot;CHILD&quot;,&quot;parentId&quot;:&quot;429082cc-8826-47a8-ad9f-48b7ce1cd45d&quot;,&quot;order&quot;:&quot;95&quot;}},&quot;262b1f18-8798-4758-89a8-0528491eb401&quot;:{&quot;type&quot;:&quot;FIGURE_OBJECT&quot;,&quot;id&quot;:&quot;262b1f18-8798-4758-89a8-0528491eb401&quot;,&quot;relativeTransform&quot;:{&quot;translate&quot;:{&quot;x&quot;:0,&quot;y&quot;:0},&quot;rotate&quot;:0},&quot;text&quot;:{&quot;textData&quot;:{&quot;lineSpacing&quot;:&quot;normal&quot;,&quot;alignment&quot;:&quot;center&quot;,&quot;lines&quot;:[{&quot;runs&quot;:[{&quot;style&quot;:{&quot;fontFamily&quot;:&quot;Roboto&quot;,&quot;fontSize&quot;:18.666666666666664,&quot;color&quot;:&quot;rgba(255,255,255,1)&quot;,&quot;fontWeight&quot;:&quot;normal&quot;,&quot;fontStyle&quot;:&quot;normal&quot;,&quot;decoration&quot;:&quot;none&quot;,&quot;script&quot;:&quot;none&quot;},&quot;range&quot;:[0,13]}],&quot;text&quot;:&quot;Ketogenic Diet&quot;}],&quot;verticalAlign&quot;:&quot;TOP&quot;,&quot;_lastCaretLocation&quot;:{&quot;lineIndex&quot;:0,&quot;runIndex&quot;:-1,&quot;charIndex&quot;:-1,&quot;endOfLine&quot;:true}},&quot;size&quot;:{&quot;x&quot;:150.08164978027344,&quot;y&quot;:22},&quot;targetSize&quot;:{&quot;x&quot;:99.86941482238214,&quot;y&quot;:2},&quot;format&quot;:&quot;BETTER_TEXT&quot;},&quot;parent&quot;:{&quot;type&quot;:&quot;CHILD&quot;,&quot;parentId&quot;:&quot;275df95b-c2e3-42ca-9c75-748ca80c6289&quot;,&quot;order&quot;:&quot;5&quot;}},&quot;9e19c95d-2b30-441b-be5d-fa9d06613868&quot;:{&quot;type&quot;:&quot;FIGURE_OBJECT&quot;,&quot;id&quot;:&quot;9e19c95d-2b30-441b-be5d-fa9d06613868&quot;,&quot;relativeTransform&quot;:{&quot;translate&quot;:{&quot;x&quot;:-190.12200221591436,&quot;y&quot;:-75.6516235512108},&quot;rotate&quot;:0,&quot;skewX&quot;:0,&quot;scale&quot;:{&quot;x&quot;:1,&quot;y&quot;:1}},&quot;opacity&quot;:1,&quot;path&quot;:{&quot;type&quot;:&quot;POLY_LINE&quot;,&quot;points&quot;:[{&quot;x&quot;:0,&quot;y&quot;:28.769047609227428},{&quot;x&quot;:0,&quot;y&quot;:-28.769047609227428}],&quot;closed&quot;:false},&quot;pathStyles&quot;:[{&quot;type&quot;:&quot;FILL&quot;,&quot;fillStyle&quot;:&quot;rgba(0,0,0,0)&quot;},{&quot;type&quot;:&quot;STROKE&quot;,&quot;strokeStyle&quot;:&quot;rgba(0, 0, 0, 1)&quot;,&quot;lineWidth&quot;:5,&quot;lineJoin&quot;:&quot;round&quot;}],&quot;pathMarkers&quot;:{&quot;markerEnd&quot;:{&quot;type&quot;:&quot;PATH&quot;,&quot;units&quot;:{&quot;type&quot;:&quot;STROKE_WIDTH&quot;,&quot;scale&quot;:0.9},&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429082cc-8826-47a8-ad9f-48b7ce1cd45d&quot;,&quot;order&quot;:&quot;98&quot;},&quot;connectorInfo&quot;:{&quot;connectedObjects&quot;:[],&quot;type&quot;:&quot;LINE&quot;,&quot;offset&quot;:{&quot;x&quot;:0,&quot;y&quot;:0},&quot;bending&quot;:0.1,&quot;firstElementIsHead&quot;:true,&quot;customized&quot;:false}},&quot;b375c90b-40a7-45ea-93ac-0d6421e6e6aa&quot;:{&quot;type&quot;:&quot;FIGURE_OBJECT&quot;,&quot;id&quot;:&quot;b375c90b-40a7-45ea-93ac-0d6421e6e6aa&quot;,&quot;relativeTransform&quot;:{&quot;translate&quot;:{&quot;x&quot;:-102.20085780860052,&quot;y&quot;:-76.0079885403435},&quot;rotate&quot;:0},&quot;layout&quot;:{&quot;sizeRatio&quot;:{&quot;x&quot;:0.88,&quot;y&quot;:0.88},&quot;keepAspectRatio&quot;:false},&quot;opacity&quot;:1,&quot;path&quot;:{&quot;type&quot;:&quot;RECT&quot;,&quot;size&quot;:{&quot;x&quot;:143.07542146910254,&quot;y&quot;:64.77272727272727},&quot;cornerRounding&quot;:{&quot;type&quot;:&quot;ARC_LENGTH&quot;,&quot;global&quot;:1.597866968912208},&quot;selectedObjectIds&quot;:[&quot;8a5859f1-531f-4564-97ae-1bb6cb123024&quot;]},&quot;pathStyles&quot;:[{&quot;type&quot;:&quot;FILL&quot;,&quot;fillStyle&quot;:&quot;rgba(192,56,48,1)&quot;},{&quot;type&quot;:&quot;STROKE&quot;,&quot;strokeStyle&quot;:&quot;rgba(69, 12, 13, 1)&quot;,&quot;lineWidth&quot;:1.5263334212756632,&quot;lineJoin&quot;:&quot;round&quot;}],&quot;isLocked&quot;:false,&quot;parent&quot;:{&quot;type&quot;:&quot;CHILD&quot;,&quot;parentId&quot;:&quot;429082cc-8826-47a8-ad9f-48b7ce1cd45d&quot;,&quot;order&quot;:&quot;99&quot;}},&quot;0deb67b4-8ea5-464d-8834-6b84c5d84d88&quot;:{&quot;type&quot;:&quot;FIGURE_OBJECT&quot;,&quot;id&quot;:&quot;0deb67b4-8ea5-464d-8834-6b84c5d84d88&quot;,&quot;relativeTransform&quot;:{&quot;translate&quot;:{&quot;x&quot;:0,&quot;y&quot;:0},&quot;rotate&quot;:0},&quot;text&quot;:{&quot;textData&quot;:{&quot;lineSpacing&quot;:&quot;normal&quot;,&quot;alignment&quot;:&quot;center&quot;,&quot;lines&quot;:[{&quot;runs&quot;:[{&quot;style&quot;:{&quot;fontFamily&quot;:&quot;Roboto&quot;,&quot;fontSize&quot;:16.38827585913101,&quot;color&quot;:&quot;rgba(255,255,255,1)&quot;,&quot;fontWeight&quot;:&quot;normal&quot;,&quot;fontStyle&quot;:&quot;normal&quot;,&quot;decoration&quot;:&quot;none&quot;,&quot;script&quot;:&quot;none&quot;},&quot;range&quot;:[0,23]}],&quot;text&quot;:&quot;Lipid Peroxide Products &quot;},{&quot;runs&quot;:[{&quot;style&quot;:{&quot;fontFamily&quot;:&quot;Roboto&quot;,&quot;fontSize&quot;:16.38827585913101,&quot;color&quot;:&quot;rgba(255,255,255,1)&quot;,&quot;fontWeight&quot;:&quot;normal&quot;,&quot;fontStyle&quot;:&quot;normal&quot;,&quot;decoration&quot;:&quot;none&quot;,&quot;script&quot;:&quot;none&quot;},&quot;range&quot;:[0,13]}],&quot;text&quot;:&quot;(e.g. - 4-HNE)&quot;,&quot;baseStyle&quot;:{&quot;fontFamily&quot;:&quot;Roboto&quot;,&quot;fontSize&quot;:16.38827585913101,&quot;color&quot;:&quot;rgba(255,255,255,1)&quot;,&quot;fontWeight&quot;:&quot;normal&quot;,&quot;fontStyle&quot;:&quot;normal&quot;,&quot;decoration&quot;:&quot;none&quot;,&quot;script&quot;:&quot;none&quot;}}],&quot;verticalAlign&quot;:&quot;TOP&quot;,&quot;_lastCaretLocation&quot;:{&quot;lineIndex&quot;:1,&quot;runIndex&quot;:0,&quot;charIndex&quot;:0}},&quot;size&quot;:{&quot;x&quot;:125.90637089281024,&quot;y&quot;:57},&quot;targetSize&quot;:{&quot;x&quot;:125.90637089281024,&quot;y&quot;:2},&quot;format&quot;:&quot;BETTER_TEXT&quot;},&quot;parent&quot;:{&quot;type&quot;:&quot;CHILD&quot;,&quot;parentId&quot;:&quot;b375c90b-40a7-45ea-93ac-0d6421e6e6aa&quot;,&quot;order&quot;:&quot;5&quot;}},&quot;b2f24b85-96b7-4fd8-bd1e-dc99a6d7d79e&quot;:{&quot;type&quot;:&quot;FIGURE_OBJECT&quot;,&quot;id&quot;:&quot;b2f24b85-96b7-4fd8-bd1e-dc99a6d7d79e&quot;,&quot;relativeTransform&quot;:{&quot;translate&quot;:{&quot;x&quot;:-235.29100322001756,&quot;y&quot;:-79.06984190942856},&quot;rotate&quot;:0,&quot;skewX&quot;:0,&quot;scale&quot;:{&quot;x&quot;:1,&quot;y&quot;:1}},&quot;opacity&quot;:1,&quot;path&quot;:{&quot;type&quot;:&quot;POLY_LINE&quot;,&quot;points&quot;:[{&quot;x&quot;:-23.37354968336718,&quot;y&quot;:0},{&quot;x&quot;:23.37354968336718,&quot;y&quot;:0}],&quot;closed&quot;:false},&quot;pathStyles&quot;:[{&quot;type&quot;:&quot;FILL&quot;,&quot;fillStyle&quot;:&quot;rgba(0,0,0,0)&quot;},{&quot;type&quot;:&quot;STROKE&quot;,&quot;strokeStyle&quot;:{&quot;units&quot;:&quot;PATH_LENGTH&quot;,&quot;stops&quot;:{&quot;0&quot;:&quot;#23232300&quot;,&quot;1&quot;:&quot;#232323&quot;,&quot;0.45&quot;:&quot;#232323&quot;}},&quot;lineWidth&quot;:2,&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429082cc-8826-47a8-ad9f-48b7ce1cd45d&quot;,&quot;order&quot;:&quot;995&quot;},&quot;connectorInfo&quot;:{&quot;connectedObjects&quot;:[],&quot;type&quot;:&quot;LINE&quot;,&quot;offset&quot;:{&quot;x&quot;:0,&quot;y&quot;:0},&quot;bending&quot;:0.1,&quot;firstElementIsHead&quot;:true,&quot;customized&quot;:false}},&quot;ed2ebcb3-9627-4555-8a18-8e3a3fe492df&quot;:{&quot;type&quot;:&quot;FIGURE_OBJECT&quot;,&quot;id&quot;:&quot;ed2ebcb3-9627-4555-8a18-8e3a3fe492df&quot;,&quot;relativeTransform&quot;:{&quot;translate&quot;:{&quot;x&quot;:7.594231847295788,&quot;y&quot;:-81.4069400252961},&quot;rotate&quot;:0,&quot;skewX&quot;:0,&quot;scale&quot;:{&quot;x&quot;:1,&quot;y&quot;:1}},&quot;opacity&quot;:1,&quot;path&quot;:{&quot;type&quot;:&quot;POLY_LINE&quot;,&quot;points&quot;:[{&quot;x&quot;:-23.37354968336718,&quot;y&quot;:0},{&quot;x&quot;:23.37354968336718,&quot;y&quot;:0}],&quot;closed&quot;:false},&quot;pathStyles&quot;:[{&quot;type&quot;:&quot;FILL&quot;,&quot;fillStyle&quot;:&quot;rgba(0,0,0,0)&quot;},{&quot;type&quot;:&quot;STROKE&quot;,&quot;strokeStyle&quot;:{&quot;units&quot;:&quot;PATH_LENGTH&quot;,&quot;stops&quot;:{&quot;0&quot;:&quot;#23232300&quot;,&quot;1&quot;:&quot;#232323&quot;,&quot;0.45&quot;:&quot;#232323&quot;}},&quot;lineWidth&quot;:2,&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429082cc-8826-47a8-ad9f-48b7ce1cd45d&quot;,&quot;order&quot;:&quot;9995&quot;},&quot;connectorInfo&quot;:{&quot;connectedObjects&quot;:[],&quot;type&quot;:&quot;LINE&quot;,&quot;offset&quot;:{&quot;x&quot;:0,&quot;y&quot;:0},&quot;bending&quot;:0.1,&quot;firstElementIsHead&quot;:true,&quot;customized&quot;:false}},&quot;b2b891d2-7d13-4fa2-a110-e17358256201&quot;:{&quot;type&quot;:&quot;FIGURE_OBJECT&quot;,&quot;id&quot;:&quot;b2b891d2-7d13-4fa2-a110-e17358256201&quot;,&quot;relativeTransform&quot;:{&quot;translate&quot;:{&quot;x&quot;:47.588185116824015,&quot;y&quot;:-81.40705976887361},&quot;rotate&quot;:3.141592653589793,&quot;skewX&quot;:0,&quot;scale&quot;:{&quot;x&quot;:1,&quot;y&quot;:1}},&quot;opacity&quot;:1,&quot;path&quot;:{&quot;type&quot;:&quot;POLY_LINE&quot;,&quot;points&quot;:[{&quot;x&quot;:0,&quot;y&quot;:28.769047609227428},{&quot;x&quot;:0,&quot;y&quot;:-28.769047609227428}],&quot;closed&quot;:false},&quot;pathStyles&quot;:[{&quot;type&quot;:&quot;FILL&quot;,&quot;fillStyle&quot;:&quot;rgba(0,0,0,0)&quot;},{&quot;type&quot;:&quot;STROKE&quot;,&quot;strokeStyle&quot;:&quot;rgba(0, 0, 0, 1)&quot;,&quot;lineWidth&quot;:5,&quot;lineJoin&quot;:&quot;round&quot;}],&quot;pathMarkers&quot;:{&quot;markerEnd&quot;:{&quot;type&quot;:&quot;PATH&quot;,&quot;units&quot;:{&quot;type&quot;:&quot;STROKE_WIDTH&quot;,&quot;scale&quot;:0.9},&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429082cc-8826-47a8-ad9f-48b7ce1cd45d&quot;,&quot;order&quot;:&quot;9998&quot;},&quot;connectorInfo&quot;:{&quot;connectedObjects&quot;:[],&quot;type&quot;:&quot;LINE&quot;,&quot;offset&quot;:{&quot;x&quot;:0,&quot;y&quot;:0},&quot;bending&quot;:0.1,&quot;firstElementIsHead&quot;:true,&quot;customized&quot;:false}},&quot;9935104b-1abb-4c1b-91e3-427457ec5787&quot;:{&quot;type&quot;:&quot;FIGURE_OBJECT&quot;,&quot;id&quot;:&quot;9935104b-1abb-4c1b-91e3-427457ec5787&quot;,&quot;relativeTransform&quot;:{&quot;translate&quot;:{&quot;x&quot;:125.51729753762474,&quot;y&quot;:-81.4069867070265},&quot;rotate&quot;:0,&quot;skewX&quot;:0,&quot;scale&quot;:{&quot;x&quot;:1,&quot;y&quot;:1}},&quot;layout&quot;:{&quot;sizeRatio&quot;:{&quot;x&quot;:0.88,&quot;y&quot;:0.88},&quot;keepAspectRatio&quot;:false},&quot;opacity&quot;:1,&quot;path&quot;:{&quot;type&quot;:&quot;RECT&quot;,&quot;size&quot;:{&quot;x&quot;:103.51021947178545,&quot;y&quot;:26.5315968168249},&quot;cornerRounding&quot;:{&quot;type&quot;:&quot;ARC_LENGTH&quot;,&quot;global&quot;:31.41592653589793}},&quot;pathStyles&quot;:[{&quot;type&quot;:&quot;FILL&quot;,&quot;fillStyle&quot;:&quot;rgba(246, 215, 237, 1)&quot;},{&quot;type&quot;:&quot;STROKE&quot;,&quot;strokeStyle&quot;:&quot;rgba(158, 68, 114, 1)&quot;,&quot;lineWidth&quot;:2,&quot;lineJoin&quot;:&quot;round&quot;}],&quot;isLocked&quot;:false,&quot;parent&quot;:{&quot;type&quot;:&quot;CHILD&quot;,&quot;parentId&quot;:&quot;429082cc-8826-47a8-ad9f-48b7ce1cd45d&quot;,&quot;order&quot;:&quot;9999&quot;}},&quot;faed778c-fa21-49e7-9dad-ff9311e10faa&quot;:{&quot;type&quot;:&quot;FIGURE_OBJECT&quot;,&quot;id&quot;:&quot;faed778c-fa21-49e7-9dad-ff9311e10faa&quot;,&quot;relativeTransform&quot;:{&quot;translate&quot;:{&quot;x&quot;:0,&quot;y&quot;:0},&quot;rotate&quot;:0},&quot;text&quot;:{&quot;textData&quot;:{&quot;lineSpacing&quot;:&quot;normal&quot;,&quot;alignment&quot;:&quot;center&quot;,&quot;lines&quot;:[{&quot;runs&quot;:[{&quot;style&quot;:{&quot;fontFamily&quot;:&quot;Roboto&quot;,&quot;fontSize&quot;:16,&quot;color&quot;:&quot;rgb(0,0,0)&quot;,&quot;fontWeight&quot;:&quot;normal&quot;,&quot;fontStyle&quot;:&quot;normal&quot;,&quot;decoration&quot;:&quot;none&quot;,&quot;script&quot;:&quot;none&quot;},&quot;range&quot;:[0,10]}],&quot;text&quot;:&quot;Glutathione&quot;}],&quot;verticalAlign&quot;:&quot;TOP&quot;,&quot;_lastCaretLocation&quot;:{&quot;lineIndex&quot;:0,&quot;runIndex&quot;:-1,&quot;charIndex&quot;:-1,&quot;endOfLine&quot;:true}},&quot;size&quot;:{&quot;x&quot;:91.0889931351712,&quot;y&quot;:19},&quot;targetSize&quot;:{&quot;x&quot;:91.0889931351712,&quot;y&quot;:2},&quot;format&quot;:&quot;BETTER_TEXT&quot;},&quot;parent&quot;:{&quot;type&quot;:&quot;CHILD&quot;,&quot;parentId&quot;:&quot;9935104b-1abb-4c1b-91e3-427457ec5787&quot;,&quot;order&quot;:&quot;5&quot;}},&quot;b2469cab-bc44-4854-a0a8-77531a36f176&quot;:{&quot;type&quot;:&quot;FIGURE_OBJECT&quot;,&quot;id&quot;:&quot;b2469cab-bc44-4854-a0a8-77531a36f176&quot;,&quot;relativeTransform&quot;:{&quot;translate&quot;:{&quot;x&quot;:340.4869863699312,&quot;y&quot;:33.87804247021609},&quot;rotate&quot;:-0.3666309619235618,&quot;skewX&quot;:0,&quot;scale&quot;:{&quot;x&quot;:1,&quot;y&quot;:1}},&quot;opacity&quot;:1,&quot;path&quot;:{&quot;type&quot;:&quot;POLY_LINE&quot;,&quot;points&quot;:[{&quot;x&quot;:-20.301055389005285,&quot;y&quot;:-215.49672538816318},{&quot;x&quot;:-84.53402947448102,&quot;y&quot;:-231.38040103667774},{&quot;x&quot;:-148.76700355995672,&quot;y&quot;:-215.49672538816318}],&quot;closed&quot;:false},&quot;pathStyles&quot;:[{&quot;type&quot;:&quot;FILL&quot;,&quot;fillStyle&quot;:&quot;rgba(0,0,0,0)&quot;},{&quot;type&quot;:&quot;STROKE&quot;,&quot;strokeStyle&quot;:{&quot;units&quot;:&quot;PATH_LENGTH&quot;,&quot;stops&quot;:{&quot;0&quot;:&quot;#232323&quot;,&quot;1&quot;:&quot;#23232300&quot;,&quot;0.55&quot;:&quot;#232323&quot;}},&quot;lineWidth&quot;:2,&quot;lineJoin&quot;:&quot;round&quot;}],&quot;pathSmoothing&quot;:{&quot;type&quot;:&quot;CATMULL_SMOOTHING&quot;,&quot;smoothing&quot;:0.2},&quot;pathMarkers&quot;:{&quot;markerStart&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429082cc-8826-47a8-ad9f-48b7ce1cd45d&quot;,&quot;order&quot;:&quot;99995&quot;},&quot;connectorInfo&quot;:{&quot;connectedObjects&quot;:[],&quot;type&quot;:&quot;QUADRATIC&quot;,&quot;offset&quot;:{&quot;x&quot;:0,&quot;y&quot;:0},&quot;bending&quot;:-0.1,&quot;firstElementIsHead&quot;:true,&quot;customized&quot;:false}},&quot;1429a123-5778-42b6-8dcd-2b98b584e911&quot;:{&quot;type&quot;:&quot;FIGURE_OBJECT&quot;,&quot;id&quot;:&quot;1429a123-5778-42b6-8dcd-2b98b584e911&quot;,&quot;relativeTransform&quot;:{&quot;translate&quot;:{&quot;x&quot;:340.48655015226836,&quot;y&quot;:-196.6917514115816},&quot;rotate&quot;:-2.774961691666231,&quot;skewX&quot;:0,&quot;scale&quot;:{&quot;x&quot;:0.9999999999999999,&quot;y&quot;:1}},&quot;opacity&quot;:1,&quot;path&quot;:{&quot;type&quot;:&quot;POLY_LINE&quot;,&quot;points&quot;:[{&quot;x&quot;:20.301055389005285,&quot;y&quot;:-215.49672538816318},{&quot;x&quot;:84.53402947448102,&quot;y&quot;:-231.38040103667774},{&quot;x&quot;:148.76700355995672,&quot;y&quot;:-215.49672538816318}],&quot;closed&quot;:false},&quot;pathStyles&quot;:[{&quot;type&quot;:&quot;FILL&quot;,&quot;fillStyle&quot;:&quot;rgba(0,0,0,0)&quot;},{&quot;type&quot;:&quot;STROKE&quot;,&quot;strokeStyle&quot;:{&quot;units&quot;:&quot;PATH_LENGTH&quot;,&quot;stops&quot;:{&quot;0&quot;:&quot;#232323&quot;,&quot;1&quot;:&quot;#23232300&quot;,&quot;0.55&quot;:&quot;#232323&quot;}},&quot;lineWidth&quot;:2,&quot;lineJoin&quot;:&quot;round&quot;}],&quot;pathSmoothing&quot;:{&quot;type&quot;:&quot;CATMULL_SMOOTHING&quot;,&quot;smoothing&quot;:0.2},&quot;pathMarkers&quot;:{&quot;markerStart&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429082cc-8826-47a8-ad9f-48b7ce1cd45d&quot;,&quot;order&quot;:&quot;99997&quot;},&quot;connectorInfo&quot;:{&quot;connectedObjects&quot;:[],&quot;type&quot;:&quot;QUADRATIC&quot;,&quot;offset&quot;:{&quot;x&quot;:0,&quot;y&quot;:0},&quot;bending&quot;:-0.1,&quot;firstElementIsHead&quot;:true,&quot;customized&quot;:false}},&quot;f8227394-801e-4919-b50f-492f1b84b371&quot;:{&quot;type&quot;:&quot;FIGURE_OBJECT&quot;,&quot;id&quot;:&quot;f8227394-801e-4919-b50f-492f1b84b371&quot;,&quot;relativeTransform&quot;:{&quot;translate&quot;:{&quot;x&quot;:129.0039382885708,&quot;y&quot;:-1.266006462200913},&quot;rotate&quot;:0,&quot;skewX&quot;:0,&quot;scale&quot;:{&quot;x&quot;:1,&quot;y&quot;:1}},&quot;opacity&quot;:1,&quot;pathStyles&quot;:[{&quot;type&quot;:&quot;FILL&quot;,&quot;fillStyle&quot;:&quot;rgba(49,126,194,1)&quot;}],&quot;text&quot;:{&quot;textData&quot;:{&quot;lineSpacing&quot;:&quot;normal&quot;,&quot;alignment&quot;:&quot;center&quot;,&quot;lines&quot;:[{&quot;runs&quot;:[{&quot;style&quot;:{&quot;fontFamily&quot;:&quot;Roboto&quot;,&quot;fontSize&quot;:18.666666666666664,&quot;color&quot;:&quot;rgba(23,23,23,1)&quot;,&quot;fontWeight&quot;:&quot;bold&quot;,&quot;fontStyle&quot;:&quot;normal&quot;,&quot;decoration&quot;:&quot;none&quot;,&quot;script&quot;:&quot;none&quot;},&quot;range&quot;:[0,4]}],&quot;text&quot;:&quot;NADPH&quot;,&quot;baseStyle&quot;:{&quot;fontFamily&quot;:&quot;Roboto&quot;,&quot;fontSize&quot;:18.666666666666664,&quot;color&quot;:&quot;rgba(23,23,23,1)&quot;,&quot;fontWeight&quot;:&quot;bold&quot;,&quot;fontStyle&quot;:&quot;normal&quot;,&quot;decoration&quot;:&quot;none&quot;,&quot;script&quot;:&quot;none&quot;}}],&quot;verticalAlign&quot;:&quot;TOP&quot;,&quot;_lastCaretLocation&quot;:{&quot;lineIndex&quot;:0,&quot;runIndex&quot;:-1,&quot;charIndex&quot;:-1,&quot;endOfLine&quot;:true}},&quot;size&quot;:{&quot;x&quot;:72.29074096679688,&quot;y&quot;:22},&quot;targetSize&quot;:{&quot;x&quot;:56.160981440601226,&quot;y&quot;:9.558031381775324},&quot;format&quot;:&quot;BETTER_TEXT&quot;,&quot;verticalAlign&quot;:&quot;TOP&quot;},&quot;isLocked&quot;:false,&quot;parent&quot;:{&quot;type&quot;:&quot;CHILD&quot;,&quot;parentId&quot;:&quot;429082cc-8826-47a8-ad9f-48b7ce1cd45d&quot;,&quot;order&quot;:&quot;999998&quot;}},&quot;3fc358b1-0bd0-4eed-bd88-f22ed1bdbc2f&quot;:{&quot;type&quot;:&quot;FIGURE_OBJECT&quot;,&quot;id&quot;:&quot;3fc358b1-0bd0-4eed-bd88-f22ed1bdbc2f&quot;,&quot;relativeTransform&quot;:{&quot;translate&quot;:{&quot;x&quot;:86.75661777028975,&quot;y&quot;:0.5303947316754503},&quot;rotate&quot;:3.141592653589793,&quot;skewX&quot;:0,&quot;scale&quot;:{&quot;x&quot;:1,&quot;y&quot;:1}},&quot;opacity&quot;:1,&quot;path&quot;:{&quot;type&quot;:&quot;POLY_LINE&quot;,&quot;points&quot;:[{&quot;x&quot;:0,&quot;y&quot;:11.923531528645},{&quot;x&quot;:0,&quot;y&quot;:-11.923531528645}],&quot;closed&quot;:false},&quot;pathStyles&quot;:[{&quot;type&quot;:&quot;FILL&quot;,&quot;fillStyle&quot;:&quot;rgba(0,0,0,0)&quot;},{&quot;type&quot;:&quot;STROKE&quot;,&quot;strokeStyle&quot;:&quot;rgba(192,56,48,1)&quot;,&quot;lineWidth&quot;:1.7448106443630222,&quot;lineJoin&quot;:&quot;round&quot;}],&quot;pathMarkers&quot;:{&quot;markerEnd&quot;:{&quot;type&quot;:&quot;PATH&quot;,&quot;units&quot;:{&quot;type&quot;:&quot;STROKE_WIDTH&quot;,&quot;scale&quot;:0.9},&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429082cc-8826-47a8-ad9f-48b7ce1cd45d&quot;,&quot;order&quot;:&quot;999999&quot;},&quot;connectorInfo&quot;:{&quot;connectedObjects&quot;:[],&quot;type&quot;:&quot;LINE&quot;,&quot;offset&quot;:{&quot;x&quot;:0,&quot;y&quot;:0},&quot;bending&quot;:0.1,&quot;firstElementIsHead&quot;:true,&quot;customized&quot;:false}}}}"/>
  <p:tag name="TRANSPARENTBACKGROUND" val="false"/>
  <p:tag name="VERSION" val="1747224741472"/>
  <p:tag name="TITLE" val="Tumor Ferroptosis Causality Chain"/>
  <p:tag name="CREATORNAME" val="Rohini Guin"/>
  <p:tag name="DATEINSERTED" val="1747224786408"/>
</p:tagLst>
</file>

<file path=ppt/theme/theme1.xml><?xml version="1.0" encoding="utf-8"?>
<a:theme xmlns:a="http://schemas.openxmlformats.org/drawingml/2006/main" name="RetrospectVTI">
  <a:themeElements>
    <a:clrScheme name="">
      <a:dk1>
        <a:srgbClr val="000000"/>
      </a:dk1>
      <a:lt1>
        <a:srgbClr val="FFFFFF"/>
      </a:lt1>
      <a:dk2>
        <a:srgbClr val="243141"/>
      </a:dk2>
      <a:lt2>
        <a:srgbClr val="E8E2E6"/>
      </a:lt2>
      <a:accent1>
        <a:srgbClr val="47B665"/>
      </a:accent1>
      <a:accent2>
        <a:srgbClr val="4DB13B"/>
      </a:accent2>
      <a:accent3>
        <a:srgbClr val="81AF45"/>
      </a:accent3>
      <a:accent4>
        <a:srgbClr val="A4A637"/>
      </a:accent4>
      <a:accent5>
        <a:srgbClr val="C3934D"/>
      </a:accent5>
      <a:accent6>
        <a:srgbClr val="B1503B"/>
      </a:accent6>
      <a:hlink>
        <a:srgbClr val="978032"/>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Arial Default">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rial Default" id="{0B8C7CC5-0EF8-4D6E-B412-2266D65A9047}" vid="{05D7D48F-C423-43FE-BBD8-09D31BB4E7D9}"/>
    </a:ext>
  </a:extLst>
</a:theme>
</file>

<file path=ppt/theme/theme1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2.xml><?xml version="1.0" encoding="utf-8"?>
<a:theme xmlns:a="http://schemas.openxmlformats.org/drawingml/2006/main" name="1_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TotalTime>
  <Words>1549</Words>
  <Application>Microsoft Office PowerPoint</Application>
  <PresentationFormat>Widescreen</PresentationFormat>
  <Paragraphs>271</Paragraphs>
  <Slides>55</Slides>
  <Notes>20</Notes>
  <HiddenSlides>0</HiddenSlides>
  <MMClips>1</MMClips>
  <ScaleCrop>false</ScaleCrop>
  <HeadingPairs>
    <vt:vector size="6" baseType="variant">
      <vt:variant>
        <vt:lpstr>Fonts Used</vt:lpstr>
      </vt:variant>
      <vt:variant>
        <vt:i4>20</vt:i4>
      </vt:variant>
      <vt:variant>
        <vt:lpstr>Theme</vt:lpstr>
      </vt:variant>
      <vt:variant>
        <vt:i4>12</vt:i4>
      </vt:variant>
      <vt:variant>
        <vt:lpstr>Slide Titles</vt:lpstr>
      </vt:variant>
      <vt:variant>
        <vt:i4>55</vt:i4>
      </vt:variant>
    </vt:vector>
  </HeadingPairs>
  <TitlesOfParts>
    <vt:vector size="87" baseType="lpstr">
      <vt:lpstr>等线</vt:lpstr>
      <vt:lpstr>等线 Light</vt:lpstr>
      <vt:lpstr>Aptos</vt:lpstr>
      <vt:lpstr>Aptos Display</vt:lpstr>
      <vt:lpstr>Arial</vt:lpstr>
      <vt:lpstr>Calibri</vt:lpstr>
      <vt:lpstr>Calibri Light</vt:lpstr>
      <vt:lpstr>Cambria Math</vt:lpstr>
      <vt:lpstr>Georgia</vt:lpstr>
      <vt:lpstr>Helvetica</vt:lpstr>
      <vt:lpstr>Helvetica Neue</vt:lpstr>
      <vt:lpstr>Helvetica Neue Light</vt:lpstr>
      <vt:lpstr>Helvetica Neue Medium</vt:lpstr>
      <vt:lpstr>Palatino</vt:lpstr>
      <vt:lpstr>Perpetua</vt:lpstr>
      <vt:lpstr>Play</vt:lpstr>
      <vt:lpstr>PT Sans Narrow</vt:lpstr>
      <vt:lpstr>Rockwell</vt:lpstr>
      <vt:lpstr>Wingdings</vt:lpstr>
      <vt:lpstr>ヒラギノ角ゴ Pro W3</vt:lpstr>
      <vt:lpstr>RetrospectVTI</vt:lpstr>
      <vt:lpstr>Office Theme</vt:lpstr>
      <vt:lpstr>1_Office Theme</vt:lpstr>
      <vt:lpstr>2_Office Theme</vt:lpstr>
      <vt:lpstr>3_Office Theme</vt:lpstr>
      <vt:lpstr>Office 主题​​</vt:lpstr>
      <vt:lpstr>4_Office Theme</vt:lpstr>
      <vt:lpstr>5_Office Theme</vt:lpstr>
      <vt:lpstr>Simple Light</vt:lpstr>
      <vt:lpstr>Arial Default</vt:lpstr>
      <vt:lpstr>White</vt:lpstr>
      <vt:lpstr>1_White</vt:lpstr>
      <vt:lpstr>SPEED SCIENCE 2026 </vt:lpstr>
      <vt:lpstr>PowerPoint Presentation</vt:lpstr>
      <vt:lpstr>PowerPoint Presentation</vt:lpstr>
      <vt:lpstr>PowerPoint Presentation</vt:lpstr>
      <vt:lpstr>PowerPoint Presentation</vt:lpstr>
      <vt:lpstr>PowerPoint Presentation</vt:lpstr>
      <vt:lpstr>Environmental Contributions to Tumor Evolution</vt:lpstr>
      <vt:lpstr>Uncoupling Tumor Ferroptosis from Host Health</vt:lpstr>
      <vt:lpstr>PowerPoint Presentation</vt:lpstr>
      <vt:lpstr>PowerPoint Presentation</vt:lpstr>
      <vt:lpstr>PowerPoint Presentation</vt:lpstr>
      <vt:lpstr>Paige Henderson</vt:lpstr>
      <vt:lpstr>ASD prevalence has increased in recent years, but genetics alone cannot explain neurodevelopmental risk</vt:lpstr>
      <vt:lpstr>PowerPoint Presentation</vt:lpstr>
      <vt:lpstr>Likelihood framework to infer recessive selection</vt:lpstr>
      <vt:lpstr>Depletion of variation is a sign of purifying selection</vt:lpstr>
      <vt:lpstr>Recessive selection is exposed only when variants are present in Runs of Homozygosity (ROH)</vt:lpstr>
      <vt:lpstr>PowerPoint Presentation</vt:lpstr>
      <vt:lpstr>Targeting H3-3A using antisense oligonucleotides as a therapy for pediatric high-grade glioma</vt:lpstr>
      <vt:lpstr>ASO Targeting of H3-3A</vt:lpstr>
      <vt:lpstr>PowerPoint Presentation</vt:lpstr>
      <vt:lpstr>Yijie Kang</vt:lpstr>
      <vt:lpstr>Decoding the Sequence Basis of Pol II  Promoter-Proximal Pausing with Deep Learning</vt:lpstr>
      <vt:lpstr>PowerPoint Presentation</vt:lpstr>
      <vt:lpstr>OCA-T2 Activates the Tuft Cell Lineage In the Airway</vt:lpstr>
      <vt:lpstr>Mechanism of how OCA-T2 activates tuft cell lineage in airways</vt:lpstr>
      <vt:lpstr>Speed Science 2026</vt:lpstr>
      <vt:lpstr>PowerPoint Presentation</vt:lpstr>
      <vt:lpstr>PowerPoint Presentation</vt:lpstr>
      <vt:lpstr>Understanding the effects of life events and exposures and mammary immunity and the risk for tumorigenesis</vt:lpstr>
      <vt:lpstr>The mammary gland is a highly plastic organ</vt:lpstr>
      <vt:lpstr>The trend in rising early-onset breast cancer may be attributable to lifestyle factors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Dynamics of DNA Replication in Yarrowia lipolytica</vt:lpstr>
      <vt:lpstr>Using Y. lipolytica as a Hybrid Model for DNA Replication</vt:lpstr>
      <vt:lpstr>PowerPoint Presentation</vt:lpstr>
      <vt:lpstr>PowerPoint Presentation</vt:lpstr>
      <vt:lpstr>PowerPoint Presentation</vt:lpstr>
      <vt:lpstr>PowerPoint Presentation</vt:lpstr>
      <vt:lpstr>Longling (Silvia) Shui in Westcott Lab @CSHL</vt:lpstr>
      <vt:lpstr>Longling (Silvia) Shui in Westcott Lab @CSHL</vt:lpstr>
      <vt:lpstr>Use Naive T Cell Screening to Uncover the Genes Contribute to T Cell Priming and Memory Formation</vt:lpstr>
      <vt:lpstr>ASO approach for Fusion Positive Rhabdomyosarcoma</vt:lpstr>
      <vt:lpstr>Rhabdomyosarcoma (RMS) is a pediatric soft tissue cancer</vt:lpstr>
      <vt:lpstr>Target P3F1 using ASO</vt:lpstr>
      <vt:lpstr>POU2F3 Co-Activator  OCA-T2 is Required for Tuft Cell Differentiation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Furie, Martha</dc:creator>
  <cp:lastModifiedBy>Martha Furie</cp:lastModifiedBy>
  <cp:revision>13</cp:revision>
  <dcterms:created xsi:type="dcterms:W3CDTF">2022-08-23T18:03:39Z</dcterms:created>
  <dcterms:modified xsi:type="dcterms:W3CDTF">2026-09-09T12:31:13Z</dcterms:modified>
</cp:coreProperties>
</file>