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5.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6.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7.xml" ContentType="application/vnd.openxmlformats-officedocument.theme+xml"/>
  <Override PartName="/ppt/slideLayouts/slideLayout14.xml" ContentType="application/vnd.openxmlformats-officedocument.presentationml.slideLayout+xml"/>
  <Override PartName="/ppt/theme/theme8.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9.xml" ContentType="application/vnd.openxmlformats-officedocument.theme+xml"/>
  <Override PartName="/ppt/slideLayouts/slideLayout17.xml" ContentType="application/vnd.openxmlformats-officedocument.presentationml.slideLayout+xml"/>
  <Override PartName="/ppt/theme/theme10.xml" ContentType="application/vnd.openxmlformats-officedocument.theme+xml"/>
  <Override PartName="/ppt/slideLayouts/slideLayout18.xml" ContentType="application/vnd.openxmlformats-officedocument.presentationml.slideLayout+xml"/>
  <Override PartName="/ppt/theme/theme11.xml" ContentType="application/vnd.openxmlformats-officedocument.theme+xml"/>
  <Override PartName="/ppt/slideLayouts/slideLayout19.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 id="2147483739" r:id="rId2"/>
    <p:sldMasterId id="2147483743" r:id="rId3"/>
    <p:sldMasterId id="2147483745" r:id="rId4"/>
    <p:sldMasterId id="2147483747" r:id="rId5"/>
    <p:sldMasterId id="2147483750" r:id="rId6"/>
    <p:sldMasterId id="2147483753" r:id="rId7"/>
    <p:sldMasterId id="2147483757" r:id="rId8"/>
    <p:sldMasterId id="2147483759" r:id="rId9"/>
    <p:sldMasterId id="2147483762" r:id="rId10"/>
    <p:sldMasterId id="2147483764" r:id="rId11"/>
    <p:sldMasterId id="2147483766" r:id="rId12"/>
  </p:sldMasterIdLst>
  <p:notesMasterIdLst>
    <p:notesMasterId r:id="rId60"/>
  </p:notesMasterIdLst>
  <p:sldIdLst>
    <p:sldId id="257" r:id="rId13"/>
    <p:sldId id="256" r:id="rId14"/>
    <p:sldId id="259" r:id="rId15"/>
    <p:sldId id="260" r:id="rId16"/>
    <p:sldId id="261" r:id="rId17"/>
    <p:sldId id="258" r:id="rId18"/>
    <p:sldId id="262" r:id="rId19"/>
    <p:sldId id="263" r:id="rId20"/>
    <p:sldId id="264" r:id="rId21"/>
    <p:sldId id="265" r:id="rId22"/>
    <p:sldId id="266" r:id="rId23"/>
    <p:sldId id="267" r:id="rId24"/>
    <p:sldId id="268" r:id="rId25"/>
    <p:sldId id="269" r:id="rId26"/>
    <p:sldId id="270" r:id="rId27"/>
    <p:sldId id="283" r:id="rId28"/>
    <p:sldId id="284" r:id="rId29"/>
    <p:sldId id="285" r:id="rId30"/>
    <p:sldId id="286" r:id="rId31"/>
    <p:sldId id="287" r:id="rId32"/>
    <p:sldId id="288" r:id="rId33"/>
    <p:sldId id="289" r:id="rId34"/>
    <p:sldId id="290" r:id="rId35"/>
    <p:sldId id="552" r:id="rId36"/>
    <p:sldId id="556" r:id="rId37"/>
    <p:sldId id="557" r:id="rId38"/>
    <p:sldId id="558" r:id="rId39"/>
    <p:sldId id="559" r:id="rId40"/>
    <p:sldId id="560" r:id="rId41"/>
    <p:sldId id="561" r:id="rId42"/>
    <p:sldId id="562" r:id="rId43"/>
    <p:sldId id="563" r:id="rId44"/>
    <p:sldId id="564" r:id="rId45"/>
    <p:sldId id="565" r:id="rId46"/>
    <p:sldId id="566" r:id="rId47"/>
    <p:sldId id="567" r:id="rId48"/>
    <p:sldId id="568" r:id="rId49"/>
    <p:sldId id="569" r:id="rId50"/>
    <p:sldId id="570" r:id="rId51"/>
    <p:sldId id="571" r:id="rId52"/>
    <p:sldId id="572" r:id="rId53"/>
    <p:sldId id="573" r:id="rId54"/>
    <p:sldId id="574" r:id="rId55"/>
    <p:sldId id="575" r:id="rId56"/>
    <p:sldId id="576" r:id="rId57"/>
    <p:sldId id="577" r:id="rId58"/>
    <p:sldId id="578"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20" autoAdjust="0"/>
    <p:restoredTop sz="94634" autoAdjust="0"/>
  </p:normalViewPr>
  <p:slideViewPr>
    <p:cSldViewPr snapToGrid="0">
      <p:cViewPr varScale="1">
        <p:scale>
          <a:sx n="74" d="100"/>
          <a:sy n="74" d="100"/>
        </p:scale>
        <p:origin x="72" y="4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5" Type="http://schemas.openxmlformats.org/officeDocument/2006/relationships/slideMaster" Target="slideMasters/slideMaster5.xml"/><Relationship Id="rId61" Type="http://schemas.openxmlformats.org/officeDocument/2006/relationships/presProps" Target="presProps.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9.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F244F2-AA75-4B01-8474-DF3BDB73C989}" type="datetimeFigureOut">
              <a:rPr lang="en-US" smtClean="0"/>
              <a:t>9/1/2026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0B63D1-2D96-467C-BDD3-29C5B4C0DCD7}" type="slidenum">
              <a:rPr lang="en-US" smtClean="0"/>
              <a:t>‹#›</a:t>
            </a:fld>
            <a:endParaRPr lang="en-US"/>
          </a:p>
        </p:txBody>
      </p:sp>
    </p:spTree>
    <p:extLst>
      <p:ext uri="{BB962C8B-B14F-4D97-AF65-F5344CB8AC3E}">
        <p14:creationId xmlns:p14="http://schemas.microsoft.com/office/powerpoint/2010/main" val="3468482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A0B63D1-2D96-467C-BDD3-29C5B4C0DCD7}" type="slidenum">
              <a:rPr lang="en-US" smtClean="0"/>
              <a:t>1</a:t>
            </a:fld>
            <a:endParaRPr lang="en-US"/>
          </a:p>
        </p:txBody>
      </p:sp>
    </p:spTree>
    <p:extLst>
      <p:ext uri="{BB962C8B-B14F-4D97-AF65-F5344CB8AC3E}">
        <p14:creationId xmlns:p14="http://schemas.microsoft.com/office/powerpoint/2010/main" val="11598299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(about 60–70 seconds):
My broad interest is immunology from a signaling perspective. I want to understand how immune cells decide whether to activate strongly, stay restrained, or fail to respond. This question connects infection, cancer, and aging. In all three settings, immune cells need enough activity to remove a threat, but too much or the wrong kind of activity can damage tissue. In the Carpino lab, I am interested in STS proteins because they act like intracellular brakes on immune signaling.</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2904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I’m Suckwon Lee from the Carpino lab.
I’m interested in a simple question: can we make immune responses more effective without simply making inflammation stronger?
Our lab studies proteins called STS, which act as brakes on immune signaling.
What makes STS interesting is an observation from infection models. When STS is removed, mice can control pathogens more effectively. But in the S. aureus model, that improved protection was not accompanied by higher levels of major inflammatory cytokines like TNF-alpha, IFN-gamma, or IL-6.
A similar idea appears in the Candida model, where STS-deficient mice showed much better pathogen control without the classic hyperinflammatory response seen in wild-type animals.
So we know STS is an immune brake. What we don’t understand is exactly how that brake works.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8190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9F0BF3-B2AF-4054-8E95-41C3E10E39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39026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22222"/>
                </a:solidFill>
                <a:effectLst/>
                <a:latin typeface="Harding"/>
              </a:rPr>
              <a:t>To begin with, we know that </a:t>
            </a:r>
            <a:r>
              <a:rPr lang="en-US" sz="1200" b="0" i="0" kern="1200" dirty="0">
                <a:solidFill>
                  <a:schemeClr val="tx1"/>
                </a:solidFill>
                <a:effectLst/>
                <a:latin typeface="+mn-lt"/>
                <a:ea typeface="+mn-ea"/>
                <a:cs typeface="+mn-cs"/>
              </a:rPr>
              <a:t>reversible phosphorylation is a fundamental regulatory mechanism in signal transduction, where protein kinases add phosphate groups to target proteins and phosphatases remove them, switching the target protein's activity on or off.  </a:t>
            </a:r>
            <a:r>
              <a:rPr lang="en-US" b="0" i="0" dirty="0">
                <a:solidFill>
                  <a:srgbClr val="222222"/>
                </a:solidFill>
                <a:effectLst/>
                <a:latin typeface="Harding"/>
              </a:rPr>
              <a:t>My work focus on protein tyrosine phosphatase. There are broad family of protein tyrosine phosphatase, their structures showed that they played fundamentally important roles in controlling cell functions. When those functions are abrogated, it can lead to diseases, so there is a lot of validation of these enzyme serve as therapeutic targets.  Our labs explore the functions of different protein phosphatase, and Within this context, my focus is on the non-transmembrane </a:t>
            </a:r>
            <a:r>
              <a:rPr lang="en-US" b="0" i="0" dirty="0" err="1">
                <a:solidFill>
                  <a:srgbClr val="222222"/>
                </a:solidFill>
                <a:effectLst/>
                <a:latin typeface="Harding"/>
              </a:rPr>
              <a:t>phosphoTyrosine</a:t>
            </a:r>
            <a:r>
              <a:rPr lang="en-US" b="0" i="0" dirty="0">
                <a:solidFill>
                  <a:srgbClr val="222222"/>
                </a:solidFill>
                <a:effectLst/>
                <a:latin typeface="Harding"/>
              </a:rPr>
              <a:t>- specific classical PTPs, TCPTP, and it’s reversible redox regulation. </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AC977DEC-9046-473A-A91E-1958B314FC5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9018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Aptos" panose="020B0004020202020204" pitchFamily="34" charset="0"/>
                <a:ea typeface="DengXian" panose="02010600030101010101" pitchFamily="2" charset="-122"/>
                <a:cs typeface="Times New Roman" panose="02020603050405020304" pitchFamily="18" charset="0"/>
              </a:rPr>
              <a:t>What’s important here is that it is the redox regulation is an alternative mechanism that we can inhibit the </a:t>
            </a:r>
            <a:r>
              <a:rPr lang="en-US" sz="1200" dirty="0" err="1">
                <a:effectLst/>
                <a:latin typeface="Aptos" panose="020B0004020202020204" pitchFamily="34" charset="0"/>
                <a:ea typeface="DengXian" panose="02010600030101010101" pitchFamily="2" charset="-122"/>
                <a:cs typeface="Times New Roman" panose="02020603050405020304" pitchFamily="18" charset="0"/>
              </a:rPr>
              <a:t>phoshphatase</a:t>
            </a:r>
            <a:r>
              <a:rPr lang="en-US" sz="1200" dirty="0">
                <a:effectLst/>
                <a:latin typeface="Aptos" panose="020B0004020202020204" pitchFamily="34" charset="0"/>
                <a:ea typeface="DengXian" panose="02010600030101010101" pitchFamily="2" charset="-122"/>
                <a:cs typeface="Times New Roman" panose="02020603050405020304" pitchFamily="18" charset="0"/>
              </a:rPr>
              <a:t>, and we are only targeting the localized pool of PTP1B that’s important for regulation. And we’ve provided proof of concept here. So now, can we adopt the feature that’s seen upon oxidation and apply the similar concept with TCPTP. First, there the lack of TCPTP specific inhibitor, second, global inhibition leads to lethal effect in mice. </a:t>
            </a:r>
          </a:p>
          <a:p>
            <a:r>
              <a:rPr lang="en-US" sz="1200" dirty="0">
                <a:effectLst/>
                <a:latin typeface="Aptos" panose="020B0004020202020204" pitchFamily="34" charset="0"/>
                <a:ea typeface="DengXian" panose="02010600030101010101" pitchFamily="2" charset="-122"/>
                <a:cs typeface="Times New Roman" panose="02020603050405020304" pitchFamily="18" charset="0"/>
              </a:rPr>
              <a:t>This way by utilizing the redox pathway, we can potentially selectively inhibit a very small pool of TCPTP to have a profound impact on signaling, that leaves large amount of the enzyme untouched.  And we may be able to bypass the deficits that are seen in the knockout out mice.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Aptos" panose="020B0004020202020204" pitchFamily="34" charset="0"/>
              <a:ea typeface="DengXian" panose="02010600030101010101" pitchFamily="2" charset="-122"/>
              <a:cs typeface="Times New Roman" panose="02020603050405020304" pitchFamily="18" charset="0"/>
            </a:endParaRPr>
          </a:p>
          <a:p>
            <a:r>
              <a:rPr lang="en-US" dirty="0"/>
              <a:t>Red- negatively charged</a:t>
            </a:r>
          </a:p>
          <a:p>
            <a:r>
              <a:rPr lang="en-US" dirty="0"/>
              <a:t>Blue – positively charged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2D9B8F-E901-47AF-BDD9-B8C21FD5624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4570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0E55BF-8843-4362-A8CC-403B818A575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38220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6B6C5D-AA69-224F-A17D-0D3530F20FA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676389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23B97-0262-811D-D6A3-78E05FD2C3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D7BA0B-83F7-94E6-7B33-DE638BA093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6FE31B-2C76-3BCC-3030-E402E92DBA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C3FF746-99A1-6803-5406-222AB22DF26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FF0773-2F7F-2040-A362-19FD536BD303}"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3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19307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82409-4CDB-9350-FAFB-3C96149344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2212F3-BB17-903A-BB16-EEBEF1E797A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CA12151-CDE6-4539-F7B2-0C8960638392}"/>
              </a:ext>
            </a:extLst>
          </p:cNvPr>
          <p:cNvSpPr>
            <a:spLocks noGrp="1"/>
          </p:cNvSpPr>
          <p:nvPr>
            <p:ph type="body" idx="1"/>
          </p:nvPr>
        </p:nvSpPr>
        <p:spPr/>
        <p:txBody>
          <a:bodyPr/>
          <a:lstStyle/>
          <a:p>
            <a:pPr marL="181215" indent="-181215" defTabSz="914277">
              <a:buFont typeface="Arial" panose="020B0604020202020204" pitchFamily="34" charset="0"/>
              <a:buChar char="•"/>
            </a:pPr>
            <a:r>
              <a:rPr lang="en-US" dirty="0"/>
              <a:t>Notch is a highly conserved cell-cell signaling pathway playing a role in embryonic development, adult tissue homeostasis, and cell fate, which is why its dysregulation is often</a:t>
            </a:r>
            <a:r>
              <a:rPr lang="en-US" dirty="0">
                <a:sym typeface="Wingdings" panose="05000000000000000000" pitchFamily="2" charset="2"/>
              </a:rPr>
              <a:t> associated with various cancers </a:t>
            </a:r>
            <a:endParaRPr lang="en-US" dirty="0"/>
          </a:p>
          <a:p>
            <a:pPr marL="181215" indent="-181215">
              <a:buFont typeface="Arial" panose="020B0604020202020204" pitchFamily="34" charset="0"/>
              <a:buChar char="•"/>
            </a:pPr>
            <a:r>
              <a:rPr lang="en-US" dirty="0"/>
              <a:t>In brief, this pathway is activated by ligand binding to the Notch receptor</a:t>
            </a:r>
          </a:p>
          <a:p>
            <a:pPr marL="638354" lvl="1" indent="-181215">
              <a:buFont typeface="Arial" panose="020B0604020202020204" pitchFamily="34" charset="0"/>
              <a:buChar char="•"/>
            </a:pPr>
            <a:r>
              <a:rPr lang="en-US" dirty="0"/>
              <a:t>Ligand binding triggers proteolytic cleavage, releasing the Notch Intracellular Domain (NICD, Nic-D) </a:t>
            </a:r>
          </a:p>
          <a:p>
            <a:pPr marL="638354" lvl="1" indent="-181215">
              <a:buFont typeface="Arial" panose="020B0604020202020204" pitchFamily="34" charset="0"/>
              <a:buChar char="•"/>
            </a:pPr>
            <a:r>
              <a:rPr lang="en-US" dirty="0"/>
              <a:t>NICD translocates to the nucleus, where it binds RBPJ and MAML to form the Notch Transcription Complex (NTC) to regulate transcription of target genes </a:t>
            </a:r>
          </a:p>
          <a:p>
            <a:pPr marL="181215" indent="-181215" defTabSz="914277">
              <a:buFont typeface="Arial" panose="020B0604020202020204" pitchFamily="34" charset="0"/>
              <a:buChar char="•"/>
            </a:pPr>
            <a:r>
              <a:rPr lang="en-US" dirty="0"/>
              <a:t>Because Notch turns on different genes in different cells, Notch activation produces context-dependent effects across different cell types </a:t>
            </a:r>
          </a:p>
          <a:p>
            <a:pPr marL="638354" lvl="1" indent="-181215" defTabSz="914277">
              <a:buFont typeface="Arial" panose="020B0604020202020204" pitchFamily="34" charset="0"/>
              <a:buChar char="•"/>
            </a:pPr>
            <a:r>
              <a:rPr lang="en-US" dirty="0"/>
              <a:t>(As a result, depending on the cell type and their target genes, Notch mutations can be oncogenic or tumor suppressive)</a:t>
            </a:r>
          </a:p>
          <a:p>
            <a:pPr marL="181215" indent="-181215">
              <a:buFont typeface="Arial" panose="020B0604020202020204" pitchFamily="34" charset="0"/>
              <a:buChar char="•"/>
            </a:pPr>
            <a:r>
              <a:rPr lang="en-US" dirty="0"/>
              <a:t>Therefore, one of the goals of our lab is to understand how transcription is regulated by Notch </a:t>
            </a:r>
          </a:p>
        </p:txBody>
      </p:sp>
      <p:sp>
        <p:nvSpPr>
          <p:cNvPr id="4" name="Slide Number Placeholder 3">
            <a:extLst>
              <a:ext uri="{FF2B5EF4-FFF2-40B4-BE49-F238E27FC236}">
                <a16:creationId xmlns:a16="http://schemas.microsoft.com/office/drawing/2014/main" id="{7E620BE5-6D30-7041-0E65-3D775B7015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30C759-30C6-43C2-834B-9252E9C3EAD5}"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3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32130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77E5E-02F1-F3A2-6253-5BD798D4C8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A501B3-8ACE-EAD0-CE2D-39CD04861E0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EC325FA-915C-AA13-F984-387B8E65D0CB}"/>
              </a:ext>
            </a:extLst>
          </p:cNvPr>
          <p:cNvSpPr>
            <a:spLocks noGrp="1"/>
          </p:cNvSpPr>
          <p:nvPr>
            <p:ph type="body" idx="1"/>
          </p:nvPr>
        </p:nvSpPr>
        <p:spPr/>
        <p:txBody>
          <a:bodyPr/>
          <a:lstStyle/>
          <a:p>
            <a:pPr marL="181215" indent="-181215" defTabSz="966481">
              <a:buFont typeface="Arial" panose="020B0604020202020204" pitchFamily="34" charset="0"/>
              <a:buChar char="•"/>
              <a:defRPr/>
            </a:pPr>
            <a:r>
              <a:rPr lang="en-US" dirty="0"/>
              <a:t>Precise gene expression is achieved through tight regulation of transcription in many different steps </a:t>
            </a:r>
          </a:p>
          <a:p>
            <a:pPr marL="181215" indent="-181215" defTabSz="966481">
              <a:buFont typeface="Arial" panose="020B0604020202020204" pitchFamily="34" charset="0"/>
              <a:buChar char="•"/>
              <a:defRPr/>
            </a:pPr>
            <a:r>
              <a:rPr lang="en-US" dirty="0"/>
              <a:t>One of which is the </a:t>
            </a:r>
            <a:r>
              <a:rPr lang="en-US" b="1" dirty="0"/>
              <a:t>promoter-proximal pause release</a:t>
            </a:r>
            <a:r>
              <a:rPr lang="en-US" dirty="0"/>
              <a:t>, which acts as major rate-limiting checkpoints, controlling whether Pol II enters productive elongation</a:t>
            </a:r>
          </a:p>
          <a:p>
            <a:pPr marL="181215" indent="-181215" defTabSz="966481">
              <a:buFont typeface="Arial" panose="020B0604020202020204" pitchFamily="34" charset="0"/>
              <a:buChar char="•"/>
              <a:defRPr/>
            </a:pPr>
            <a:r>
              <a:rPr lang="en-US" dirty="0"/>
              <a:t>Specifically:  </a:t>
            </a:r>
          </a:p>
          <a:p>
            <a:pPr marL="664456" lvl="1" indent="-181215" defTabSz="966481">
              <a:buFont typeface="Arial" panose="020B0604020202020204" pitchFamily="34" charset="0"/>
              <a:buChar char="•"/>
              <a:defRPr/>
            </a:pPr>
            <a:r>
              <a:rPr lang="en-US" dirty="0"/>
              <a:t>The main player of pause release is PTEFb that phosphorylates Pol II, DSIF, and NELF for Pol II to enter productive elongation to transcribe target genes </a:t>
            </a:r>
          </a:p>
          <a:p>
            <a:pPr marL="181215" indent="-181215" defTabSz="966481">
              <a:buFont typeface="Arial" panose="020B0604020202020204" pitchFamily="34" charset="0"/>
              <a:buChar char="•"/>
              <a:defRPr/>
            </a:pPr>
            <a:endParaRPr lang="en-US" dirty="0"/>
          </a:p>
          <a:p>
            <a:pPr marL="664456" lvl="1" indent="-181215" defTabSz="966481">
              <a:buFont typeface="Arial" panose="020B0604020202020204" pitchFamily="34" charset="0"/>
              <a:buChar char="•"/>
              <a:defRPr/>
            </a:pPr>
            <a:endParaRPr lang="en-US" dirty="0"/>
          </a:p>
          <a:p>
            <a:pPr marL="181215" indent="-181215">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8D24E549-D237-AB8A-EFF0-C2813A5DC0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30C759-30C6-43C2-834B-9252E9C3EAD5}"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3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989287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96BC2-95EE-C359-A065-1EA2CF1EA1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763BA6-5B7D-9EB5-6EB7-94284260B59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129A444-03F0-79C4-6AD2-ACB5234ED623}"/>
              </a:ext>
            </a:extLst>
          </p:cNvPr>
          <p:cNvSpPr>
            <a:spLocks noGrp="1"/>
          </p:cNvSpPr>
          <p:nvPr>
            <p:ph type="body" idx="1"/>
          </p:nvPr>
        </p:nvSpPr>
        <p:spPr/>
        <p:txBody>
          <a:bodyPr/>
          <a:lstStyle/>
          <a:p>
            <a:pPr marL="181215" indent="-181215" defTabSz="966481">
              <a:buFont typeface="Arial" panose="020B0604020202020204" pitchFamily="34" charset="0"/>
              <a:buChar char="•"/>
              <a:defRPr/>
            </a:pPr>
            <a:r>
              <a:rPr lang="en-US" dirty="0"/>
              <a:t>In my mentor’s postdoctoral work, she discovered that upon Notch activation, the Notch transcription complex help promote RNAPII pause release in squamous cell carcinoma cells by using various high resolution sequencing methods such as Precision Run-On sequencing that maps RNAPII location</a:t>
            </a:r>
          </a:p>
          <a:p>
            <a:pPr marL="181215" indent="-181215" defTabSz="966481">
              <a:buFont typeface="Arial" panose="020B0604020202020204" pitchFamily="34" charset="0"/>
              <a:buChar char="•"/>
              <a:defRPr/>
            </a:pPr>
            <a:r>
              <a:rPr lang="en-US" dirty="0"/>
              <a:t>Therefore, my project currently involves following up on her work by:</a:t>
            </a:r>
          </a:p>
          <a:p>
            <a:pPr marL="664456" lvl="1" indent="-181215" defTabSz="966481">
              <a:buFont typeface="Arial" panose="020B0604020202020204" pitchFamily="34" charset="0"/>
              <a:buChar char="•"/>
              <a:defRPr/>
            </a:pPr>
            <a:r>
              <a:rPr lang="en-US" dirty="0"/>
              <a:t>Interrogating the candidate cofactors, such as SEC and BRD4, which are known to regulate PTEFB to identify the mechanisms by which Notch promotes pause release</a:t>
            </a:r>
            <a:endParaRPr lang="en-US" strike="sngStrike" dirty="0"/>
          </a:p>
          <a:p>
            <a:pPr marL="664456" lvl="1" indent="-181215" defTabSz="966481">
              <a:buFont typeface="Arial" panose="020B0604020202020204" pitchFamily="34" charset="0"/>
              <a:buChar char="•"/>
              <a:defRPr/>
            </a:pPr>
            <a:r>
              <a:rPr lang="en-US" dirty="0"/>
              <a:t>Analyzing sequencing data generated in other Notch-driven cell lines, such T-cell cancer (lymphoblastic lymphoma) cells, to see if Notch also promotes pause release in other cell types </a:t>
            </a:r>
          </a:p>
          <a:p>
            <a:pPr marL="181215" indent="-181215" defTabSz="966481">
              <a:buFont typeface="Arial" panose="020B0604020202020204" pitchFamily="34" charset="0"/>
              <a:buChar char="•"/>
              <a:defRPr/>
            </a:pPr>
            <a:endParaRPr lang="en-US" dirty="0"/>
          </a:p>
          <a:p>
            <a:pPr marL="664456" lvl="1" indent="-181215" defTabSz="966481">
              <a:buFont typeface="Arial" panose="020B0604020202020204" pitchFamily="34" charset="0"/>
              <a:buChar char="•"/>
              <a:defRPr/>
            </a:pPr>
            <a:endParaRPr lang="en-US" dirty="0"/>
          </a:p>
          <a:p>
            <a:pPr marL="181215" indent="-181215">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F4E83DA5-C56B-943C-FB1B-FA8150E9FC6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30C759-30C6-43C2-834B-9252E9C3EAD5}"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3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39938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713554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134E62-66FC-D04C-91E8-5238D45617D4}" type="slidenum">
              <a:rPr kumimoji="1"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1"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9163377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16129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3f89e7fdcb5_0_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3f89e7fdcb5_0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181567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f89e7fdcb5_0_8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f89e7fdcb5_0_8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9999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9/1/2026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20537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0C50CD-E178-4744-9B35-B2F624D6C5E9}"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862652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80C50CD-E178-4744-9B35-B2F624D6C5E9}" type="datetimeFigureOut">
              <a:rPr lang="en-US" smtClean="0"/>
              <a:t>9/1/2026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38771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80C50CD-E178-4744-9B35-B2F624D6C5E9}"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606948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5581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13928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82148-DC85-7662-03A6-3DFEF33D08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68D60C2-54AB-513C-F4A6-E31A72C2CA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EDAE933-207D-DDCA-4009-C61674CB0B6A}"/>
              </a:ext>
            </a:extLst>
          </p:cNvPr>
          <p:cNvSpPr>
            <a:spLocks noGrp="1"/>
          </p:cNvSpPr>
          <p:nvPr>
            <p:ph type="dt" sz="half" idx="10"/>
          </p:nvPr>
        </p:nvSpPr>
        <p:spPr/>
        <p:txBody>
          <a:bodyPr/>
          <a:lstStyle/>
          <a:p>
            <a:fld id="{227C8B0A-D381-4093-8356-BA5C7A283B3C}" type="datetimeFigureOut">
              <a:rPr lang="en-US" smtClean="0"/>
              <a:t>9/1/2026</a:t>
            </a:fld>
            <a:endParaRPr lang="en-US"/>
          </a:p>
        </p:txBody>
      </p:sp>
      <p:sp>
        <p:nvSpPr>
          <p:cNvPr id="5" name="Footer Placeholder 4">
            <a:extLst>
              <a:ext uri="{FF2B5EF4-FFF2-40B4-BE49-F238E27FC236}">
                <a16:creationId xmlns:a16="http://schemas.microsoft.com/office/drawing/2014/main" id="{933F5674-0AA5-D8D9-E49D-7C3F3CA6C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C76247-28A3-CDE1-C9AF-4BE0FB9382FA}"/>
              </a:ext>
            </a:extLst>
          </p:cNvPr>
          <p:cNvSpPr>
            <a:spLocks noGrp="1"/>
          </p:cNvSpPr>
          <p:nvPr>
            <p:ph type="sldNum" sz="quarter" idx="12"/>
          </p:nvPr>
        </p:nvSpPr>
        <p:spPr/>
        <p:txBody>
          <a:bodyPr/>
          <a:lstStyle/>
          <a:p>
            <a:fld id="{4CB88DEE-0834-43F3-82D6-7B634CAEF18B}" type="slidenum">
              <a:rPr lang="en-US" smtClean="0"/>
              <a:t>‹#›</a:t>
            </a:fld>
            <a:endParaRPr lang="en-US"/>
          </a:p>
        </p:txBody>
      </p:sp>
    </p:spTree>
    <p:extLst>
      <p:ext uri="{BB962C8B-B14F-4D97-AF65-F5344CB8AC3E}">
        <p14:creationId xmlns:p14="http://schemas.microsoft.com/office/powerpoint/2010/main" val="2108382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A39D8-D305-C10E-F16B-D678E7E7A8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F0824-4752-54A3-7777-206CEB1A32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3389A7-D637-E7B2-650B-C7597B6BFCE3}"/>
              </a:ext>
            </a:extLst>
          </p:cNvPr>
          <p:cNvSpPr>
            <a:spLocks noGrp="1"/>
          </p:cNvSpPr>
          <p:nvPr>
            <p:ph type="dt" sz="half" idx="10"/>
          </p:nvPr>
        </p:nvSpPr>
        <p:spPr/>
        <p:txBody>
          <a:bodyPr/>
          <a:lstStyle/>
          <a:p>
            <a:fld id="{227C8B0A-D381-4093-8356-BA5C7A283B3C}" type="datetimeFigureOut">
              <a:rPr lang="en-US" smtClean="0"/>
              <a:t>9/1/2026</a:t>
            </a:fld>
            <a:endParaRPr lang="en-US"/>
          </a:p>
        </p:txBody>
      </p:sp>
      <p:sp>
        <p:nvSpPr>
          <p:cNvPr id="5" name="Footer Placeholder 4">
            <a:extLst>
              <a:ext uri="{FF2B5EF4-FFF2-40B4-BE49-F238E27FC236}">
                <a16:creationId xmlns:a16="http://schemas.microsoft.com/office/drawing/2014/main" id="{0BD95307-97C0-545D-0E87-978521BDB3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F7AAC6-3ACE-84E2-4D97-862A31755468}"/>
              </a:ext>
            </a:extLst>
          </p:cNvPr>
          <p:cNvSpPr>
            <a:spLocks noGrp="1"/>
          </p:cNvSpPr>
          <p:nvPr>
            <p:ph type="sldNum" sz="quarter" idx="12"/>
          </p:nvPr>
        </p:nvSpPr>
        <p:spPr/>
        <p:txBody>
          <a:bodyPr/>
          <a:lstStyle/>
          <a:p>
            <a:fld id="{4CB88DEE-0834-43F3-82D6-7B634CAEF18B}" type="slidenum">
              <a:rPr lang="en-US" smtClean="0"/>
              <a:t>‹#›</a:t>
            </a:fld>
            <a:endParaRPr lang="en-US"/>
          </a:p>
        </p:txBody>
      </p:sp>
    </p:spTree>
    <p:extLst>
      <p:ext uri="{BB962C8B-B14F-4D97-AF65-F5344CB8AC3E}">
        <p14:creationId xmlns:p14="http://schemas.microsoft.com/office/powerpoint/2010/main" val="298611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131049-409D-6803-B881-B696CB7C5FE2}"/>
              </a:ext>
            </a:extLst>
          </p:cNvPr>
          <p:cNvSpPr>
            <a:spLocks noGrp="1"/>
          </p:cNvSpPr>
          <p:nvPr>
            <p:ph type="dt" sz="half" idx="10"/>
          </p:nvPr>
        </p:nvSpPr>
        <p:spPr/>
        <p:txBody>
          <a:bodyPr/>
          <a:lstStyle/>
          <a:p>
            <a:fld id="{B24A2345-CCD7-EB4C-849D-D985941ADE81}" type="datetimeFigureOut">
              <a:rPr lang="en-US" smtClean="0"/>
              <a:t>9/1/2026</a:t>
            </a:fld>
            <a:endParaRPr lang="en-US"/>
          </a:p>
        </p:txBody>
      </p:sp>
      <p:sp>
        <p:nvSpPr>
          <p:cNvPr id="3" name="Footer Placeholder 2">
            <a:extLst>
              <a:ext uri="{FF2B5EF4-FFF2-40B4-BE49-F238E27FC236}">
                <a16:creationId xmlns:a16="http://schemas.microsoft.com/office/drawing/2014/main" id="{674F8118-50E0-37DF-AC49-A49CE6F988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4BF6DF6-2E2E-E1C8-D1D5-56BE307922F1}"/>
              </a:ext>
            </a:extLst>
          </p:cNvPr>
          <p:cNvSpPr>
            <a:spLocks noGrp="1"/>
          </p:cNvSpPr>
          <p:nvPr>
            <p:ph type="sldNum" sz="quarter" idx="12"/>
          </p:nvPr>
        </p:nvSpPr>
        <p:spPr/>
        <p:txBody>
          <a:bodyPr/>
          <a:lstStyle/>
          <a:p>
            <a:fld id="{FCAFF7D5-6E70-1A42-89D4-4E705FC0176E}" type="slidenum">
              <a:rPr lang="en-US" smtClean="0"/>
              <a:t>‹#›</a:t>
            </a:fld>
            <a:endParaRPr lang="en-US"/>
          </a:p>
        </p:txBody>
      </p:sp>
    </p:spTree>
    <p:extLst>
      <p:ext uri="{BB962C8B-B14F-4D97-AF65-F5344CB8AC3E}">
        <p14:creationId xmlns:p14="http://schemas.microsoft.com/office/powerpoint/2010/main" val="2317906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7B355-2204-B09B-7BFA-9ECC885ABE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C0B6B0-EB2D-8326-F62D-D3A8920798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87414F-2D08-9165-337E-D361302AF2E4}"/>
              </a:ext>
            </a:extLst>
          </p:cNvPr>
          <p:cNvSpPr>
            <a:spLocks noGrp="1"/>
          </p:cNvSpPr>
          <p:nvPr>
            <p:ph type="dt" sz="half" idx="10"/>
          </p:nvPr>
        </p:nvSpPr>
        <p:spPr/>
        <p:txBody>
          <a:bodyPr/>
          <a:lstStyle/>
          <a:p>
            <a:fld id="{BF8A5E32-49F9-4B47-9A72-72F7E5D88665}" type="datetimeFigureOut">
              <a:rPr lang="en-US" smtClean="0"/>
              <a:t>9/1/2026</a:t>
            </a:fld>
            <a:endParaRPr lang="en-US"/>
          </a:p>
        </p:txBody>
      </p:sp>
      <p:sp>
        <p:nvSpPr>
          <p:cNvPr id="5" name="Footer Placeholder 4">
            <a:extLst>
              <a:ext uri="{FF2B5EF4-FFF2-40B4-BE49-F238E27FC236}">
                <a16:creationId xmlns:a16="http://schemas.microsoft.com/office/drawing/2014/main" id="{8E3A2DF0-313E-E8BF-655C-C5A0C5D8C9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1D5B96-DE27-49B5-899D-A5A3CF5E21A6}"/>
              </a:ext>
            </a:extLst>
          </p:cNvPr>
          <p:cNvSpPr>
            <a:spLocks noGrp="1"/>
          </p:cNvSpPr>
          <p:nvPr>
            <p:ph type="sldNum" sz="quarter" idx="12"/>
          </p:nvPr>
        </p:nvSpPr>
        <p:spPr/>
        <p:txBody>
          <a:bodyPr/>
          <a:lstStyle/>
          <a:p>
            <a:fld id="{7372277E-35C0-4585-A01D-F64DF99B3930}" type="slidenum">
              <a:rPr lang="en-US" smtClean="0"/>
              <a:t>‹#›</a:t>
            </a:fld>
            <a:endParaRPr lang="en-US"/>
          </a:p>
        </p:txBody>
      </p:sp>
    </p:spTree>
    <p:extLst>
      <p:ext uri="{BB962C8B-B14F-4D97-AF65-F5344CB8AC3E}">
        <p14:creationId xmlns:p14="http://schemas.microsoft.com/office/powerpoint/2010/main" val="4013237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E6056-7048-56F9-6CAC-79184ABA06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FD5B8B-82E7-8A6C-4BBF-AFA72FD2FC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658D81-35F8-86FD-7901-34BD4C1B1BC4}"/>
              </a:ext>
            </a:extLst>
          </p:cNvPr>
          <p:cNvSpPr>
            <a:spLocks noGrp="1"/>
          </p:cNvSpPr>
          <p:nvPr>
            <p:ph type="dt" sz="half" idx="10"/>
          </p:nvPr>
        </p:nvSpPr>
        <p:spPr/>
        <p:txBody>
          <a:bodyPr/>
          <a:lstStyle/>
          <a:p>
            <a:fld id="{BF8A5E32-49F9-4B47-9A72-72F7E5D88665}" type="datetimeFigureOut">
              <a:rPr lang="en-US" smtClean="0"/>
              <a:t>9/1/2026</a:t>
            </a:fld>
            <a:endParaRPr lang="en-US"/>
          </a:p>
        </p:txBody>
      </p:sp>
      <p:sp>
        <p:nvSpPr>
          <p:cNvPr id="5" name="Footer Placeholder 4">
            <a:extLst>
              <a:ext uri="{FF2B5EF4-FFF2-40B4-BE49-F238E27FC236}">
                <a16:creationId xmlns:a16="http://schemas.microsoft.com/office/drawing/2014/main" id="{121DDE64-F4FD-D701-9CB5-05DEFA934E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C92410-3EA2-1F34-C3E2-2570782644BB}"/>
              </a:ext>
            </a:extLst>
          </p:cNvPr>
          <p:cNvSpPr>
            <a:spLocks noGrp="1"/>
          </p:cNvSpPr>
          <p:nvPr>
            <p:ph type="sldNum" sz="quarter" idx="12"/>
          </p:nvPr>
        </p:nvSpPr>
        <p:spPr/>
        <p:txBody>
          <a:bodyPr/>
          <a:lstStyle/>
          <a:p>
            <a:fld id="{7372277E-35C0-4585-A01D-F64DF99B3930}" type="slidenum">
              <a:rPr lang="en-US" smtClean="0"/>
              <a:t>‹#›</a:t>
            </a:fld>
            <a:endParaRPr lang="en-US"/>
          </a:p>
        </p:txBody>
      </p:sp>
    </p:spTree>
    <p:extLst>
      <p:ext uri="{BB962C8B-B14F-4D97-AF65-F5344CB8AC3E}">
        <p14:creationId xmlns:p14="http://schemas.microsoft.com/office/powerpoint/2010/main" val="11957574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2373F-8B30-D031-316C-452723859D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160AA7-0005-6A8C-B9B8-6BF8AC5D8B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CC44D8-CDF5-17E3-31CE-FFFEBF4EBDC6}"/>
              </a:ext>
            </a:extLst>
          </p:cNvPr>
          <p:cNvSpPr>
            <a:spLocks noGrp="1"/>
          </p:cNvSpPr>
          <p:nvPr>
            <p:ph type="dt" sz="half" idx="10"/>
          </p:nvPr>
        </p:nvSpPr>
        <p:spPr/>
        <p:txBody>
          <a:bodyPr/>
          <a:lstStyle/>
          <a:p>
            <a:fld id="{0E8EC115-B93C-40A4-B2E3-6BEFB92E81B9}" type="datetime1">
              <a:rPr lang="en-US" smtClean="0"/>
              <a:t>9/1/2026</a:t>
            </a:fld>
            <a:endParaRPr lang="en-US"/>
          </a:p>
        </p:txBody>
      </p:sp>
      <p:sp>
        <p:nvSpPr>
          <p:cNvPr id="5" name="Footer Placeholder 4">
            <a:extLst>
              <a:ext uri="{FF2B5EF4-FFF2-40B4-BE49-F238E27FC236}">
                <a16:creationId xmlns:a16="http://schemas.microsoft.com/office/drawing/2014/main" id="{714BAB9C-7331-BA9E-70C2-D430522D8D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060DD7-582B-EFBD-653A-35A6001D4EDA}"/>
              </a:ext>
            </a:extLst>
          </p:cNvPr>
          <p:cNvSpPr>
            <a:spLocks noGrp="1"/>
          </p:cNvSpPr>
          <p:nvPr>
            <p:ph type="sldNum" sz="quarter" idx="12"/>
          </p:nvPr>
        </p:nvSpPr>
        <p:spPr/>
        <p:txBody>
          <a:bodyPr/>
          <a:lstStyle/>
          <a:p>
            <a:fld id="{7C93C8ED-FDBA-49B8-A005-5E77BE6EEB4A}" type="slidenum">
              <a:rPr lang="en-US" smtClean="0"/>
              <a:t>‹#›</a:t>
            </a:fld>
            <a:endParaRPr lang="en-US"/>
          </a:p>
        </p:txBody>
      </p:sp>
    </p:spTree>
    <p:extLst>
      <p:ext uri="{BB962C8B-B14F-4D97-AF65-F5344CB8AC3E}">
        <p14:creationId xmlns:p14="http://schemas.microsoft.com/office/powerpoint/2010/main" val="26386577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EEBD0-3AA2-66BA-8F6D-4AB056208C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3C3AA44-CA9D-56EF-0626-EB70475E1E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1C8FB6-0E9B-9E6B-0A72-410267788344}"/>
              </a:ext>
            </a:extLst>
          </p:cNvPr>
          <p:cNvSpPr>
            <a:spLocks noGrp="1"/>
          </p:cNvSpPr>
          <p:nvPr>
            <p:ph type="dt" sz="half" idx="10"/>
          </p:nvPr>
        </p:nvSpPr>
        <p:spPr/>
        <p:txBody>
          <a:bodyPr/>
          <a:lstStyle/>
          <a:p>
            <a:fld id="{445056A5-D94C-41C8-8846-8A0159A6DD47}" type="datetime1">
              <a:rPr lang="en-US" smtClean="0"/>
              <a:t>9/1/2026</a:t>
            </a:fld>
            <a:endParaRPr lang="en-US"/>
          </a:p>
        </p:txBody>
      </p:sp>
      <p:sp>
        <p:nvSpPr>
          <p:cNvPr id="5" name="Footer Placeholder 4">
            <a:extLst>
              <a:ext uri="{FF2B5EF4-FFF2-40B4-BE49-F238E27FC236}">
                <a16:creationId xmlns:a16="http://schemas.microsoft.com/office/drawing/2014/main" id="{64C23231-9BC5-724F-8E83-325E990191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205F0E-E457-E9BB-F2D4-8F551BE5AE5E}"/>
              </a:ext>
            </a:extLst>
          </p:cNvPr>
          <p:cNvSpPr>
            <a:spLocks noGrp="1"/>
          </p:cNvSpPr>
          <p:nvPr>
            <p:ph type="sldNum" sz="quarter" idx="12"/>
          </p:nvPr>
        </p:nvSpPr>
        <p:spPr/>
        <p:txBody>
          <a:bodyPr/>
          <a:lstStyle/>
          <a:p>
            <a:fld id="{7C93C8ED-FDBA-49B8-A005-5E77BE6EEB4A}" type="slidenum">
              <a:rPr lang="en-US" smtClean="0"/>
              <a:t>‹#›</a:t>
            </a:fld>
            <a:endParaRPr lang="en-US"/>
          </a:p>
        </p:txBody>
      </p:sp>
    </p:spTree>
    <p:extLst>
      <p:ext uri="{BB962C8B-B14F-4D97-AF65-F5344CB8AC3E}">
        <p14:creationId xmlns:p14="http://schemas.microsoft.com/office/powerpoint/2010/main" val="1155831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458667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74CB-3709-4ACF-BB61-29ADEA3D41BE}"/>
              </a:ext>
            </a:extLst>
          </p:cNvPr>
          <p:cNvSpPr>
            <a:spLocks noGrp="1"/>
          </p:cNvSpPr>
          <p:nvPr>
            <p:ph type="ctrTitle"/>
          </p:nvPr>
        </p:nvSpPr>
        <p:spPr>
          <a:xfrm>
            <a:off x="1524000" y="1033272"/>
            <a:ext cx="9144000" cy="2478024"/>
          </a:xfrm>
        </p:spPr>
        <p:txBody>
          <a:bodyPr lIns="0" tIns="0" rIns="0" bIns="0" anchor="b">
            <a:noAutofit/>
          </a:bodyPr>
          <a:lstStyle>
            <a:lvl1pPr algn="ctr">
              <a:lnSpc>
                <a:spcPct val="100000"/>
              </a:lnSpc>
              <a:defRPr sz="4800" spc="750" baseline="0"/>
            </a:lvl1pPr>
          </a:lstStyle>
          <a:p>
            <a:r>
              <a:rPr lang="en-US" dirty="0"/>
              <a:t>Click to edit Master title style</a:t>
            </a:r>
          </a:p>
        </p:txBody>
      </p:sp>
      <p:sp>
        <p:nvSpPr>
          <p:cNvPr id="3" name="Subtitle 2">
            <a:extLst>
              <a:ext uri="{FF2B5EF4-FFF2-40B4-BE49-F238E27FC236}">
                <a16:creationId xmlns:a16="http://schemas.microsoft.com/office/drawing/2014/main" id="{E06DA6BE-9B64-48FC-92D1-EF0D426A3974}"/>
              </a:ext>
            </a:extLst>
          </p:cNvPr>
          <p:cNvSpPr>
            <a:spLocks noGrp="1"/>
          </p:cNvSpPr>
          <p:nvPr>
            <p:ph type="subTitle" idx="1"/>
          </p:nvPr>
        </p:nvSpPr>
        <p:spPr>
          <a:xfrm>
            <a:off x="1524000" y="3822192"/>
            <a:ext cx="9144000" cy="1435608"/>
          </a:xfrm>
        </p:spPr>
        <p:txBody>
          <a:bodyPr lIns="0" tIns="0" rIns="0" bIns="0">
            <a:normAutofit/>
          </a:bodyPr>
          <a:lstStyle>
            <a:lvl1pPr marL="0" indent="0" algn="ctr">
              <a:lnSpc>
                <a:spcPct val="150000"/>
              </a:lnSpc>
              <a:buNone/>
              <a:defRPr sz="1600" cap="all" spc="6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083AE59-8E21-449F-86DA-5BE297010864}"/>
              </a:ext>
            </a:extLst>
          </p:cNvPr>
          <p:cNvSpPr>
            <a:spLocks noGrp="1"/>
          </p:cNvSpPr>
          <p:nvPr>
            <p:ph type="dt" sz="half" idx="10"/>
          </p:nvPr>
        </p:nvSpPr>
        <p:spPr/>
        <p:txBody>
          <a:bodyPr/>
          <a:lstStyle/>
          <a:p>
            <a:fld id="{655A5808-3B61-48CC-92EF-85AC2E0DFA56}" type="datetime2">
              <a:rPr lang="en-US" smtClean="0"/>
              <a:t>Tuesday, September 1, 2026</a:t>
            </a:fld>
            <a:endParaRPr lang="en-US"/>
          </a:p>
        </p:txBody>
      </p:sp>
      <p:sp>
        <p:nvSpPr>
          <p:cNvPr id="5" name="Footer Placeholder 4">
            <a:extLst>
              <a:ext uri="{FF2B5EF4-FFF2-40B4-BE49-F238E27FC236}">
                <a16:creationId xmlns:a16="http://schemas.microsoft.com/office/drawing/2014/main" id="{4E8CCD60-9970-49FD-8254-21154BAA1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0A488-07A7-42F9-B1DF-68545B75417D}"/>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3406887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fld id="{2F3AF3C6-0FD4-4939-991C-00DDE5C56815}" type="datetime2">
              <a:rPr lang="en-US" smtClean="0"/>
              <a:t>Tuesday, September 1, 2026</a:t>
            </a:fld>
            <a:endParaRPr lang="en-US"/>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6248831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B9635-BE8C-D339-9013-FECAA06700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68A4AE-255E-E64D-79C7-27789F2604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E5CD47-EDEF-2374-191C-8648823E3B93}"/>
              </a:ext>
            </a:extLst>
          </p:cNvPr>
          <p:cNvSpPr>
            <a:spLocks noGrp="1"/>
          </p:cNvSpPr>
          <p:nvPr>
            <p:ph type="dt" sz="half" idx="10"/>
          </p:nvPr>
        </p:nvSpPr>
        <p:spPr/>
        <p:txBody>
          <a:bodyPr/>
          <a:lstStyle/>
          <a:p>
            <a:fld id="{BA4E2C65-8B91-4C45-9C18-7685B64BB119}" type="datetimeFigureOut">
              <a:t>9/1/2026</a:t>
            </a:fld>
            <a:endParaRPr lang="en-US"/>
          </a:p>
        </p:txBody>
      </p:sp>
      <p:sp>
        <p:nvSpPr>
          <p:cNvPr id="5" name="Footer Placeholder 4">
            <a:extLst>
              <a:ext uri="{FF2B5EF4-FFF2-40B4-BE49-F238E27FC236}">
                <a16:creationId xmlns:a16="http://schemas.microsoft.com/office/drawing/2014/main" id="{EA489A73-E687-E753-FEAA-43D5DD9398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F528A2-32F1-E786-4137-4A8C6CC6F442}"/>
              </a:ext>
            </a:extLst>
          </p:cNvPr>
          <p:cNvSpPr>
            <a:spLocks noGrp="1"/>
          </p:cNvSpPr>
          <p:nvPr>
            <p:ph type="sldNum" sz="quarter" idx="12"/>
          </p:nvPr>
        </p:nvSpPr>
        <p:spPr/>
        <p:txBody>
          <a:bodyPr/>
          <a:lstStyle/>
          <a:p>
            <a:fld id="{CC4E4190-927A-A74D-BF3A-9340691CFCD7}" type="slidenum">
              <a:t>‹#›</a:t>
            </a:fld>
            <a:endParaRPr lang="en-US"/>
          </a:p>
        </p:txBody>
      </p:sp>
    </p:spTree>
    <p:extLst>
      <p:ext uri="{BB962C8B-B14F-4D97-AF65-F5344CB8AC3E}">
        <p14:creationId xmlns:p14="http://schemas.microsoft.com/office/powerpoint/2010/main" val="33161633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54450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23" name="Google Shape;23;p4"/>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0481928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4.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7.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8.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9/1/2026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105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0226285"/>
      </p:ext>
    </p:extLst>
  </p:cSld>
  <p:clrMap bg1="lt1" tx1="dk1" bg2="lt2" tx2="dk2" accent1="accent1" accent2="accent2" accent3="accent3" accent4="accent4" accent5="accent5" accent6="accent6" hlink="hlink" folHlink="folHlink"/>
  <p:sldLayoutIdLst>
    <p:sldLayoutId id="2147483733" r:id="rId1"/>
  </p:sldLayoutIdLst>
  <p:hf sldNum="0" hdr="0" ftr="0" dt="0"/>
  <p:txStyles>
    <p:titleStyle>
      <a:lvl1pPr algn="l" defTabSz="914400" rtl="0" eaLnBrk="1" latinLnBrk="0" hangingPunct="1">
        <a:lnSpc>
          <a:spcPct val="90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E80C50CD-E178-4744-9B35-B2F624D6C5E9}" type="datetimeFigureOut">
              <a:rPr lang="en-US" smtClean="0"/>
              <a:pPr/>
              <a:t>9/1/2026</a:t>
            </a:fld>
            <a:endParaRPr lang="en-US"/>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148CC95F-0247-41B6-91CF-DC97C76A7088}" type="slidenum">
              <a:rPr lang="en-US" smtClean="0"/>
              <a:pPr/>
              <a:t>‹#›</a:t>
            </a:fld>
            <a:endParaRPr lang="en-US"/>
          </a:p>
        </p:txBody>
      </p:sp>
    </p:spTree>
    <p:extLst>
      <p:ext uri="{BB962C8B-B14F-4D97-AF65-F5344CB8AC3E}">
        <p14:creationId xmlns:p14="http://schemas.microsoft.com/office/powerpoint/2010/main" val="174550158"/>
      </p:ext>
    </p:extLst>
  </p:cSld>
  <p:clrMap bg1="dk1" tx1="lt1" bg2="dk2" tx2="lt2" accent1="accent1" accent2="accent2" accent3="accent3" accent4="accent4" accent5="accent5" accent6="accent6" hlink="hlink" folHlink="folHlink"/>
  <p:sldLayoutIdLst>
    <p:sldLayoutId id="2147483740" r:id="rId1"/>
    <p:sldLayoutId id="2147483741" r:id="rId2"/>
    <p:sldLayoutId id="2147483742" r:id="rId3"/>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7333551"/>
      </p:ext>
    </p:extLst>
  </p:cSld>
  <p:clrMap bg1="lt1" tx1="dk1" bg2="lt2" tx2="dk2" accent1="accent1" accent2="accent2" accent3="accent3" accent4="accent4" accent5="accent5" accent6="accent6" hlink="hlink" folHlink="folHlink"/>
  <p:sldLayoutIdLst>
    <p:sldLayoutId id="2147483744"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1022937073"/>
      </p:ext>
    </p:extLst>
  </p:cSld>
  <p:clrMap bg1="lt1" tx1="dk1" bg2="lt2" tx2="dk2" accent1="accent1" accent2="accent2" accent3="accent3" accent4="accent4" accent5="accent5" accent6="accent6" hlink="hlink" folHlink="folHlink"/>
  <p:sldLayoutIdLst>
    <p:sldLayoutId id="214748374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0984E3-92C5-1493-EC20-94F6DFF15D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26A48DC-24E7-023F-A7F5-52B67A6B41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522B53-62B0-5519-7A48-F57E1F8742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27C8B0A-D381-4093-8356-BA5C7A283B3C}" type="datetimeFigureOut">
              <a:rPr lang="en-US" smtClean="0"/>
              <a:t>9/1/2026</a:t>
            </a:fld>
            <a:endParaRPr lang="en-US"/>
          </a:p>
        </p:txBody>
      </p:sp>
      <p:sp>
        <p:nvSpPr>
          <p:cNvPr id="5" name="Footer Placeholder 4">
            <a:extLst>
              <a:ext uri="{FF2B5EF4-FFF2-40B4-BE49-F238E27FC236}">
                <a16:creationId xmlns:a16="http://schemas.microsoft.com/office/drawing/2014/main" id="{7B4B2E38-BED3-DADB-FE8E-3A216C8849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424ADDA-3622-32E2-9FF8-237127DD3B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CB88DEE-0834-43F3-82D6-7B634CAEF18B}" type="slidenum">
              <a:rPr lang="en-US" smtClean="0"/>
              <a:t>‹#›</a:t>
            </a:fld>
            <a:endParaRPr lang="en-US"/>
          </a:p>
        </p:txBody>
      </p:sp>
    </p:spTree>
    <p:extLst>
      <p:ext uri="{BB962C8B-B14F-4D97-AF65-F5344CB8AC3E}">
        <p14:creationId xmlns:p14="http://schemas.microsoft.com/office/powerpoint/2010/main" val="2046202762"/>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6"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D02352-5E3E-5D4C-F364-274FDC1ED1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BCD2E8B-F573-D7C7-A8BE-7EE7693E3A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7B7F67-57DA-6E7F-A529-6D6C7A5B6C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8A5E32-49F9-4B47-9A72-72F7E5D88665}" type="datetimeFigureOut">
              <a:rPr lang="en-US" smtClean="0"/>
              <a:t>9/1/2026</a:t>
            </a:fld>
            <a:endParaRPr lang="en-US"/>
          </a:p>
        </p:txBody>
      </p:sp>
      <p:sp>
        <p:nvSpPr>
          <p:cNvPr id="5" name="Footer Placeholder 4">
            <a:extLst>
              <a:ext uri="{FF2B5EF4-FFF2-40B4-BE49-F238E27FC236}">
                <a16:creationId xmlns:a16="http://schemas.microsoft.com/office/drawing/2014/main" id="{E518E1D3-8C6B-F898-C115-91A3A07438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C3C93B0-9FDA-87AB-9C9D-985B6F9D4E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72277E-35C0-4585-A01D-F64DF99B3930}" type="slidenum">
              <a:rPr lang="en-US" smtClean="0"/>
              <a:t>‹#›</a:t>
            </a:fld>
            <a:endParaRPr lang="en-US"/>
          </a:p>
        </p:txBody>
      </p:sp>
    </p:spTree>
    <p:extLst>
      <p:ext uri="{BB962C8B-B14F-4D97-AF65-F5344CB8AC3E}">
        <p14:creationId xmlns:p14="http://schemas.microsoft.com/office/powerpoint/2010/main" val="151190837"/>
      </p:ext>
    </p:extLst>
  </p:cSld>
  <p:clrMap bg1="lt1" tx1="dk1" bg2="lt2" tx2="dk2" accent1="accent1" accent2="accent2" accent3="accent3" accent4="accent4" accent5="accent5" accent6="accent6" hlink="hlink" folHlink="folHlink"/>
  <p:sldLayoutIdLst>
    <p:sldLayoutId id="2147483751" r:id="rId1"/>
    <p:sldLayoutId id="214748375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5E7CA9-AD9D-74F0-B176-2F3D69C073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4D6B1E1-1AC3-6D5D-C3C8-3200E9987C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318148-1A17-6D4D-EA6C-99A02BE5AA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3C6B00-932F-4786-9303-C31BC1F32A3C}" type="datetime1">
              <a:rPr lang="en-US" smtClean="0"/>
              <a:t>9/1/2026</a:t>
            </a:fld>
            <a:endParaRPr lang="en-US"/>
          </a:p>
        </p:txBody>
      </p:sp>
      <p:sp>
        <p:nvSpPr>
          <p:cNvPr id="5" name="Footer Placeholder 4">
            <a:extLst>
              <a:ext uri="{FF2B5EF4-FFF2-40B4-BE49-F238E27FC236}">
                <a16:creationId xmlns:a16="http://schemas.microsoft.com/office/drawing/2014/main" id="{E3E8348F-70C1-8A52-8C53-69E6A25DE8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74DDC54-10B3-AEBB-6198-9C1306E1C9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C93C8ED-FDBA-49B8-A005-5E77BE6EEB4A}" type="slidenum">
              <a:rPr lang="en-US" smtClean="0"/>
              <a:t>‹#›</a:t>
            </a:fld>
            <a:endParaRPr lang="en-US"/>
          </a:p>
        </p:txBody>
      </p:sp>
    </p:spTree>
    <p:extLst>
      <p:ext uri="{BB962C8B-B14F-4D97-AF65-F5344CB8AC3E}">
        <p14:creationId xmlns:p14="http://schemas.microsoft.com/office/powerpoint/2010/main" val="4168953929"/>
      </p:ext>
    </p:extLst>
  </p:cSld>
  <p:clrMap bg1="lt1" tx1="dk1" bg2="lt2" tx2="dk2" accent1="accent1" accent2="accent2" accent3="accent3" accent4="accent4" accent5="accent5" accent6="accent6" hlink="hlink" folHlink="folHlink"/>
  <p:sldLayoutIdLst>
    <p:sldLayoutId id="2147483754" r:id="rId1"/>
    <p:sldLayoutId id="2147483755"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90728424"/>
      </p:ext>
    </p:extLst>
  </p:cSld>
  <p:clrMap bg1="lt1" tx1="dk1" bg2="dk2" tx2="lt2" accent1="accent1" accent2="accent2" accent3="accent3" accent4="accent4" accent5="accent5" accent6="accent6" hlink="hlink" folHlink="folHlink"/>
  <p:sldLayoutIdLst>
    <p:sldLayoutId id="214748375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D1F30-F118-4A1F-A48F-7E5706959F64}"/>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371600" y="795528"/>
            <a:ext cx="10241280" cy="1234440"/>
          </a:xfrm>
          <a:prstGeom prst="rect">
            <a:avLst/>
          </a:prstGeom>
        </p:spPr>
        <p:txBody>
          <a:bodyPr lIns="109728" tIns="109728" rIns="109728" bIns="91440" anchor="b"/>
          <a:lstStyle/>
          <a:p>
            <a:r>
              <a:rPr lang="en-US" dirty="0"/>
              <a:t>Click to edit Master title style</a:t>
            </a:r>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371600" y="2112264"/>
            <a:ext cx="10241280" cy="3959352"/>
          </a:xfrm>
          <a:prstGeom prst="rect">
            <a:avLst/>
          </a:prstGeom>
        </p:spPr>
        <p:txBody>
          <a:bodyPr lIns="109728" tIns="109728" rIns="109728" bIns="9144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7909560" y="6409944"/>
            <a:ext cx="3703320" cy="448056"/>
          </a:xfrm>
          <a:prstGeom prst="rect">
            <a:avLst/>
          </a:prstGeom>
        </p:spPr>
        <p:txBody>
          <a:bodyPr lIns="109728" tIns="109728" rIns="109728" bIns="91440" anchor="ctr"/>
          <a:lstStyle>
            <a:lvl1pPr algn="r">
              <a:defRPr sz="1000" cap="none" spc="100" baseline="0">
                <a:solidFill>
                  <a:srgbClr val="FFFFFF"/>
                </a:solidFill>
              </a:defRPr>
            </a:lvl1pPr>
          </a:lstStyle>
          <a:p>
            <a:fld id="{AE0C963C-C1DB-4AFD-9DDC-0691666BF49B}" type="datetime2">
              <a:rPr lang="en-US" smtClean="0"/>
              <a:pPr/>
              <a:t>Tuesday, September 1, 2026</a:t>
            </a:fld>
            <a:endParaRPr lang="en-US" cap="all" dirty="0"/>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28800" y="1911096"/>
            <a:ext cx="4114800" cy="457200"/>
          </a:xfrm>
          <a:prstGeom prst="rect">
            <a:avLst/>
          </a:prstGeom>
        </p:spPr>
        <p:txBody>
          <a:bodyPr lIns="109728" tIns="109728" rIns="109728" bIns="91440" anchor="ctr"/>
          <a:lstStyle>
            <a:lvl1pPr algn="l">
              <a:defRPr sz="1000" b="0" spc="100">
                <a:solidFill>
                  <a:schemeClr val="tx1"/>
                </a:solidFill>
                <a:latin typeface="+mj-lt"/>
              </a:defRPr>
            </a:lvl1pPr>
          </a:lstStyle>
          <a:p>
            <a:pPr algn="l"/>
            <a:endParaRPr lang="en-US"/>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11667744" y="6409944"/>
            <a:ext cx="438912" cy="448056"/>
          </a:xfrm>
          <a:prstGeom prst="rect">
            <a:avLst/>
          </a:prstGeom>
        </p:spPr>
        <p:txBody>
          <a:bodyPr lIns="109728" tIns="109728" rIns="109728" bIns="91440" anchor="ctr"/>
          <a:lstStyle>
            <a:lvl1pPr algn="r">
              <a:defRPr sz="1000">
                <a:solidFill>
                  <a:srgbClr val="FFFFFF"/>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3551418699"/>
      </p:ext>
    </p:extLst>
  </p:cSld>
  <p:clrMap bg1="lt1" tx1="dk1" bg2="lt2" tx2="dk2" accent1="accent1" accent2="accent2" accent3="accent3" accent4="accent4" accent5="accent5" accent6="accent6" hlink="hlink" folHlink="folHlink"/>
  <p:sldLayoutIdLst>
    <p:sldLayoutId id="2147483760" r:id="rId1"/>
    <p:sldLayoutId id="2147483761" r:id="rId2"/>
  </p:sldLayoutIdLst>
  <p:hf sldNum="0" hdr="0" ftr="0" dt="0"/>
  <p:txStyles>
    <p:titleStyle>
      <a:lvl1pPr algn="l" defTabSz="914400" rtl="0" eaLnBrk="1" latinLnBrk="0" hangingPunct="1">
        <a:lnSpc>
          <a:spcPct val="130000"/>
        </a:lnSpc>
        <a:spcBef>
          <a:spcPct val="0"/>
        </a:spcBef>
        <a:buNone/>
        <a:defRPr sz="4000" b="0" i="0" kern="1200" cap="none" spc="15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400" kern="1200" spc="7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7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spc="7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spc="7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spc="7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53034A-285F-36EE-7044-A2E3C8943F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071188C-C329-4958-1292-6BBC1350EF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63A81C-342F-F8AE-FFD9-D904046411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A4E2C65-8B91-4C45-9C18-7685B64BB119}" type="datetimeFigureOut">
              <a:t>9/1/2026</a:t>
            </a:fld>
            <a:endParaRPr lang="en-US"/>
          </a:p>
        </p:txBody>
      </p:sp>
      <p:sp>
        <p:nvSpPr>
          <p:cNvPr id="5" name="Footer Placeholder 4">
            <a:extLst>
              <a:ext uri="{FF2B5EF4-FFF2-40B4-BE49-F238E27FC236}">
                <a16:creationId xmlns:a16="http://schemas.microsoft.com/office/drawing/2014/main" id="{7B9E2C47-6426-1387-4CF2-2250793D57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425897-CA9A-89F1-297A-45DAFA247A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C4E4190-927A-A74D-BF3A-9340691CFCD7}" type="slidenum">
              <a:t>‹#›</a:t>
            </a:fld>
            <a:endParaRPr lang="en-US"/>
          </a:p>
        </p:txBody>
      </p:sp>
    </p:spTree>
    <p:extLst>
      <p:ext uri="{BB962C8B-B14F-4D97-AF65-F5344CB8AC3E}">
        <p14:creationId xmlns:p14="http://schemas.microsoft.com/office/powerpoint/2010/main" val="535330764"/>
      </p:ext>
    </p:extLst>
  </p:cSld>
  <p:clrMap bg1="lt1" tx1="dk1" bg2="lt2" tx2="dk2" accent1="accent1" accent2="accent2" accent3="accent3" accent4="accent4" accent5="accent5" accent6="accent6" hlink="hlink" folHlink="folHlink"/>
  <p:sldLayoutIdLst>
    <p:sldLayoutId id="21474837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8502038"/>
      </p:ext>
    </p:extLst>
  </p:cSld>
  <p:clrMap bg1="lt1" tx1="dk1" bg2="lt2" tx2="dk2" accent1="accent1" accent2="accent2" accent3="accent3" accent4="accent4" accent5="accent5" accent6="accent6" hlink="hlink" folHlink="folHlink"/>
  <p:sldLayoutIdLst>
    <p:sldLayoutId id="2147483765"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marL="914400" lvl="1"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marL="1371600" lvl="2"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marL="1828800" lvl="3"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marL="2286000" lvl="4"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marL="2743200" lvl="5"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marL="3200400" lvl="6"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marL="3657600" lvl="7"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marL="4114800" lvl="8"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a:endParaRPr/>
          </a:p>
        </p:txBody>
      </p:sp>
      <p:sp>
        <p:nvSpPr>
          <p:cNvPr id="8" name="Google Shape;8;p1"/>
          <p:cNvSpPr txBox="1">
            <a:spLocks noGrp="1"/>
          </p:cNvSpPr>
          <p:nvPr>
            <p:ph type="sldNum" idx="12"/>
          </p:nvPr>
        </p:nvSpPr>
        <p:spPr>
          <a:xfrm>
            <a:off x="11320333" y="6241345"/>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accent3"/>
                </a:solidFill>
                <a:latin typeface="Average"/>
                <a:ea typeface="Average"/>
                <a:cs typeface="Average"/>
                <a:sym typeface="Average"/>
              </a:defRPr>
            </a:lvl1pPr>
            <a:lvl2pPr lvl="1" algn="r">
              <a:buNone/>
              <a:defRPr sz="1333">
                <a:solidFill>
                  <a:schemeClr val="accent3"/>
                </a:solidFill>
                <a:latin typeface="Average"/>
                <a:ea typeface="Average"/>
                <a:cs typeface="Average"/>
                <a:sym typeface="Average"/>
              </a:defRPr>
            </a:lvl2pPr>
            <a:lvl3pPr lvl="2" algn="r">
              <a:buNone/>
              <a:defRPr sz="1333">
                <a:solidFill>
                  <a:schemeClr val="accent3"/>
                </a:solidFill>
                <a:latin typeface="Average"/>
                <a:ea typeface="Average"/>
                <a:cs typeface="Average"/>
                <a:sym typeface="Average"/>
              </a:defRPr>
            </a:lvl3pPr>
            <a:lvl4pPr lvl="3" algn="r">
              <a:buNone/>
              <a:defRPr sz="1333">
                <a:solidFill>
                  <a:schemeClr val="accent3"/>
                </a:solidFill>
                <a:latin typeface="Average"/>
                <a:ea typeface="Average"/>
                <a:cs typeface="Average"/>
                <a:sym typeface="Average"/>
              </a:defRPr>
            </a:lvl4pPr>
            <a:lvl5pPr lvl="4" algn="r">
              <a:buNone/>
              <a:defRPr sz="1333">
                <a:solidFill>
                  <a:schemeClr val="accent3"/>
                </a:solidFill>
                <a:latin typeface="Average"/>
                <a:ea typeface="Average"/>
                <a:cs typeface="Average"/>
                <a:sym typeface="Average"/>
              </a:defRPr>
            </a:lvl5pPr>
            <a:lvl6pPr lvl="5" algn="r">
              <a:buNone/>
              <a:defRPr sz="1333">
                <a:solidFill>
                  <a:schemeClr val="accent3"/>
                </a:solidFill>
                <a:latin typeface="Average"/>
                <a:ea typeface="Average"/>
                <a:cs typeface="Average"/>
                <a:sym typeface="Average"/>
              </a:defRPr>
            </a:lvl6pPr>
            <a:lvl7pPr lvl="6" algn="r">
              <a:buNone/>
              <a:defRPr sz="1333">
                <a:solidFill>
                  <a:schemeClr val="accent3"/>
                </a:solidFill>
                <a:latin typeface="Average"/>
                <a:ea typeface="Average"/>
                <a:cs typeface="Average"/>
                <a:sym typeface="Average"/>
              </a:defRPr>
            </a:lvl7pPr>
            <a:lvl8pPr lvl="7" algn="r">
              <a:buNone/>
              <a:defRPr sz="1333">
                <a:solidFill>
                  <a:schemeClr val="accent3"/>
                </a:solidFill>
                <a:latin typeface="Average"/>
                <a:ea typeface="Average"/>
                <a:cs typeface="Average"/>
                <a:sym typeface="Average"/>
              </a:defRPr>
            </a:lvl8pPr>
            <a:lvl9pPr lvl="8" algn="r">
              <a:buNone/>
              <a:defRPr sz="1333">
                <a:solidFill>
                  <a:schemeClr val="accent3"/>
                </a:solidFill>
                <a:latin typeface="Average"/>
                <a:ea typeface="Average"/>
                <a:cs typeface="Average"/>
                <a:sym typeface="Averag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40873373"/>
      </p:ext>
    </p:extLst>
  </p:cSld>
  <p:clrMap bg1="lt1" tx1="dk1" bg2="dk2" tx2="lt2" accent1="accent1" accent2="accent2" accent3="accent3" accent4="accent4" accent5="accent5" accent6="accent6" hlink="hlink" folHlink="folHlink"/>
  <p:sldLayoutIdLst>
    <p:sldLayoutId id="214748376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3.jpeg"/><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12.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8.xml"/><Relationship Id="rId4" Type="http://schemas.openxmlformats.org/officeDocument/2006/relationships/image" Target="../media/image27.emf"/></Relationships>
</file>

<file path=ppt/slides/_rels/slide13.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8.xml"/><Relationship Id="rId4" Type="http://schemas.openxmlformats.org/officeDocument/2006/relationships/image" Target="../media/image30.sv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1.xml"/><Relationship Id="rId5" Type="http://schemas.openxmlformats.org/officeDocument/2006/relationships/image" Target="../media/image45.png"/><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3.png"/><Relationship Id="rId2" Type="http://schemas.openxmlformats.org/officeDocument/2006/relationships/image" Target="../media/image48.jpeg"/><Relationship Id="rId1" Type="http://schemas.openxmlformats.org/officeDocument/2006/relationships/slideLayout" Target="../slideLayouts/slideLayout13.xml"/><Relationship Id="rId6" Type="http://schemas.openxmlformats.org/officeDocument/2006/relationships/image" Target="../media/image52.png"/><Relationship Id="rId5" Type="http://schemas.openxmlformats.org/officeDocument/2006/relationships/image" Target="../media/image51.jpe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57.png"/><Relationship Id="rId5" Type="http://schemas.openxmlformats.org/officeDocument/2006/relationships/image" Target="../media/image56.jpeg"/><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68.png"/><Relationship Id="rId4" Type="http://schemas.openxmlformats.org/officeDocument/2006/relationships/image" Target="../media/image67.png"/></Relationships>
</file>

<file path=ppt/slides/_rels/slide29.xml.rels><?xml version="1.0" encoding="UTF-8" standalone="yes"?>
<Relationships xmlns="http://schemas.openxmlformats.org/package/2006/relationships"><Relationship Id="rId3" Type="http://schemas.openxmlformats.org/officeDocument/2006/relationships/image" Target="../media/image69.gif"/><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image" Target="../media/image70.jpeg"/><Relationship Id="rId1" Type="http://schemas.openxmlformats.org/officeDocument/2006/relationships/slideLayout" Target="../slideLayouts/slideLayout11.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3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80.emf"/><Relationship Id="rId7" Type="http://schemas.openxmlformats.org/officeDocument/2006/relationships/image" Target="../media/image84.png"/><Relationship Id="rId2" Type="http://schemas.openxmlformats.org/officeDocument/2006/relationships/image" Target="../media/image79.png"/><Relationship Id="rId1" Type="http://schemas.openxmlformats.org/officeDocument/2006/relationships/slideLayout" Target="../slideLayouts/slideLayout11.xml"/><Relationship Id="rId6" Type="http://schemas.openxmlformats.org/officeDocument/2006/relationships/image" Target="../media/image83.emf"/><Relationship Id="rId5" Type="http://schemas.openxmlformats.org/officeDocument/2006/relationships/image" Target="../media/image82.png"/><Relationship Id="rId4" Type="http://schemas.openxmlformats.org/officeDocument/2006/relationships/image" Target="../media/image81.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88.png"/><Relationship Id="rId5" Type="http://schemas.openxmlformats.org/officeDocument/2006/relationships/image" Target="../media/image87.png"/><Relationship Id="rId10" Type="http://schemas.openxmlformats.org/officeDocument/2006/relationships/image" Target="../media/image92.png"/><Relationship Id="rId4" Type="http://schemas.openxmlformats.org/officeDocument/2006/relationships/image" Target="../media/image86.emf"/><Relationship Id="rId9" Type="http://schemas.openxmlformats.org/officeDocument/2006/relationships/image" Target="../media/image91.png"/></Relationships>
</file>

<file path=ppt/slides/_rels/slide38.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4.xml"/><Relationship Id="rId1" Type="http://schemas.openxmlformats.org/officeDocument/2006/relationships/slideLayout" Target="../slideLayouts/slideLayout16.xml"/><Relationship Id="rId5" Type="http://schemas.openxmlformats.org/officeDocument/2006/relationships/image" Target="../media/image96.png"/><Relationship Id="rId4" Type="http://schemas.openxmlformats.org/officeDocument/2006/relationships/image" Target="../media/image95.png"/></Relationships>
</file>

<file path=ppt/slides/_rels/slide40.xml.rels><?xml version="1.0" encoding="UTF-8" standalone="yes"?>
<Relationships xmlns="http://schemas.openxmlformats.org/package/2006/relationships"><Relationship Id="rId8" Type="http://schemas.openxmlformats.org/officeDocument/2006/relationships/image" Target="../media/image101.jpeg"/><Relationship Id="rId13" Type="http://schemas.openxmlformats.org/officeDocument/2006/relationships/image" Target="../media/image106.jpeg"/><Relationship Id="rId3" Type="http://schemas.openxmlformats.org/officeDocument/2006/relationships/slideLayout" Target="../slideLayouts/slideLayout16.xml"/><Relationship Id="rId7" Type="http://schemas.openxmlformats.org/officeDocument/2006/relationships/image" Target="../media/image100.jpeg"/><Relationship Id="rId12" Type="http://schemas.openxmlformats.org/officeDocument/2006/relationships/image" Target="../media/image105.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9.png"/><Relationship Id="rId11" Type="http://schemas.openxmlformats.org/officeDocument/2006/relationships/image" Target="../media/image104.jpeg"/><Relationship Id="rId5" Type="http://schemas.openxmlformats.org/officeDocument/2006/relationships/image" Target="../media/image98.jpeg"/><Relationship Id="rId10" Type="http://schemas.openxmlformats.org/officeDocument/2006/relationships/image" Target="../media/image103.jpeg"/><Relationship Id="rId4" Type="http://schemas.openxmlformats.org/officeDocument/2006/relationships/image" Target="../media/image97.jpeg"/><Relationship Id="rId9" Type="http://schemas.openxmlformats.org/officeDocument/2006/relationships/image" Target="../media/image102.jpeg"/></Relationships>
</file>

<file path=ppt/slides/_rels/slide4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8.xml"/><Relationship Id="rId5" Type="http://schemas.openxmlformats.org/officeDocument/2006/relationships/image" Target="../media/image110.png"/><Relationship Id="rId4" Type="http://schemas.openxmlformats.org/officeDocument/2006/relationships/image" Target="../media/image109.jpeg"/></Relationships>
</file>

<file path=ppt/slides/_rels/slide4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115.svg"/><Relationship Id="rId7" Type="http://schemas.openxmlformats.org/officeDocument/2006/relationships/image" Target="../media/image119.png"/><Relationship Id="rId2" Type="http://schemas.openxmlformats.org/officeDocument/2006/relationships/image" Target="../media/image114.png"/><Relationship Id="rId1" Type="http://schemas.openxmlformats.org/officeDocument/2006/relationships/slideLayout" Target="../slideLayouts/slideLayout17.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png"/><Relationship Id="rId9" Type="http://schemas.openxmlformats.org/officeDocument/2006/relationships/image" Target="../media/image121.png"/></Relationships>
</file>

<file path=ppt/slides/_rels/slide45.xml.rels><?xml version="1.0" encoding="UTF-8" standalone="yes"?>
<Relationships xmlns="http://schemas.openxmlformats.org/package/2006/relationships"><Relationship Id="rId8" Type="http://schemas.openxmlformats.org/officeDocument/2006/relationships/image" Target="../media/image127.jpeg"/><Relationship Id="rId3" Type="http://schemas.openxmlformats.org/officeDocument/2006/relationships/image" Target="../media/image122.jpeg"/><Relationship Id="rId7" Type="http://schemas.openxmlformats.org/officeDocument/2006/relationships/image" Target="../media/image126.png"/><Relationship Id="rId2" Type="http://schemas.openxmlformats.org/officeDocument/2006/relationships/notesSlide" Target="../notesSlides/notesSlide15.xml"/><Relationship Id="rId1" Type="http://schemas.openxmlformats.org/officeDocument/2006/relationships/slideLayout" Target="../slideLayouts/slideLayout18.xml"/><Relationship Id="rId6" Type="http://schemas.openxmlformats.org/officeDocument/2006/relationships/image" Target="../media/image125.png"/><Relationship Id="rId11" Type="http://schemas.openxmlformats.org/officeDocument/2006/relationships/image" Target="../media/image130.png"/><Relationship Id="rId5" Type="http://schemas.openxmlformats.org/officeDocument/2006/relationships/image" Target="../media/image124.jpeg"/><Relationship Id="rId10" Type="http://schemas.openxmlformats.org/officeDocument/2006/relationships/image" Target="../media/image129.jpeg"/><Relationship Id="rId4" Type="http://schemas.openxmlformats.org/officeDocument/2006/relationships/image" Target="../media/image123.jpeg"/><Relationship Id="rId9" Type="http://schemas.openxmlformats.org/officeDocument/2006/relationships/image" Target="../media/image128.jpeg"/></Relationships>
</file>

<file path=ppt/slides/_rels/slide46.xml.rels><?xml version="1.0" encoding="UTF-8" standalone="yes"?>
<Relationships xmlns="http://schemas.openxmlformats.org/package/2006/relationships"><Relationship Id="rId8" Type="http://schemas.openxmlformats.org/officeDocument/2006/relationships/image" Target="../media/image136.jpeg"/><Relationship Id="rId3" Type="http://schemas.openxmlformats.org/officeDocument/2006/relationships/image" Target="../media/image131.jpeg"/><Relationship Id="rId7" Type="http://schemas.openxmlformats.org/officeDocument/2006/relationships/image" Target="../media/image135.jpg"/><Relationship Id="rId2" Type="http://schemas.openxmlformats.org/officeDocument/2006/relationships/notesSlide" Target="../notesSlides/notesSlide16.xml"/><Relationship Id="rId1" Type="http://schemas.openxmlformats.org/officeDocument/2006/relationships/slideLayout" Target="../slideLayouts/slideLayout19.xml"/><Relationship Id="rId6" Type="http://schemas.openxmlformats.org/officeDocument/2006/relationships/image" Target="../media/image134.jpeg"/><Relationship Id="rId5" Type="http://schemas.openxmlformats.org/officeDocument/2006/relationships/image" Target="../media/image133.jpeg"/><Relationship Id="rId4" Type="http://schemas.openxmlformats.org/officeDocument/2006/relationships/image" Target="../media/image132.jpeg"/></Relationships>
</file>

<file path=ppt/slides/_rels/slide47.xml.rels><?xml version="1.0" encoding="UTF-8" standalone="yes"?>
<Relationships xmlns="http://schemas.openxmlformats.org/package/2006/relationships"><Relationship Id="rId8" Type="http://schemas.openxmlformats.org/officeDocument/2006/relationships/image" Target="../media/image142.jpeg"/><Relationship Id="rId3" Type="http://schemas.openxmlformats.org/officeDocument/2006/relationships/image" Target="../media/image137.jpeg"/><Relationship Id="rId7" Type="http://schemas.openxmlformats.org/officeDocument/2006/relationships/image" Target="../media/image141.jpeg"/><Relationship Id="rId2" Type="http://schemas.openxmlformats.org/officeDocument/2006/relationships/notesSlide" Target="../notesSlides/notesSlide17.xml"/><Relationship Id="rId1" Type="http://schemas.openxmlformats.org/officeDocument/2006/relationships/slideLayout" Target="../slideLayouts/slideLayout19.xml"/><Relationship Id="rId6" Type="http://schemas.openxmlformats.org/officeDocument/2006/relationships/image" Target="../media/image140.jpeg"/><Relationship Id="rId5" Type="http://schemas.openxmlformats.org/officeDocument/2006/relationships/image" Target="../media/image139.jpeg"/><Relationship Id="rId4" Type="http://schemas.openxmlformats.org/officeDocument/2006/relationships/image" Target="../media/image13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Picture 3" descr="A close up of a mans face&#10;&#10;Description automatically generated">
            <a:extLst>
              <a:ext uri="{FF2B5EF4-FFF2-40B4-BE49-F238E27FC236}">
                <a16:creationId xmlns:a16="http://schemas.microsoft.com/office/drawing/2014/main" id="{11C68AED-B5BD-4997-B3FD-E1BFBE4F84B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2" y="10"/>
            <a:ext cx="12192031" cy="4915066"/>
          </a:xfrm>
          <a:prstGeom prst="rect">
            <a:avLst/>
          </a:prstGeom>
        </p:spPr>
      </p:pic>
      <p:sp>
        <p:nvSpPr>
          <p:cNvPr id="23" name="Rectangle 8">
            <a:extLst>
              <a:ext uri="{FF2B5EF4-FFF2-40B4-BE49-F238E27FC236}">
                <a16:creationId xmlns:a16="http://schemas.microsoft.com/office/drawing/2014/main" id="{0B4FB531-34DA-4777-9BD5-5B885DC38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15076"/>
            <a:ext cx="12188952" cy="1942924"/>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93F9343-5665-4AE6-B1C9-B3C68D583D85}"/>
              </a:ext>
            </a:extLst>
          </p:cNvPr>
          <p:cNvSpPr>
            <a:spLocks noGrp="1"/>
          </p:cNvSpPr>
          <p:nvPr>
            <p:ph type="ctrTitle"/>
          </p:nvPr>
        </p:nvSpPr>
        <p:spPr>
          <a:xfrm>
            <a:off x="828675" y="5120639"/>
            <a:ext cx="7137263" cy="1280161"/>
          </a:xfrm>
        </p:spPr>
        <p:txBody>
          <a:bodyPr anchor="ctr">
            <a:normAutofit/>
          </a:bodyPr>
          <a:lstStyle/>
          <a:p>
            <a:pPr algn="r"/>
            <a:r>
              <a:rPr lang="en-US" sz="4800" b="1" i="1" dirty="0">
                <a:ln w="22225">
                  <a:solidFill>
                    <a:srgbClr val="C00000"/>
                  </a:solidFill>
                  <a:prstDash val="solid"/>
                </a:ln>
                <a:solidFill>
                  <a:srgbClr val="FFFFFF"/>
                </a:solidFill>
              </a:rPr>
              <a:t>SPEED SCIENCE 2026 </a:t>
            </a:r>
          </a:p>
        </p:txBody>
      </p:sp>
      <p:sp>
        <p:nvSpPr>
          <p:cNvPr id="3" name="Subtitle 2">
            <a:extLst>
              <a:ext uri="{FF2B5EF4-FFF2-40B4-BE49-F238E27FC236}">
                <a16:creationId xmlns:a16="http://schemas.microsoft.com/office/drawing/2014/main" id="{DC397BF4-B56E-4B09-AAB0-F291271DB976}"/>
              </a:ext>
            </a:extLst>
          </p:cNvPr>
          <p:cNvSpPr>
            <a:spLocks noGrp="1"/>
          </p:cNvSpPr>
          <p:nvPr>
            <p:ph type="subTitle" idx="1"/>
          </p:nvPr>
        </p:nvSpPr>
        <p:spPr>
          <a:xfrm>
            <a:off x="8289580" y="5120639"/>
            <a:ext cx="3073745" cy="1280160"/>
          </a:xfrm>
        </p:spPr>
        <p:txBody>
          <a:bodyPr anchor="ctr">
            <a:normAutofit/>
          </a:bodyPr>
          <a:lstStyle/>
          <a:p>
            <a:r>
              <a:rPr lang="en-US" dirty="0">
                <a:solidFill>
                  <a:srgbClr val="FFFFFF"/>
                </a:solidFill>
              </a:rPr>
              <a:t>Session One</a:t>
            </a:r>
          </a:p>
        </p:txBody>
      </p:sp>
      <p:cxnSp>
        <p:nvCxnSpPr>
          <p:cNvPr id="24" name="Straight Connector 10">
            <a:extLst>
              <a:ext uri="{FF2B5EF4-FFF2-40B4-BE49-F238E27FC236}">
                <a16:creationId xmlns:a16="http://schemas.microsoft.com/office/drawing/2014/main" id="{D5B557D3-D7B4-404B-84A1-9BD182BE5B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2813" y="5760720"/>
            <a:ext cx="118872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520747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D101C4-4D53-461C-F3DF-F134899090D4}"/>
              </a:ext>
            </a:extLst>
          </p:cNvPr>
          <p:cNvPicPr>
            <a:picLocks noChangeAspect="1"/>
          </p:cNvPicPr>
          <p:nvPr/>
        </p:nvPicPr>
        <p:blipFill>
          <a:blip r:embed="rId2" cstate="screen">
            <a:alphaModFix amt="40000"/>
            <a:extLst>
              <a:ext uri="{28A0092B-C50C-407E-A947-70E740481C1C}">
                <a14:useLocalDpi xmlns:a14="http://schemas.microsoft.com/office/drawing/2010/main"/>
              </a:ext>
            </a:extLst>
          </a:blip>
          <a:srcRect/>
          <a:stretch>
            <a:fillRect/>
          </a:stretch>
        </p:blipFill>
        <p:spPr>
          <a:xfrm>
            <a:off x="-2" y="-2"/>
            <a:ext cx="12192001" cy="6858001"/>
          </a:xfrm>
          <a:prstGeom prst="rect">
            <a:avLst/>
          </a:prstGeom>
        </p:spPr>
      </p:pic>
      <p:sp>
        <p:nvSpPr>
          <p:cNvPr id="2" name="Title 1">
            <a:extLst>
              <a:ext uri="{FF2B5EF4-FFF2-40B4-BE49-F238E27FC236}">
                <a16:creationId xmlns:a16="http://schemas.microsoft.com/office/drawing/2014/main" id="{2CE9178D-C39D-A2F8-BEBA-02A9292BFB84}"/>
              </a:ext>
            </a:extLst>
          </p:cNvPr>
          <p:cNvSpPr>
            <a:spLocks noGrp="1"/>
          </p:cNvSpPr>
          <p:nvPr>
            <p:ph type="ctrTitle"/>
          </p:nvPr>
        </p:nvSpPr>
        <p:spPr>
          <a:xfrm>
            <a:off x="517870" y="978407"/>
            <a:ext cx="5021182" cy="3290107"/>
          </a:xfrm>
        </p:spPr>
        <p:txBody>
          <a:bodyPr anchor="t">
            <a:normAutofit/>
          </a:bodyPr>
          <a:lstStyle/>
          <a:p>
            <a:r>
              <a:rPr lang="en-US" sz="6000" dirty="0">
                <a:solidFill>
                  <a:srgbClr val="FFFFFF"/>
                </a:solidFill>
              </a:rPr>
              <a:t>About Efosa</a:t>
            </a:r>
          </a:p>
        </p:txBody>
      </p:sp>
      <p:sp>
        <p:nvSpPr>
          <p:cNvPr id="3" name="Subtitle 2">
            <a:extLst>
              <a:ext uri="{FF2B5EF4-FFF2-40B4-BE49-F238E27FC236}">
                <a16:creationId xmlns:a16="http://schemas.microsoft.com/office/drawing/2014/main" id="{A5F28ECC-26E3-5EA2-2E46-F87879809260}"/>
              </a:ext>
            </a:extLst>
          </p:cNvPr>
          <p:cNvSpPr>
            <a:spLocks noGrp="1"/>
          </p:cNvSpPr>
          <p:nvPr>
            <p:ph type="subTitle" idx="1"/>
          </p:nvPr>
        </p:nvSpPr>
        <p:spPr>
          <a:xfrm>
            <a:off x="517870" y="4482450"/>
            <a:ext cx="5040785" cy="1724029"/>
          </a:xfrm>
        </p:spPr>
        <p:txBody>
          <a:bodyPr anchor="t">
            <a:normAutofit/>
          </a:bodyPr>
          <a:lstStyle/>
          <a:p>
            <a:r>
              <a:rPr lang="en-US" sz="2400" dirty="0">
                <a:solidFill>
                  <a:srgbClr val="FFFFFF"/>
                </a:solidFill>
              </a:rPr>
              <a:t>4</a:t>
            </a:r>
            <a:r>
              <a:rPr lang="en-US" sz="2400" baseline="30000" dirty="0">
                <a:solidFill>
                  <a:srgbClr val="FFFFFF"/>
                </a:solidFill>
              </a:rPr>
              <a:t>th</a:t>
            </a:r>
            <a:r>
              <a:rPr lang="en-US" sz="2400" dirty="0">
                <a:solidFill>
                  <a:srgbClr val="FFFFFF"/>
                </a:solidFill>
              </a:rPr>
              <a:t> year MD/PhD Student</a:t>
            </a:r>
          </a:p>
          <a:p>
            <a:r>
              <a:rPr lang="en-US" sz="2400" dirty="0">
                <a:solidFill>
                  <a:srgbClr val="FFFFFF"/>
                </a:solidFill>
              </a:rPr>
              <a:t>2</a:t>
            </a:r>
            <a:r>
              <a:rPr lang="en-US" sz="2400" baseline="30000" dirty="0">
                <a:solidFill>
                  <a:srgbClr val="FFFFFF"/>
                </a:solidFill>
              </a:rPr>
              <a:t>nd</a:t>
            </a:r>
            <a:r>
              <a:rPr lang="en-US" sz="2400" dirty="0">
                <a:solidFill>
                  <a:srgbClr val="FFFFFF"/>
                </a:solidFill>
              </a:rPr>
              <a:t> year Grad Student</a:t>
            </a:r>
          </a:p>
          <a:p>
            <a:r>
              <a:rPr lang="en-US" sz="2400" dirty="0">
                <a:solidFill>
                  <a:srgbClr val="FFFFFF"/>
                </a:solidFill>
              </a:rPr>
              <a:t>Mak Lab</a:t>
            </a:r>
          </a:p>
        </p:txBody>
      </p:sp>
    </p:spTree>
    <p:extLst>
      <p:ext uri="{BB962C8B-B14F-4D97-AF65-F5344CB8AC3E}">
        <p14:creationId xmlns:p14="http://schemas.microsoft.com/office/powerpoint/2010/main" val="138844251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62F01-2FB7-6C86-A9EA-EE0BD7FBEC84}"/>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50419C78-1433-0C19-E95A-779B657A25B0}"/>
              </a:ext>
            </a:extLst>
          </p:cNvPr>
          <p:cNvPicPr>
            <a:picLocks noChangeAspect="1"/>
          </p:cNvPicPr>
          <p:nvPr/>
        </p:nvPicPr>
        <p:blipFill>
          <a:blip r:embed="rId2" cstate="screen">
            <a:alphaModFix amt="40000"/>
            <a:extLst>
              <a:ext uri="{28A0092B-C50C-407E-A947-70E740481C1C}">
                <a14:useLocalDpi xmlns:a14="http://schemas.microsoft.com/office/drawing/2010/main"/>
              </a:ext>
            </a:extLst>
          </a:blip>
          <a:srcRect/>
          <a:stretch>
            <a:fillRect/>
          </a:stretch>
        </p:blipFill>
        <p:spPr>
          <a:xfrm>
            <a:off x="0" y="0"/>
            <a:ext cx="12192001" cy="6858001"/>
          </a:xfrm>
          <a:prstGeom prst="rect">
            <a:avLst/>
          </a:prstGeom>
        </p:spPr>
      </p:pic>
      <p:pic>
        <p:nvPicPr>
          <p:cNvPr id="5" name="Picture 4" descr="A close-up of a medical information&#10;&#10;AI-generated content may be incorrect.">
            <a:extLst>
              <a:ext uri="{FF2B5EF4-FFF2-40B4-BE49-F238E27FC236}">
                <a16:creationId xmlns:a16="http://schemas.microsoft.com/office/drawing/2014/main" id="{DE3933FD-F008-E3B3-11BF-F905FAA356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17858" y="240305"/>
            <a:ext cx="2601686" cy="1951265"/>
          </a:xfrm>
          <a:prstGeom prst="rect">
            <a:avLst/>
          </a:prstGeom>
        </p:spPr>
      </p:pic>
      <p:pic>
        <p:nvPicPr>
          <p:cNvPr id="9" name="Picture 8" descr="A person in a white lab coat&#10;&#10;AI-generated content may be incorrect.">
            <a:extLst>
              <a:ext uri="{FF2B5EF4-FFF2-40B4-BE49-F238E27FC236}">
                <a16:creationId xmlns:a16="http://schemas.microsoft.com/office/drawing/2014/main" id="{B494B0F0-4F18-EA65-E120-1AAC354C834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570172" y="4666430"/>
            <a:ext cx="1630680" cy="2230137"/>
          </a:xfrm>
          <a:prstGeom prst="rect">
            <a:avLst/>
          </a:prstGeom>
        </p:spPr>
      </p:pic>
      <p:pic>
        <p:nvPicPr>
          <p:cNvPr id="1026" name="Picture 2">
            <a:extLst>
              <a:ext uri="{FF2B5EF4-FFF2-40B4-BE49-F238E27FC236}">
                <a16:creationId xmlns:a16="http://schemas.microsoft.com/office/drawing/2014/main" id="{90938C6B-2205-E9F4-F60E-0E1C22B7B63F}"/>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a:fillRect/>
          </a:stretch>
        </p:blipFill>
        <p:spPr bwMode="auto">
          <a:xfrm>
            <a:off x="10553152" y="2551745"/>
            <a:ext cx="1295400" cy="16153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A group of people posing for a photo&#10;&#10;AI-generated content may be incorrect.">
            <a:extLst>
              <a:ext uri="{FF2B5EF4-FFF2-40B4-BE49-F238E27FC236}">
                <a16:creationId xmlns:a16="http://schemas.microsoft.com/office/drawing/2014/main" id="{E884B2D2-D3D9-0D2A-B53C-A1321FAE2BB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27357" y="2316454"/>
            <a:ext cx="2682346" cy="2085971"/>
          </a:xfrm>
          <a:prstGeom prst="rect">
            <a:avLst/>
          </a:prstGeom>
        </p:spPr>
      </p:pic>
      <p:cxnSp>
        <p:nvCxnSpPr>
          <p:cNvPr id="20" name="Straight Arrow Connector 19">
            <a:extLst>
              <a:ext uri="{FF2B5EF4-FFF2-40B4-BE49-F238E27FC236}">
                <a16:creationId xmlns:a16="http://schemas.microsoft.com/office/drawing/2014/main" id="{03C1AA93-34E5-F1DD-5B14-217535078EBA}"/>
              </a:ext>
            </a:extLst>
          </p:cNvPr>
          <p:cNvCxnSpPr>
            <a:cxnSpLocks/>
          </p:cNvCxnSpPr>
          <p:nvPr/>
        </p:nvCxnSpPr>
        <p:spPr>
          <a:xfrm flipH="1">
            <a:off x="8952614" y="5049453"/>
            <a:ext cx="1235116" cy="69347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 name="Title 1">
            <a:extLst>
              <a:ext uri="{FF2B5EF4-FFF2-40B4-BE49-F238E27FC236}">
                <a16:creationId xmlns:a16="http://schemas.microsoft.com/office/drawing/2014/main" id="{C0667F7B-C0D8-C21A-9D3A-09B6B1ADD289}"/>
              </a:ext>
            </a:extLst>
          </p:cNvPr>
          <p:cNvSpPr>
            <a:spLocks noGrp="1"/>
          </p:cNvSpPr>
          <p:nvPr>
            <p:ph type="title"/>
          </p:nvPr>
        </p:nvSpPr>
        <p:spPr>
          <a:xfrm>
            <a:off x="343448" y="240305"/>
            <a:ext cx="9905998" cy="1200289"/>
          </a:xfrm>
        </p:spPr>
        <p:txBody>
          <a:bodyPr/>
          <a:lstStyle/>
          <a:p>
            <a:r>
              <a:rPr lang="en-US" dirty="0"/>
              <a:t>Previous Research</a:t>
            </a:r>
          </a:p>
        </p:txBody>
      </p:sp>
      <p:sp>
        <p:nvSpPr>
          <p:cNvPr id="4" name="Content Placeholder 3">
            <a:extLst>
              <a:ext uri="{FF2B5EF4-FFF2-40B4-BE49-F238E27FC236}">
                <a16:creationId xmlns:a16="http://schemas.microsoft.com/office/drawing/2014/main" id="{1A7A91F3-F622-120E-57EF-4ECD246C53D8}"/>
              </a:ext>
            </a:extLst>
          </p:cNvPr>
          <p:cNvSpPr>
            <a:spLocks noGrp="1"/>
          </p:cNvSpPr>
          <p:nvPr>
            <p:ph idx="1"/>
          </p:nvPr>
        </p:nvSpPr>
        <p:spPr>
          <a:xfrm>
            <a:off x="343448" y="1031358"/>
            <a:ext cx="7000040" cy="5354847"/>
          </a:xfrm>
        </p:spPr>
        <p:txBody>
          <a:bodyPr/>
          <a:lstStyle/>
          <a:p>
            <a:r>
              <a:rPr lang="en-US" dirty="0"/>
              <a:t>Started doing Research in Summer 2018 doing cardio-oncology Research</a:t>
            </a:r>
          </a:p>
          <a:p>
            <a:r>
              <a:rPr lang="en-US" dirty="0"/>
              <a:t>Undergrad Research on Mitochondrial Fusion and Fission as it pertain to fertility</a:t>
            </a:r>
          </a:p>
          <a:p>
            <a:r>
              <a:rPr lang="en-US" dirty="0"/>
              <a:t>Undergrad/</a:t>
            </a:r>
            <a:r>
              <a:rPr lang="en-US" dirty="0" err="1"/>
              <a:t>Postbac</a:t>
            </a:r>
            <a:r>
              <a:rPr lang="en-US" dirty="0"/>
              <a:t> research In Bernstein Lab on various projects</a:t>
            </a:r>
          </a:p>
          <a:p>
            <a:pPr lvl="1"/>
            <a:r>
              <a:rPr lang="en-US" dirty="0"/>
              <a:t>Hypomethylation and Colon Cancer</a:t>
            </a:r>
          </a:p>
          <a:p>
            <a:pPr lvl="1"/>
            <a:r>
              <a:rPr lang="en-US" dirty="0"/>
              <a:t>SETDB1 and PML Bodies</a:t>
            </a:r>
          </a:p>
          <a:p>
            <a:pPr lvl="1"/>
            <a:r>
              <a:rPr lang="en-US" dirty="0"/>
              <a:t>Creating a Platform to study TET2 Methylation Patterns in hematopoiesis </a:t>
            </a:r>
          </a:p>
        </p:txBody>
      </p:sp>
    </p:spTree>
    <p:extLst>
      <p:ext uri="{BB962C8B-B14F-4D97-AF65-F5344CB8AC3E}">
        <p14:creationId xmlns:p14="http://schemas.microsoft.com/office/powerpoint/2010/main" val="3458169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7A2E7-C6D6-4BA8-C368-6F166A0AE92F}"/>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333EF3D6-7AF9-DF6C-CDA7-A56801BEB7AB}"/>
              </a:ext>
            </a:extLst>
          </p:cNvPr>
          <p:cNvPicPr>
            <a:picLocks noChangeAspect="1"/>
          </p:cNvPicPr>
          <p:nvPr/>
        </p:nvPicPr>
        <p:blipFill>
          <a:blip r:embed="rId2" cstate="screen">
            <a:alphaModFix amt="40000"/>
            <a:extLst>
              <a:ext uri="{28A0092B-C50C-407E-A947-70E740481C1C}">
                <a14:useLocalDpi xmlns:a14="http://schemas.microsoft.com/office/drawing/2010/main"/>
              </a:ext>
            </a:extLst>
          </a:blip>
          <a:srcRect/>
          <a:stretch>
            <a:fillRect/>
          </a:stretch>
        </p:blipFill>
        <p:spPr>
          <a:xfrm>
            <a:off x="0" y="0"/>
            <a:ext cx="12192001" cy="6858001"/>
          </a:xfrm>
          <a:prstGeom prst="rect">
            <a:avLst/>
          </a:prstGeom>
        </p:spPr>
      </p:pic>
      <p:cxnSp>
        <p:nvCxnSpPr>
          <p:cNvPr id="20" name="Straight Arrow Connector 19">
            <a:extLst>
              <a:ext uri="{FF2B5EF4-FFF2-40B4-BE49-F238E27FC236}">
                <a16:creationId xmlns:a16="http://schemas.microsoft.com/office/drawing/2014/main" id="{52B90697-4D93-1888-2230-38527645E152}"/>
              </a:ext>
            </a:extLst>
          </p:cNvPr>
          <p:cNvCxnSpPr>
            <a:cxnSpLocks/>
          </p:cNvCxnSpPr>
          <p:nvPr/>
        </p:nvCxnSpPr>
        <p:spPr>
          <a:xfrm flipH="1">
            <a:off x="8952614" y="5049453"/>
            <a:ext cx="1235116" cy="69347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 name="Title 1">
            <a:extLst>
              <a:ext uri="{FF2B5EF4-FFF2-40B4-BE49-F238E27FC236}">
                <a16:creationId xmlns:a16="http://schemas.microsoft.com/office/drawing/2014/main" id="{DE6D1D2C-7546-9D1B-9DA0-33B9E377ABB2}"/>
              </a:ext>
            </a:extLst>
          </p:cNvPr>
          <p:cNvSpPr>
            <a:spLocks noGrp="1"/>
          </p:cNvSpPr>
          <p:nvPr>
            <p:ph type="title"/>
          </p:nvPr>
        </p:nvSpPr>
        <p:spPr>
          <a:xfrm>
            <a:off x="343448" y="240305"/>
            <a:ext cx="9905998" cy="1200289"/>
          </a:xfrm>
        </p:spPr>
        <p:txBody>
          <a:bodyPr/>
          <a:lstStyle/>
          <a:p>
            <a:r>
              <a:rPr lang="en-US" dirty="0"/>
              <a:t>Current Research</a:t>
            </a:r>
          </a:p>
        </p:txBody>
      </p:sp>
      <p:sp>
        <p:nvSpPr>
          <p:cNvPr id="4" name="Content Placeholder 3">
            <a:extLst>
              <a:ext uri="{FF2B5EF4-FFF2-40B4-BE49-F238E27FC236}">
                <a16:creationId xmlns:a16="http://schemas.microsoft.com/office/drawing/2014/main" id="{B248598A-C98D-D980-DF84-96C297E952C3}"/>
              </a:ext>
            </a:extLst>
          </p:cNvPr>
          <p:cNvSpPr>
            <a:spLocks noGrp="1"/>
          </p:cNvSpPr>
          <p:nvPr>
            <p:ph idx="1"/>
          </p:nvPr>
        </p:nvSpPr>
        <p:spPr>
          <a:xfrm>
            <a:off x="343448" y="1031358"/>
            <a:ext cx="7000040" cy="5354847"/>
          </a:xfrm>
        </p:spPr>
        <p:txBody>
          <a:bodyPr/>
          <a:lstStyle/>
          <a:p>
            <a:r>
              <a:rPr lang="en-US" dirty="0" err="1"/>
              <a:t>mak</a:t>
            </a:r>
            <a:r>
              <a:rPr lang="en-US" dirty="0"/>
              <a:t> Lab</a:t>
            </a:r>
          </a:p>
          <a:p>
            <a:pPr lvl="1"/>
            <a:r>
              <a:rPr lang="en-US" dirty="0" err="1"/>
              <a:t>Mechanosensing</a:t>
            </a:r>
            <a:r>
              <a:rPr lang="en-US" dirty="0"/>
              <a:t>, ECM, and creating functional tissue and organs</a:t>
            </a:r>
          </a:p>
          <a:p>
            <a:pPr lvl="1"/>
            <a:r>
              <a:rPr lang="en-US" dirty="0"/>
              <a:t>Breast Cancer and Fibrosis</a:t>
            </a:r>
          </a:p>
          <a:p>
            <a:pPr lvl="2"/>
            <a:r>
              <a:rPr lang="en-US" dirty="0"/>
              <a:t>How does sensing local microenvironment lead to cancer progression</a:t>
            </a:r>
          </a:p>
          <a:p>
            <a:pPr lvl="1"/>
            <a:r>
              <a:rPr lang="en-US" dirty="0"/>
              <a:t>Breast Cancer and Adipocytes</a:t>
            </a:r>
          </a:p>
          <a:p>
            <a:pPr lvl="2"/>
            <a:r>
              <a:rPr lang="en-US" dirty="0"/>
              <a:t>How does a fatty environment effect mitochondrial metabolism in BACH1 regulated Breast Cancer</a:t>
            </a:r>
          </a:p>
        </p:txBody>
      </p:sp>
    </p:spTree>
    <p:extLst>
      <p:ext uri="{BB962C8B-B14F-4D97-AF65-F5344CB8AC3E}">
        <p14:creationId xmlns:p14="http://schemas.microsoft.com/office/powerpoint/2010/main" val="3445203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28D5BA3-B0DB-B448-5B82-2BF2F343AF21}"/>
              </a:ext>
            </a:extLst>
          </p:cNvPr>
          <p:cNvPicPr>
            <a:picLocks noChangeAspect="1"/>
          </p:cNvPicPr>
          <p:nvPr/>
        </p:nvPicPr>
        <p:blipFill>
          <a:blip r:embed="rId2" cstate="screen">
            <a:alphaModFix amt="40000"/>
            <a:extLst>
              <a:ext uri="{28A0092B-C50C-407E-A947-70E740481C1C}">
                <a14:useLocalDpi xmlns:a14="http://schemas.microsoft.com/office/drawing/2010/main"/>
              </a:ext>
            </a:extLst>
          </a:blip>
          <a:srcRect/>
          <a:stretch>
            <a:fillRect/>
          </a:stretch>
        </p:blipFill>
        <p:spPr>
          <a:xfrm>
            <a:off x="-2" y="-2"/>
            <a:ext cx="12192001" cy="6858001"/>
          </a:xfrm>
          <a:prstGeom prst="rect">
            <a:avLst/>
          </a:prstGeom>
        </p:spPr>
      </p:pic>
      <p:cxnSp>
        <p:nvCxnSpPr>
          <p:cNvPr id="20" name="Straight Arrow Connector 19">
            <a:extLst>
              <a:ext uri="{FF2B5EF4-FFF2-40B4-BE49-F238E27FC236}">
                <a16:creationId xmlns:a16="http://schemas.microsoft.com/office/drawing/2014/main" id="{36090FB3-4AC7-7C12-9F89-BCA65E68EC5C}"/>
              </a:ext>
            </a:extLst>
          </p:cNvPr>
          <p:cNvCxnSpPr>
            <a:cxnSpLocks/>
          </p:cNvCxnSpPr>
          <p:nvPr/>
        </p:nvCxnSpPr>
        <p:spPr>
          <a:xfrm flipH="1">
            <a:off x="8952614" y="5049453"/>
            <a:ext cx="1235116" cy="69347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1028" name="Picture 4" descr="Wild Seed (Patternist, #1) by Octavia E ...">
            <a:extLst>
              <a:ext uri="{FF2B5EF4-FFF2-40B4-BE49-F238E27FC236}">
                <a16:creationId xmlns:a16="http://schemas.microsoft.com/office/drawing/2014/main" id="{28E1F036-71AD-A98E-A3E9-DF82EC6EFF4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931756" y="1829552"/>
            <a:ext cx="1434476" cy="223937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omen's National Basketball Association ...">
            <a:extLst>
              <a:ext uri="{FF2B5EF4-FFF2-40B4-BE49-F238E27FC236}">
                <a16:creationId xmlns:a16="http://schemas.microsoft.com/office/drawing/2014/main" id="{D847A728-2855-DC35-A308-D3DD86B5AB6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739395" y="2208160"/>
            <a:ext cx="2586745" cy="124932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ullmetal Alchemist Brotherhood: Season ...">
            <a:extLst>
              <a:ext uri="{FF2B5EF4-FFF2-40B4-BE49-F238E27FC236}">
                <a16:creationId xmlns:a16="http://schemas.microsoft.com/office/drawing/2014/main" id="{D44F4EEA-2B09-EFC5-1EB0-B9355832FD09}"/>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583522" y="1689408"/>
            <a:ext cx="1676722" cy="251966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ot Girl Walk">
            <a:extLst>
              <a:ext uri="{FF2B5EF4-FFF2-40B4-BE49-F238E27FC236}">
                <a16:creationId xmlns:a16="http://schemas.microsoft.com/office/drawing/2014/main" id="{C1948881-8D07-B003-2364-16C92EFACA2E}"/>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00085" y="1816333"/>
            <a:ext cx="2358508" cy="226581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DF10DEF-C333-A270-090B-F34ABD4EDED8}"/>
              </a:ext>
            </a:extLst>
          </p:cNvPr>
          <p:cNvSpPr>
            <a:spLocks noGrp="1"/>
          </p:cNvSpPr>
          <p:nvPr>
            <p:ph type="title"/>
          </p:nvPr>
        </p:nvSpPr>
        <p:spPr>
          <a:xfrm>
            <a:off x="1142999" y="289119"/>
            <a:ext cx="9905998" cy="1017181"/>
          </a:xfrm>
        </p:spPr>
        <p:txBody>
          <a:bodyPr/>
          <a:lstStyle/>
          <a:p>
            <a:r>
              <a:rPr lang="en-US" dirty="0"/>
              <a:t>Interests</a:t>
            </a:r>
          </a:p>
        </p:txBody>
      </p:sp>
      <p:pic>
        <p:nvPicPr>
          <p:cNvPr id="4" name="Picture 3" descr="DC Versus Marvel Omnibus by Dennis O'Neil, Dan Jurgens, Chris Claremont, Various: 9781779523259 | PenguinRandomHouse.com: Books">
            <a:extLst>
              <a:ext uri="{FF2B5EF4-FFF2-40B4-BE49-F238E27FC236}">
                <a16:creationId xmlns:a16="http://schemas.microsoft.com/office/drawing/2014/main" id="{1667D977-DDD8-7D23-6B3E-C23F63446587}"/>
              </a:ext>
            </a:extLst>
          </p:cNvPr>
          <p:cNvPicPr>
            <a:picLocks noChangeAspect="1"/>
          </p:cNvPicPr>
          <p:nvPr/>
        </p:nvPicPr>
        <p:blipFill>
          <a:blip r:embed="rId7"/>
          <a:stretch>
            <a:fillRect/>
          </a:stretch>
        </p:blipFill>
        <p:spPr>
          <a:xfrm>
            <a:off x="9570172" y="1306300"/>
            <a:ext cx="2303093" cy="3466194"/>
          </a:xfrm>
          <a:prstGeom prst="rect">
            <a:avLst/>
          </a:prstGeom>
        </p:spPr>
      </p:pic>
    </p:spTree>
    <p:extLst>
      <p:ext uri="{BB962C8B-B14F-4D97-AF65-F5344CB8AC3E}">
        <p14:creationId xmlns:p14="http://schemas.microsoft.com/office/powerpoint/2010/main" val="47331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658368" y="713232"/>
            <a:ext cx="4114800" cy="27432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
        <p:nvSpPr>
          <p:cNvPr id="4" name="Text 1"/>
          <p:cNvSpPr/>
          <p:nvPr/>
        </p:nvSpPr>
        <p:spPr>
          <a:xfrm>
            <a:off x="853232" y="926757"/>
            <a:ext cx="9745527" cy="2286000"/>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Aptos Display" pitchFamily="34" charset="0"/>
                <a:ea typeface="Aptos Display" pitchFamily="34" charset="-122"/>
                <a:cs typeface="Aptos Display" pitchFamily="34" charset="-120"/>
              </a:rPr>
              <a:t>Tuning immune</a:t>
            </a:r>
            <a:r>
              <a:rPr kumimoji="0" lang="en-US" sz="4800" b="0" i="0" u="none" strike="noStrike" kern="1200" cap="none" spc="0" normalizeH="0" baseline="0" noProof="0" dirty="0">
                <a:ln>
                  <a:noFill/>
                </a:ln>
                <a:solidFill>
                  <a:prstClr val="black"/>
                </a:solidFill>
                <a:effectLst/>
                <a:uLnTx/>
                <a:uFillTx/>
                <a:latin typeface="Aptos"/>
                <a:ea typeface="+mn-ea"/>
                <a:cs typeface="+mn-cs"/>
              </a:rPr>
              <a:t> </a:t>
            </a:r>
            <a:r>
              <a:rPr kumimoji="0" lang="en-US" sz="4800" b="1" i="0" u="none" strike="noStrike" kern="1200" cap="none" spc="0" normalizeH="0" baseline="0" noProof="0" dirty="0">
                <a:ln>
                  <a:noFill/>
                </a:ln>
                <a:solidFill>
                  <a:prstClr val="black"/>
                </a:solidFill>
                <a:effectLst/>
                <a:uLnTx/>
                <a:uFillTx/>
                <a:latin typeface="Aptos Display" pitchFamily="34" charset="0"/>
                <a:ea typeface="Aptos Display" pitchFamily="34" charset="-122"/>
                <a:cs typeface="Aptos Display" pitchFamily="34" charset="-120"/>
              </a:rPr>
              <a:t>brakes</a:t>
            </a:r>
            <a:endParaRPr kumimoji="0" lang="en-US" sz="4800" b="0" i="0" u="none" strike="noStrike" kern="1200" cap="none" spc="0" normalizeH="0" baseline="0" noProof="0" dirty="0">
              <a:ln>
                <a:noFill/>
              </a:ln>
              <a:solidFill>
                <a:prstClr val="black"/>
              </a:solidFill>
              <a:effectLst/>
              <a:uLnTx/>
              <a:uFillTx/>
              <a:latin typeface="Aptos"/>
              <a:ea typeface="+mn-ea"/>
              <a:cs typeface="+mn-cs"/>
            </a:endParaRPr>
          </a:p>
        </p:txBody>
      </p:sp>
      <p:sp>
        <p:nvSpPr>
          <p:cNvPr id="7" name="Text 4"/>
          <p:cNvSpPr/>
          <p:nvPr/>
        </p:nvSpPr>
        <p:spPr>
          <a:xfrm>
            <a:off x="2419205" y="3804645"/>
            <a:ext cx="6613583" cy="1854749"/>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Aptos" pitchFamily="34" charset="0"/>
                <a:ea typeface="Aptos" pitchFamily="34" charset="-122"/>
                <a:cs typeface="Aptos" pitchFamily="34" charset="-120"/>
              </a:rPr>
              <a:t>Suckwon Lee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Aptos" pitchFamily="34" charset="0"/>
                <a:ea typeface="Aptos" pitchFamily="34" charset="-122"/>
                <a:cs typeface="Aptos" pitchFamily="34" charset="-120"/>
              </a:rPr>
              <a:t>Carpino Lab</a:t>
            </a:r>
            <a:endParaRPr kumimoji="0" lang="en-US" sz="4400" b="0" i="0" u="none" strike="noStrike" kern="1200" cap="none" spc="0" normalizeH="0" baseline="0" noProof="0" dirty="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439627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94360" y="420624"/>
            <a:ext cx="7086600" cy="822960"/>
          </a:xfrm>
          <a:prstGeom prst="rect">
            <a:avLst/>
          </a:prstGeom>
          <a:noFill/>
          <a:ln/>
        </p:spPr>
        <p:txBody>
          <a:bodyPr wrap="square" lIns="254" tIns="254" rIns="254" bIns="254" rtlCol="0" anchor="ctr">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10213F"/>
                </a:solidFill>
                <a:effectLst/>
                <a:uLnTx/>
                <a:uFillTx/>
                <a:latin typeface="Aptos Display" pitchFamily="34" charset="0"/>
                <a:ea typeface="Aptos Display" pitchFamily="34" charset="-122"/>
                <a:cs typeface="Aptos Display" pitchFamily="34" charset="-120"/>
              </a:rPr>
              <a:t>Can stronger immunity be separated</a:t>
            </a:r>
            <a:endParaRPr kumimoji="0" lang="en-US" sz="3400" b="0" i="0" u="none" strike="noStrike" kern="1200" cap="none" spc="0" normalizeH="0" baseline="0" noProof="0" dirty="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10213F"/>
                </a:solidFill>
                <a:effectLst/>
                <a:uLnTx/>
                <a:uFillTx/>
                <a:latin typeface="Aptos Display" pitchFamily="34" charset="0"/>
                <a:ea typeface="Aptos Display" pitchFamily="34" charset="-122"/>
                <a:cs typeface="Aptos Display" pitchFamily="34" charset="-120"/>
              </a:rPr>
              <a:t>from stronger inflammation?</a:t>
            </a:r>
            <a:endParaRPr kumimoji="0" lang="en-US" sz="3400" b="0" i="0" u="none" strike="noStrike" kern="1200" cap="none" spc="0" normalizeH="0" baseline="0" noProof="0" dirty="0">
              <a:ln>
                <a:noFill/>
              </a:ln>
              <a:solidFill>
                <a:prstClr val="black"/>
              </a:solidFill>
              <a:effectLst/>
              <a:uLnTx/>
              <a:uFillTx/>
              <a:latin typeface="Aptos"/>
              <a:ea typeface="+mn-ea"/>
              <a:cs typeface="+mn-cs"/>
            </a:endParaRPr>
          </a:p>
        </p:txBody>
      </p:sp>
      <p:sp>
        <p:nvSpPr>
          <p:cNvPr id="3" name="Shape 1"/>
          <p:cNvSpPr/>
          <p:nvPr/>
        </p:nvSpPr>
        <p:spPr>
          <a:xfrm>
            <a:off x="612648" y="1353312"/>
            <a:ext cx="3154680" cy="0"/>
          </a:xfrm>
          <a:prstGeom prst="line">
            <a:avLst/>
          </a:prstGeom>
          <a:noFill/>
          <a:ln w="50800">
            <a:solidFill>
              <a:srgbClr val="008C95"/>
            </a:solidFill>
            <a:prstDash val="solid"/>
          </a:ln>
        </p:spPr>
        <p:txBody>
          <a:bodyPr/>
          <a:lstStyle/>
          <a:p>
            <a:endParaRPr lang="en-US"/>
          </a:p>
        </p:txBody>
      </p:sp>
      <p:sp>
        <p:nvSpPr>
          <p:cNvPr id="4" name="Text 2"/>
          <p:cNvSpPr/>
          <p:nvPr/>
        </p:nvSpPr>
        <p:spPr>
          <a:xfrm>
            <a:off x="658367" y="1552256"/>
            <a:ext cx="6144027" cy="411480"/>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0213F"/>
                </a:solidFill>
                <a:effectLst/>
                <a:uLnTx/>
                <a:uFillTx/>
                <a:latin typeface="Aptos"/>
                <a:ea typeface="+mn-ea"/>
                <a:cs typeface="+mn-cs"/>
              </a:rPr>
              <a:t>STS = Suppressor of T-cell Receptor Signaling</a:t>
            </a:r>
            <a:endParaRPr kumimoji="0" lang="en-US" sz="2200" b="0" i="0" u="none" strike="noStrike" kern="1200" cap="none" spc="0" normalizeH="0" baseline="0" noProof="0" dirty="0">
              <a:ln>
                <a:noFill/>
              </a:ln>
              <a:solidFill>
                <a:prstClr val="black"/>
              </a:solidFill>
              <a:effectLst/>
              <a:uLnTx/>
              <a:uFillTx/>
              <a:latin typeface="Aptos"/>
              <a:ea typeface="+mn-ea"/>
              <a:cs typeface="+mn-cs"/>
            </a:endParaRPr>
          </a:p>
        </p:txBody>
      </p:sp>
      <p:pic>
        <p:nvPicPr>
          <p:cNvPr id="5" name="Image 0" descr="/mnt/data/a_clean_high_resolution_cartoon_3d_stylized_dig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29959" y="3313588"/>
            <a:ext cx="3429000" cy="3429000"/>
          </a:xfrm>
          <a:prstGeom prst="rect">
            <a:avLst/>
          </a:prstGeom>
        </p:spPr>
      </p:pic>
      <p:sp>
        <p:nvSpPr>
          <p:cNvPr id="6" name="Text 3"/>
          <p:cNvSpPr/>
          <p:nvPr/>
        </p:nvSpPr>
        <p:spPr>
          <a:xfrm>
            <a:off x="685800" y="3388221"/>
            <a:ext cx="3108960" cy="292608"/>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C95"/>
                </a:solidFill>
                <a:effectLst/>
                <a:uLnTx/>
                <a:uFillTx/>
                <a:latin typeface="Aptos"/>
                <a:ea typeface="+mn-ea"/>
                <a:cs typeface="+mn-cs"/>
              </a:rPr>
              <a:t>Known observation</a:t>
            </a:r>
            <a:endParaRPr kumimoji="0" lang="en-US" sz="1800" b="0" i="0" u="none" strike="noStrike" kern="1200" cap="none" spc="0" normalizeH="0" baseline="0" noProof="0" dirty="0">
              <a:ln>
                <a:noFill/>
              </a:ln>
              <a:solidFill>
                <a:prstClr val="black"/>
              </a:solidFill>
              <a:effectLst/>
              <a:uLnTx/>
              <a:uFillTx/>
              <a:latin typeface="Aptos"/>
              <a:ea typeface="+mn-ea"/>
              <a:cs typeface="+mn-cs"/>
            </a:endParaRPr>
          </a:p>
        </p:txBody>
      </p:sp>
      <p:sp>
        <p:nvSpPr>
          <p:cNvPr id="7" name="Text 4"/>
          <p:cNvSpPr/>
          <p:nvPr/>
        </p:nvSpPr>
        <p:spPr>
          <a:xfrm>
            <a:off x="868680" y="4010013"/>
            <a:ext cx="1508760" cy="365760"/>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10213F"/>
                </a:solidFill>
                <a:effectLst/>
                <a:uLnTx/>
                <a:uFillTx/>
                <a:latin typeface="Aptos"/>
                <a:ea typeface="+mn-ea"/>
                <a:cs typeface="+mn-cs"/>
              </a:rPr>
              <a:t>STS loss</a:t>
            </a:r>
            <a:endParaRPr kumimoji="0" lang="en-US" sz="2300" b="0" i="0" u="none" strike="noStrike" kern="1200" cap="none" spc="0" normalizeH="0" baseline="0" noProof="0" dirty="0">
              <a:ln>
                <a:noFill/>
              </a:ln>
              <a:solidFill>
                <a:prstClr val="black"/>
              </a:solidFill>
              <a:effectLst/>
              <a:uLnTx/>
              <a:uFillTx/>
              <a:latin typeface="Aptos"/>
              <a:ea typeface="+mn-ea"/>
              <a:cs typeface="+mn-cs"/>
            </a:endParaRPr>
          </a:p>
        </p:txBody>
      </p:sp>
      <p:sp>
        <p:nvSpPr>
          <p:cNvPr id="8" name="Text 5"/>
          <p:cNvSpPr/>
          <p:nvPr/>
        </p:nvSpPr>
        <p:spPr>
          <a:xfrm>
            <a:off x="2423160" y="3918573"/>
            <a:ext cx="594360" cy="502920"/>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10213F"/>
                </a:solidFill>
                <a:effectLst/>
                <a:uLnTx/>
                <a:uFillTx/>
                <a:latin typeface="Aptos"/>
                <a:ea typeface="+mn-ea"/>
                <a:cs typeface="+mn-cs"/>
              </a:rPr>
              <a:t>→</a:t>
            </a:r>
            <a:endParaRPr kumimoji="0" lang="en-US" sz="3400" b="0" i="0" u="none" strike="noStrike" kern="1200" cap="none" spc="0" normalizeH="0" baseline="0" noProof="0" dirty="0">
              <a:ln>
                <a:noFill/>
              </a:ln>
              <a:solidFill>
                <a:prstClr val="black"/>
              </a:solidFill>
              <a:effectLst/>
              <a:uLnTx/>
              <a:uFillTx/>
              <a:latin typeface="Aptos"/>
              <a:ea typeface="+mn-ea"/>
              <a:cs typeface="+mn-cs"/>
            </a:endParaRPr>
          </a:p>
        </p:txBody>
      </p:sp>
      <p:sp>
        <p:nvSpPr>
          <p:cNvPr id="9" name="Text 6"/>
          <p:cNvSpPr/>
          <p:nvPr/>
        </p:nvSpPr>
        <p:spPr>
          <a:xfrm>
            <a:off x="3154680" y="3955149"/>
            <a:ext cx="3429000" cy="411480"/>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E7D32"/>
                </a:solidFill>
                <a:effectLst/>
                <a:uLnTx/>
                <a:uFillTx/>
                <a:latin typeface="Aptos"/>
                <a:ea typeface="+mn-ea"/>
                <a:cs typeface="+mn-cs"/>
              </a:rPr>
              <a:t>better pathogen control</a:t>
            </a:r>
            <a:endParaRPr kumimoji="0" lang="en-US" sz="2400" b="0" i="0" u="none" strike="noStrike" kern="1200" cap="none" spc="0" normalizeH="0" baseline="0" noProof="0" dirty="0">
              <a:ln>
                <a:noFill/>
              </a:ln>
              <a:solidFill>
                <a:prstClr val="black"/>
              </a:solidFill>
              <a:effectLst/>
              <a:uLnTx/>
              <a:uFillTx/>
              <a:latin typeface="Aptos"/>
              <a:ea typeface="+mn-ea"/>
              <a:cs typeface="+mn-cs"/>
            </a:endParaRPr>
          </a:p>
        </p:txBody>
      </p:sp>
      <p:sp>
        <p:nvSpPr>
          <p:cNvPr id="10" name="Text 7"/>
          <p:cNvSpPr/>
          <p:nvPr/>
        </p:nvSpPr>
        <p:spPr>
          <a:xfrm>
            <a:off x="960120" y="4906125"/>
            <a:ext cx="5257800" cy="640080"/>
          </a:xfrm>
          <a:prstGeom prst="rect">
            <a:avLst/>
          </a:prstGeom>
          <a:noFill/>
          <a:ln/>
        </p:spPr>
        <p:txBody>
          <a:bodyPr wrap="square" lIns="254" tIns="254" rIns="254" bIns="254" rtlCol="0" anchor="ct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5B6470"/>
                </a:solidFill>
                <a:effectLst/>
                <a:uLnTx/>
                <a:uFillTx/>
                <a:latin typeface="Aptos"/>
                <a:ea typeface="+mn-ea"/>
                <a:cs typeface="+mn-cs"/>
              </a:rPr>
              <a:t>but not a proportional</a:t>
            </a:r>
            <a:endParaRPr kumimoji="0" lang="en-US" sz="2100" b="0" i="0" u="none" strike="noStrike" kern="1200" cap="none" spc="0" normalizeH="0" baseline="0" noProof="0" dirty="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5B6470"/>
                </a:solidFill>
                <a:effectLst/>
                <a:uLnTx/>
                <a:uFillTx/>
                <a:latin typeface="Aptos"/>
                <a:ea typeface="+mn-ea"/>
                <a:cs typeface="+mn-cs"/>
              </a:rPr>
              <a:t>inflammatory cytokine surge</a:t>
            </a:r>
            <a:endParaRPr kumimoji="0" lang="en-US" sz="2100" b="0" i="0" u="none" strike="noStrike" kern="1200" cap="none" spc="0" normalizeH="0" baseline="0" noProof="0" dirty="0">
              <a:ln>
                <a:noFill/>
              </a:ln>
              <a:solidFill>
                <a:prstClr val="black"/>
              </a:solidFill>
              <a:effectLst/>
              <a:uLnTx/>
              <a:uFillTx/>
              <a:latin typeface="Aptos"/>
              <a:ea typeface="+mn-ea"/>
              <a:cs typeface="+mn-cs"/>
            </a:endParaRPr>
          </a:p>
        </p:txBody>
      </p:sp>
      <p:sp>
        <p:nvSpPr>
          <p:cNvPr id="11" name="Text 8"/>
          <p:cNvSpPr/>
          <p:nvPr/>
        </p:nvSpPr>
        <p:spPr>
          <a:xfrm>
            <a:off x="685800" y="6204573"/>
            <a:ext cx="1417320" cy="292608"/>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08A00"/>
                </a:solidFill>
                <a:effectLst/>
                <a:uLnTx/>
                <a:uFillTx/>
                <a:latin typeface="Aptos"/>
                <a:ea typeface="+mn-ea"/>
                <a:cs typeface="+mn-cs"/>
              </a:rPr>
              <a:t>Question</a:t>
            </a:r>
            <a:endParaRPr kumimoji="0" lang="en-US" sz="1800" b="0" i="0" u="none" strike="noStrike" kern="1200" cap="none" spc="0" normalizeH="0" baseline="0" noProof="0" dirty="0">
              <a:ln>
                <a:noFill/>
              </a:ln>
              <a:solidFill>
                <a:prstClr val="black"/>
              </a:solidFill>
              <a:effectLst/>
              <a:uLnTx/>
              <a:uFillTx/>
              <a:latin typeface="Aptos"/>
              <a:ea typeface="+mn-ea"/>
              <a:cs typeface="+mn-cs"/>
            </a:endParaRPr>
          </a:p>
        </p:txBody>
      </p:sp>
      <p:sp>
        <p:nvSpPr>
          <p:cNvPr id="12" name="Text 9"/>
          <p:cNvSpPr/>
          <p:nvPr/>
        </p:nvSpPr>
        <p:spPr>
          <a:xfrm>
            <a:off x="2240280" y="6094845"/>
            <a:ext cx="5806440" cy="548640"/>
          </a:xfrm>
          <a:prstGeom prst="rect">
            <a:avLst/>
          </a:prstGeom>
          <a:noFill/>
          <a:ln/>
        </p:spPr>
        <p:txBody>
          <a:bodyPr wrap="square" lIns="254" tIns="254" rIns="254" bIns="254"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8C95"/>
                </a:solidFill>
                <a:effectLst/>
                <a:uLnTx/>
                <a:uFillTx/>
                <a:latin typeface="Aptos"/>
                <a:ea typeface="+mn-ea"/>
                <a:cs typeface="+mn-cs"/>
              </a:rPr>
              <a:t>What kind of brake is STS?</a:t>
            </a:r>
            <a:endParaRPr kumimoji="0" lang="en-US" sz="3200" b="0" i="0" u="none" strike="noStrike" kern="1200" cap="none" spc="0" normalizeH="0" baseline="0" noProof="0" dirty="0">
              <a:ln>
                <a:noFill/>
              </a:ln>
              <a:solidFill>
                <a:prstClr val="black"/>
              </a:solidFill>
              <a:effectLst/>
              <a:uLnTx/>
              <a:uFillTx/>
              <a:latin typeface="Aptos"/>
              <a:ea typeface="+mn-ea"/>
              <a:cs typeface="+mn-cs"/>
            </a:endParaRPr>
          </a:p>
        </p:txBody>
      </p:sp>
      <p:sp>
        <p:nvSpPr>
          <p:cNvPr id="31" name="Text 2">
            <a:extLst>
              <a:ext uri="{FF2B5EF4-FFF2-40B4-BE49-F238E27FC236}">
                <a16:creationId xmlns:a16="http://schemas.microsoft.com/office/drawing/2014/main" id="{C8F9E39A-17C2-FEC3-9CD5-F2CA8A19103B}"/>
              </a:ext>
            </a:extLst>
          </p:cNvPr>
          <p:cNvSpPr/>
          <p:nvPr/>
        </p:nvSpPr>
        <p:spPr>
          <a:xfrm>
            <a:off x="713232" y="2121902"/>
            <a:ext cx="3200400" cy="274320"/>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5B6470"/>
                </a:solidFill>
                <a:effectLst/>
                <a:uLnTx/>
                <a:uFillTx/>
                <a:latin typeface="Aptos"/>
                <a:ea typeface="+mn-ea"/>
                <a:cs typeface="+mn-cs"/>
              </a:rPr>
              <a:t>STS1/2 domain architecture</a:t>
            </a:r>
            <a:endParaRPr kumimoji="0" lang="en-US" sz="1700" b="0" i="0" u="none" strike="noStrike" kern="1200" cap="none" spc="0" normalizeH="0" baseline="0" noProof="0" dirty="0">
              <a:ln>
                <a:noFill/>
              </a:ln>
              <a:solidFill>
                <a:prstClr val="black"/>
              </a:solidFill>
              <a:effectLst/>
              <a:uLnTx/>
              <a:uFillTx/>
              <a:latin typeface="Aptos"/>
              <a:ea typeface="+mn-ea"/>
              <a:cs typeface="+mn-cs"/>
            </a:endParaRPr>
          </a:p>
        </p:txBody>
      </p:sp>
      <p:sp>
        <p:nvSpPr>
          <p:cNvPr id="33" name="Text 3">
            <a:extLst>
              <a:ext uri="{FF2B5EF4-FFF2-40B4-BE49-F238E27FC236}">
                <a16:creationId xmlns:a16="http://schemas.microsoft.com/office/drawing/2014/main" id="{C26557DD-8572-3315-D3ED-9B97DA543564}"/>
              </a:ext>
            </a:extLst>
          </p:cNvPr>
          <p:cNvSpPr/>
          <p:nvPr/>
        </p:nvSpPr>
        <p:spPr>
          <a:xfrm>
            <a:off x="896112" y="2643110"/>
            <a:ext cx="868680" cy="411480"/>
          </a:xfrm>
          <a:prstGeom prst="rect">
            <a:avLst/>
          </a:prstGeom>
          <a:noFill/>
          <a:ln/>
        </p:spPr>
        <p:txBody>
          <a:bodyPr wrap="square" lIns="254" tIns="254" rIns="254" bIns="25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2E7D32"/>
                </a:solidFill>
                <a:effectLst/>
                <a:uLnTx/>
                <a:uFillTx/>
                <a:latin typeface="Aptos"/>
                <a:ea typeface="+mn-ea"/>
                <a:cs typeface="+mn-cs"/>
              </a:rPr>
              <a:t>UBA</a:t>
            </a:r>
            <a:endParaRPr kumimoji="0" lang="en-US" sz="2600" b="0" i="0" u="none" strike="noStrike" kern="1200" cap="none" spc="0" normalizeH="0" baseline="0" noProof="0" dirty="0">
              <a:ln>
                <a:noFill/>
              </a:ln>
              <a:solidFill>
                <a:prstClr val="black"/>
              </a:solidFill>
              <a:effectLst/>
              <a:uLnTx/>
              <a:uFillTx/>
              <a:latin typeface="Aptos"/>
              <a:ea typeface="+mn-ea"/>
              <a:cs typeface="+mn-cs"/>
            </a:endParaRPr>
          </a:p>
        </p:txBody>
      </p:sp>
      <p:sp>
        <p:nvSpPr>
          <p:cNvPr id="35" name="Text 4">
            <a:extLst>
              <a:ext uri="{FF2B5EF4-FFF2-40B4-BE49-F238E27FC236}">
                <a16:creationId xmlns:a16="http://schemas.microsoft.com/office/drawing/2014/main" id="{5F2DF449-264D-C7B1-027D-5452B5F17ACF}"/>
              </a:ext>
            </a:extLst>
          </p:cNvPr>
          <p:cNvSpPr/>
          <p:nvPr/>
        </p:nvSpPr>
        <p:spPr>
          <a:xfrm>
            <a:off x="1783080" y="2652254"/>
            <a:ext cx="320040" cy="365760"/>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5B6470"/>
                </a:solidFill>
                <a:effectLst/>
                <a:uLnTx/>
                <a:uFillTx/>
                <a:latin typeface="Aptos"/>
                <a:ea typeface="+mn-ea"/>
                <a:cs typeface="+mn-cs"/>
              </a:rPr>
              <a:t>—</a:t>
            </a:r>
            <a:endParaRPr kumimoji="0" lang="en-US" sz="2500" b="0" i="0" u="none" strike="noStrike" kern="1200" cap="none" spc="0" normalizeH="0" baseline="0" noProof="0" dirty="0">
              <a:ln>
                <a:noFill/>
              </a:ln>
              <a:solidFill>
                <a:prstClr val="black"/>
              </a:solidFill>
              <a:effectLst/>
              <a:uLnTx/>
              <a:uFillTx/>
              <a:latin typeface="Aptos"/>
              <a:ea typeface="+mn-ea"/>
              <a:cs typeface="+mn-cs"/>
            </a:endParaRPr>
          </a:p>
        </p:txBody>
      </p:sp>
      <p:sp>
        <p:nvSpPr>
          <p:cNvPr id="37" name="Text 5">
            <a:extLst>
              <a:ext uri="{FF2B5EF4-FFF2-40B4-BE49-F238E27FC236}">
                <a16:creationId xmlns:a16="http://schemas.microsoft.com/office/drawing/2014/main" id="{4639C182-E441-234C-A12D-ED2CD9E4E19E}"/>
              </a:ext>
            </a:extLst>
          </p:cNvPr>
          <p:cNvSpPr/>
          <p:nvPr/>
        </p:nvSpPr>
        <p:spPr>
          <a:xfrm>
            <a:off x="2139696" y="2579102"/>
            <a:ext cx="1280160" cy="502920"/>
          </a:xfrm>
          <a:prstGeom prst="rect">
            <a:avLst/>
          </a:prstGeom>
          <a:noFill/>
          <a:ln/>
        </p:spPr>
        <p:txBody>
          <a:bodyPr wrap="square" lIns="254" tIns="254" rIns="254" bIns="25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7E57C2"/>
                </a:solidFill>
                <a:effectLst/>
                <a:uLnTx/>
                <a:uFillTx/>
                <a:latin typeface="Aptos"/>
                <a:ea typeface="+mn-ea"/>
                <a:cs typeface="+mn-cs"/>
              </a:rPr>
              <a:t>PDE </a:t>
            </a:r>
            <a:endParaRPr kumimoji="0" lang="en-US" sz="3000" b="0" i="0" u="none" strike="noStrike" kern="1200" cap="none" spc="0" normalizeH="0" baseline="0" noProof="0" dirty="0">
              <a:ln>
                <a:noFill/>
              </a:ln>
              <a:solidFill>
                <a:prstClr val="black"/>
              </a:solidFill>
              <a:effectLst/>
              <a:uLnTx/>
              <a:uFillTx/>
              <a:latin typeface="Aptos"/>
              <a:ea typeface="+mn-ea"/>
              <a:cs typeface="+mn-cs"/>
            </a:endParaRPr>
          </a:p>
        </p:txBody>
      </p:sp>
      <p:sp>
        <p:nvSpPr>
          <p:cNvPr id="39" name="Text 7">
            <a:extLst>
              <a:ext uri="{FF2B5EF4-FFF2-40B4-BE49-F238E27FC236}">
                <a16:creationId xmlns:a16="http://schemas.microsoft.com/office/drawing/2014/main" id="{B0EB7D88-59C2-E137-97B8-FC35026E891F}"/>
              </a:ext>
            </a:extLst>
          </p:cNvPr>
          <p:cNvSpPr/>
          <p:nvPr/>
        </p:nvSpPr>
        <p:spPr>
          <a:xfrm>
            <a:off x="3456432" y="2652254"/>
            <a:ext cx="320040" cy="365760"/>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5B6470"/>
                </a:solidFill>
                <a:effectLst/>
                <a:uLnTx/>
                <a:uFillTx/>
                <a:latin typeface="Aptos"/>
                <a:ea typeface="+mn-ea"/>
                <a:cs typeface="+mn-cs"/>
              </a:rPr>
              <a:t>—</a:t>
            </a:r>
            <a:endParaRPr kumimoji="0" lang="en-US" sz="2500" b="0" i="0" u="none" strike="noStrike" kern="1200" cap="none" spc="0" normalizeH="0" baseline="0" noProof="0" dirty="0">
              <a:ln>
                <a:noFill/>
              </a:ln>
              <a:solidFill>
                <a:prstClr val="black"/>
              </a:solidFill>
              <a:effectLst/>
              <a:uLnTx/>
              <a:uFillTx/>
              <a:latin typeface="Aptos"/>
              <a:ea typeface="+mn-ea"/>
              <a:cs typeface="+mn-cs"/>
            </a:endParaRPr>
          </a:p>
        </p:txBody>
      </p:sp>
      <p:sp>
        <p:nvSpPr>
          <p:cNvPr id="41" name="Text 8">
            <a:extLst>
              <a:ext uri="{FF2B5EF4-FFF2-40B4-BE49-F238E27FC236}">
                <a16:creationId xmlns:a16="http://schemas.microsoft.com/office/drawing/2014/main" id="{C9AA7D38-A1B4-3A0B-6D06-423C99AD8658}"/>
              </a:ext>
            </a:extLst>
          </p:cNvPr>
          <p:cNvSpPr/>
          <p:nvPr/>
        </p:nvSpPr>
        <p:spPr>
          <a:xfrm>
            <a:off x="3822192" y="2643110"/>
            <a:ext cx="822960" cy="411480"/>
          </a:xfrm>
          <a:prstGeom prst="rect">
            <a:avLst/>
          </a:prstGeom>
          <a:noFill/>
          <a:ln/>
        </p:spPr>
        <p:txBody>
          <a:bodyPr wrap="square" lIns="254" tIns="254" rIns="254" bIns="25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976D2"/>
                </a:solidFill>
                <a:effectLst/>
                <a:uLnTx/>
                <a:uFillTx/>
                <a:latin typeface="Aptos"/>
                <a:ea typeface="+mn-ea"/>
                <a:cs typeface="+mn-cs"/>
              </a:rPr>
              <a:t>SH3</a:t>
            </a:r>
            <a:endParaRPr kumimoji="0" lang="en-US" sz="2600" b="0" i="0" u="none" strike="noStrike" kern="1200" cap="none" spc="0" normalizeH="0" baseline="0" noProof="0" dirty="0">
              <a:ln>
                <a:noFill/>
              </a:ln>
              <a:solidFill>
                <a:prstClr val="black"/>
              </a:solidFill>
              <a:effectLst/>
              <a:uLnTx/>
              <a:uFillTx/>
              <a:latin typeface="Aptos"/>
              <a:ea typeface="+mn-ea"/>
              <a:cs typeface="+mn-cs"/>
            </a:endParaRPr>
          </a:p>
        </p:txBody>
      </p:sp>
      <p:sp>
        <p:nvSpPr>
          <p:cNvPr id="43" name="Text 9">
            <a:extLst>
              <a:ext uri="{FF2B5EF4-FFF2-40B4-BE49-F238E27FC236}">
                <a16:creationId xmlns:a16="http://schemas.microsoft.com/office/drawing/2014/main" id="{8B137F95-A0CF-788D-3EB2-30E0DD4AF94F}"/>
              </a:ext>
            </a:extLst>
          </p:cNvPr>
          <p:cNvSpPr/>
          <p:nvPr/>
        </p:nvSpPr>
        <p:spPr>
          <a:xfrm>
            <a:off x="4663440" y="2652254"/>
            <a:ext cx="320040" cy="365760"/>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5B6470"/>
                </a:solidFill>
                <a:effectLst/>
                <a:uLnTx/>
                <a:uFillTx/>
                <a:latin typeface="Aptos"/>
                <a:ea typeface="+mn-ea"/>
                <a:cs typeface="+mn-cs"/>
              </a:rPr>
              <a:t>—</a:t>
            </a:r>
            <a:endParaRPr kumimoji="0" lang="en-US" sz="2500" b="0" i="0" u="none" strike="noStrike" kern="1200" cap="none" spc="0" normalizeH="0" baseline="0" noProof="0" dirty="0">
              <a:ln>
                <a:noFill/>
              </a:ln>
              <a:solidFill>
                <a:prstClr val="black"/>
              </a:solidFill>
              <a:effectLst/>
              <a:uLnTx/>
              <a:uFillTx/>
              <a:latin typeface="Aptos"/>
              <a:ea typeface="+mn-ea"/>
              <a:cs typeface="+mn-cs"/>
            </a:endParaRPr>
          </a:p>
        </p:txBody>
      </p:sp>
      <p:sp>
        <p:nvSpPr>
          <p:cNvPr id="45" name="Text 10">
            <a:extLst>
              <a:ext uri="{FF2B5EF4-FFF2-40B4-BE49-F238E27FC236}">
                <a16:creationId xmlns:a16="http://schemas.microsoft.com/office/drawing/2014/main" id="{170AFED9-A9EC-9E80-4CC6-C622F85F9CF6}"/>
              </a:ext>
            </a:extLst>
          </p:cNvPr>
          <p:cNvSpPr/>
          <p:nvPr/>
        </p:nvSpPr>
        <p:spPr>
          <a:xfrm>
            <a:off x="5010912" y="2643110"/>
            <a:ext cx="685800" cy="411480"/>
          </a:xfrm>
          <a:prstGeom prst="rect">
            <a:avLst/>
          </a:prstGeom>
          <a:noFill/>
          <a:ln/>
        </p:spPr>
        <p:txBody>
          <a:bodyPr wrap="square" lIns="254" tIns="254" rIns="254" bIns="25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F08A00"/>
                </a:solidFill>
                <a:effectLst/>
                <a:uLnTx/>
                <a:uFillTx/>
                <a:latin typeface="Aptos"/>
                <a:ea typeface="+mn-ea"/>
                <a:cs typeface="+mn-cs"/>
              </a:rPr>
              <a:t>HP</a:t>
            </a:r>
            <a:endParaRPr kumimoji="0" lang="en-US" sz="2600" b="0" i="0" u="none" strike="noStrike" kern="1200" cap="none" spc="0" normalizeH="0" baseline="0" noProof="0" dirty="0">
              <a:ln>
                <a:noFill/>
              </a:ln>
              <a:solidFill>
                <a:prstClr val="black"/>
              </a:solidFill>
              <a:effectLst/>
              <a:uLnTx/>
              <a:uFillTx/>
              <a:latin typeface="Aptos"/>
              <a:ea typeface="+mn-ea"/>
              <a:cs typeface="+mn-cs"/>
            </a:endParaRPr>
          </a:p>
        </p:txBody>
      </p:sp>
      <p:sp>
        <p:nvSpPr>
          <p:cNvPr id="47" name="TextBox 46">
            <a:extLst>
              <a:ext uri="{FF2B5EF4-FFF2-40B4-BE49-F238E27FC236}">
                <a16:creationId xmlns:a16="http://schemas.microsoft.com/office/drawing/2014/main" id="{7AAC59DC-C688-B592-2F71-F53F6369D8B2}"/>
              </a:ext>
            </a:extLst>
          </p:cNvPr>
          <p:cNvSpPr txBox="1"/>
          <p:nvPr/>
        </p:nvSpPr>
        <p:spPr>
          <a:xfrm>
            <a:off x="6097030" y="2095591"/>
            <a:ext cx="6094970" cy="1200329"/>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Aptos"/>
                <a:ea typeface="+mn-ea"/>
                <a:cs typeface="+mn-cs"/>
              </a:rPr>
              <a:t>UBA</a:t>
            </a:r>
            <a:r>
              <a:rPr kumimoji="0" lang="en-US" sz="1800" b="0" i="0" u="none" strike="noStrike" kern="1200" cap="none" spc="0" normalizeH="0" baseline="0" noProof="0" dirty="0">
                <a:ln>
                  <a:noFill/>
                </a:ln>
                <a:solidFill>
                  <a:prstClr val="black"/>
                </a:solidFill>
                <a:effectLst/>
                <a:uLnTx/>
                <a:uFillTx/>
                <a:latin typeface="Aptos"/>
                <a:ea typeface="+mn-ea"/>
                <a:cs typeface="+mn-cs"/>
              </a:rPr>
              <a:t> = </a:t>
            </a:r>
            <a:r>
              <a:rPr kumimoji="0" lang="en-US" sz="1800" b="1" i="0" u="none" strike="noStrike" kern="1200" cap="none" spc="0" normalizeH="0" baseline="0" noProof="0" dirty="0">
                <a:ln>
                  <a:noFill/>
                </a:ln>
                <a:solidFill>
                  <a:prstClr val="black"/>
                </a:solidFill>
                <a:effectLst/>
                <a:uLnTx/>
                <a:uFillTx/>
                <a:latin typeface="Aptos"/>
                <a:ea typeface="+mn-ea"/>
                <a:cs typeface="+mn-cs"/>
              </a:rPr>
              <a:t>Ubiquitin-Associated domain</a:t>
            </a:r>
            <a:r>
              <a:rPr kumimoji="0" lang="en-US" sz="1800" b="0" i="0" u="none" strike="noStrike" kern="1200" cap="none" spc="0" normalizeH="0" baseline="0" noProof="0" dirty="0">
                <a:ln>
                  <a:noFill/>
                </a:ln>
                <a:solidFill>
                  <a:prstClr val="black"/>
                </a:solidFill>
                <a:effectLst/>
                <a:uLnTx/>
                <a:uFillTx/>
                <a:latin typeface="Aptos"/>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Aptos"/>
                <a:ea typeface="+mn-ea"/>
                <a:cs typeface="+mn-cs"/>
              </a:rPr>
              <a:t>PDE</a:t>
            </a:r>
            <a:r>
              <a:rPr kumimoji="0" lang="en-US" sz="1800" b="0" i="0" u="none" strike="noStrike" kern="1200" cap="none" spc="0" normalizeH="0" baseline="0" noProof="0" dirty="0">
                <a:ln>
                  <a:noFill/>
                </a:ln>
                <a:solidFill>
                  <a:prstClr val="black"/>
                </a:solidFill>
                <a:effectLst/>
                <a:uLnTx/>
                <a:uFillTx/>
                <a:latin typeface="Aptos"/>
                <a:ea typeface="+mn-ea"/>
                <a:cs typeface="+mn-cs"/>
              </a:rPr>
              <a:t> = </a:t>
            </a:r>
            <a:r>
              <a:rPr kumimoji="0" lang="en-US" sz="1800" b="1" i="0" u="none" strike="noStrike" kern="1200" cap="none" spc="0" normalizeH="0" baseline="0" noProof="0" dirty="0">
                <a:ln>
                  <a:noFill/>
                </a:ln>
                <a:solidFill>
                  <a:prstClr val="black"/>
                </a:solidFill>
                <a:effectLst/>
                <a:uLnTx/>
                <a:uFillTx/>
                <a:latin typeface="Aptos"/>
                <a:ea typeface="+mn-ea"/>
                <a:cs typeface="+mn-cs"/>
              </a:rPr>
              <a:t>Phosphodiesterase domain</a:t>
            </a:r>
            <a:r>
              <a:rPr kumimoji="0" lang="en-US" sz="1800" b="0" i="0" u="none" strike="noStrike" kern="1200" cap="none" spc="0" normalizeH="0" baseline="0" noProof="0" dirty="0">
                <a:ln>
                  <a:noFill/>
                </a:ln>
                <a:solidFill>
                  <a:prstClr val="black"/>
                </a:solidFill>
                <a:effectLst/>
                <a:uLnTx/>
                <a:uFillTx/>
                <a:latin typeface="Aptos"/>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Aptos"/>
                <a:ea typeface="+mn-ea"/>
                <a:cs typeface="+mn-cs"/>
              </a:rPr>
              <a:t>SH3</a:t>
            </a:r>
            <a:r>
              <a:rPr kumimoji="0" lang="en-US" sz="1800" b="0" i="0" u="none" strike="noStrike" kern="1200" cap="none" spc="0" normalizeH="0" baseline="0" noProof="0" dirty="0">
                <a:ln>
                  <a:noFill/>
                </a:ln>
                <a:solidFill>
                  <a:prstClr val="black"/>
                </a:solidFill>
                <a:effectLst/>
                <a:uLnTx/>
                <a:uFillTx/>
                <a:latin typeface="Aptos"/>
                <a:ea typeface="+mn-ea"/>
                <a:cs typeface="+mn-cs"/>
              </a:rPr>
              <a:t> = </a:t>
            </a:r>
            <a:r>
              <a:rPr kumimoji="0" lang="en-US" sz="1800" b="1" i="0" u="none" strike="noStrike" kern="1200" cap="none" spc="0" normalizeH="0" baseline="0" noProof="0" dirty="0" err="1">
                <a:ln>
                  <a:noFill/>
                </a:ln>
                <a:solidFill>
                  <a:prstClr val="black"/>
                </a:solidFill>
                <a:effectLst/>
                <a:uLnTx/>
                <a:uFillTx/>
                <a:latin typeface="Aptos"/>
                <a:ea typeface="+mn-ea"/>
                <a:cs typeface="+mn-cs"/>
              </a:rPr>
              <a:t>Src</a:t>
            </a:r>
            <a:r>
              <a:rPr kumimoji="0" lang="en-US" sz="1800" b="1" i="0" u="none" strike="noStrike" kern="1200" cap="none" spc="0" normalizeH="0" baseline="0" noProof="0" dirty="0">
                <a:ln>
                  <a:noFill/>
                </a:ln>
                <a:solidFill>
                  <a:prstClr val="black"/>
                </a:solidFill>
                <a:effectLst/>
                <a:uLnTx/>
                <a:uFillTx/>
                <a:latin typeface="Aptos"/>
                <a:ea typeface="+mn-ea"/>
                <a:cs typeface="+mn-cs"/>
              </a:rPr>
              <a:t> Homology 3 domain</a:t>
            </a:r>
            <a:r>
              <a:rPr kumimoji="0" lang="en-US" sz="1800" b="0" i="0" u="none" strike="noStrike" kern="1200" cap="none" spc="0" normalizeH="0" baseline="0" noProof="0" dirty="0">
                <a:ln>
                  <a:noFill/>
                </a:ln>
                <a:solidFill>
                  <a:prstClr val="black"/>
                </a:solidFill>
                <a:effectLst/>
                <a:uLnTx/>
                <a:uFillTx/>
                <a:latin typeface="Aptos"/>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Aptos"/>
                <a:ea typeface="+mn-ea"/>
                <a:cs typeface="+mn-cs"/>
              </a:rPr>
              <a:t>HP</a:t>
            </a:r>
            <a:r>
              <a:rPr kumimoji="0" lang="en-US" sz="1800" b="0" i="0" u="none" strike="noStrike" kern="1200" cap="none" spc="0" normalizeH="0" baseline="0" noProof="0" dirty="0">
                <a:ln>
                  <a:noFill/>
                </a:ln>
                <a:solidFill>
                  <a:prstClr val="black"/>
                </a:solidFill>
                <a:effectLst/>
                <a:uLnTx/>
                <a:uFillTx/>
                <a:latin typeface="Aptos"/>
                <a:ea typeface="+mn-ea"/>
                <a:cs typeface="+mn-cs"/>
              </a:rPr>
              <a:t> = </a:t>
            </a:r>
            <a:r>
              <a:rPr kumimoji="0" lang="en-US" sz="1800" b="1" i="0" u="none" strike="noStrike" kern="1200" cap="none" spc="0" normalizeH="0" baseline="0" noProof="0" dirty="0">
                <a:ln>
                  <a:noFill/>
                </a:ln>
                <a:solidFill>
                  <a:prstClr val="black"/>
                </a:solidFill>
                <a:effectLst/>
                <a:uLnTx/>
                <a:uFillTx/>
                <a:latin typeface="Aptos"/>
                <a:ea typeface="+mn-ea"/>
                <a:cs typeface="+mn-cs"/>
              </a:rPr>
              <a:t>Histidine Phosphatase domain</a:t>
            </a:r>
            <a:endParaRPr kumimoji="0" lang="en-US" sz="1800" b="0" i="0" u="none" strike="noStrike" kern="1200" cap="none" spc="0" normalizeH="0" baseline="0" noProof="0" dirty="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477432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CB962CF-61A3-4EF9-94F6-7C59B0329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p:cNvSpPr>
            <a:spLocks noGrp="1"/>
          </p:cNvSpPr>
          <p:nvPr>
            <p:ph type="title"/>
          </p:nvPr>
        </p:nvSpPr>
        <p:spPr>
          <a:xfrm>
            <a:off x="471607" y="646812"/>
            <a:ext cx="6797405" cy="1651404"/>
          </a:xfrm>
        </p:spPr>
        <p:txBody>
          <a:bodyPr vert="horz" lIns="91440" tIns="45720" rIns="91440" bIns="45720" rtlCol="0" anchor="ctr">
            <a:normAutofit/>
          </a:bodyPr>
          <a:lstStyle/>
          <a:p>
            <a:r>
              <a:rPr lang="en-US" sz="4000"/>
              <a:t>Luiz Henrique Lola Pereira</a:t>
            </a:r>
          </a:p>
        </p:txBody>
      </p:sp>
      <p:sp>
        <p:nvSpPr>
          <p:cNvPr id="3" name="Subtitle 2"/>
          <p:cNvSpPr>
            <a:spLocks noGrp="1"/>
          </p:cNvSpPr>
          <p:nvPr>
            <p:ph sz="half" idx="1"/>
          </p:nvPr>
        </p:nvSpPr>
        <p:spPr>
          <a:xfrm>
            <a:off x="471607" y="2491805"/>
            <a:ext cx="6797405" cy="3719384"/>
          </a:xfrm>
        </p:spPr>
        <p:txBody>
          <a:bodyPr vert="horz" lIns="91440" tIns="45720" rIns="91440" bIns="45720" rtlCol="0" anchor="t">
            <a:normAutofit/>
          </a:bodyPr>
          <a:lstStyle/>
          <a:p>
            <a:r>
              <a:rPr lang="en-US" dirty="0"/>
              <a:t>B.S. in Biomedical Sciences – </a:t>
            </a:r>
            <a:r>
              <a:rPr lang="en-US" dirty="0" err="1"/>
              <a:t>Universidade</a:t>
            </a:r>
            <a:r>
              <a:rPr lang="en-US" dirty="0"/>
              <a:t> Federal do Delta do Parnaíba, Brazil (2023)</a:t>
            </a:r>
          </a:p>
          <a:p>
            <a:r>
              <a:rPr lang="en-US" dirty="0"/>
              <a:t>Technician at Yale (2023-2025)</a:t>
            </a:r>
          </a:p>
          <a:p>
            <a:r>
              <a:rPr lang="en-US" dirty="0"/>
              <a:t>2</a:t>
            </a:r>
            <a:r>
              <a:rPr lang="en-US" baseline="30000" dirty="0"/>
              <a:t>nd</a:t>
            </a:r>
            <a:r>
              <a:rPr lang="en-US" dirty="0"/>
              <a:t> Year PhD student – Hovel-Miner Lab</a:t>
            </a:r>
          </a:p>
        </p:txBody>
      </p:sp>
      <p:pic>
        <p:nvPicPr>
          <p:cNvPr id="9" name="Content Placeholder 8" descr="A person standing in a room&#10;&#10;AI-generated content may be incorrect.">
            <a:extLst>
              <a:ext uri="{FF2B5EF4-FFF2-40B4-BE49-F238E27FC236}">
                <a16:creationId xmlns:a16="http://schemas.microsoft.com/office/drawing/2014/main" id="{321B2256-7664-3B81-9995-5B610082C6E2}"/>
              </a:ext>
            </a:extLst>
          </p:cNvPr>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a:fillRect/>
          </a:stretch>
        </p:blipFill>
        <p:spPr>
          <a:xfrm>
            <a:off x="6559546" y="230534"/>
            <a:ext cx="3182588" cy="3182588"/>
          </a:xfrm>
          <a:prstGeom prst="ellipse">
            <a:avLst/>
          </a:prstGeom>
        </p:spPr>
      </p:pic>
      <p:pic>
        <p:nvPicPr>
          <p:cNvPr id="5" name="Picture 4" descr="A hand holding a glass cup of coffee&#10;&#10;AI-generated content may be incorrect.">
            <a:extLst>
              <a:ext uri="{FF2B5EF4-FFF2-40B4-BE49-F238E27FC236}">
                <a16:creationId xmlns:a16="http://schemas.microsoft.com/office/drawing/2014/main" id="{46B7EEF2-2DFF-92E2-61A6-CB8A63A2217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0"/>
          <a:stretch>
            <a:fillRect/>
          </a:stretch>
        </p:blipFill>
        <p:spPr>
          <a:xfrm>
            <a:off x="8860306" y="1584330"/>
            <a:ext cx="3182588" cy="3182588"/>
          </a:xfrm>
          <a:prstGeom prst="ellipse">
            <a:avLst/>
          </a:prstGeom>
        </p:spPr>
      </p:pic>
      <p:pic>
        <p:nvPicPr>
          <p:cNvPr id="7" name="Picture 6" descr="A dark sky with stars&#10;&#10;AI-generated content may be incorrect.">
            <a:extLst>
              <a:ext uri="{FF2B5EF4-FFF2-40B4-BE49-F238E27FC236}">
                <a16:creationId xmlns:a16="http://schemas.microsoft.com/office/drawing/2014/main" id="{79726ADF-CDF4-1359-E595-3175F5B94A6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7269012" y="3444879"/>
            <a:ext cx="3182588" cy="3182588"/>
          </a:xfrm>
          <a:prstGeom prst="ellipse">
            <a:avLst/>
          </a:prstGeom>
        </p:spPr>
      </p:pic>
    </p:spTree>
    <p:extLst>
      <p:ext uri="{BB962C8B-B14F-4D97-AF65-F5344CB8AC3E}">
        <p14:creationId xmlns:p14="http://schemas.microsoft.com/office/powerpoint/2010/main" val="2947450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1FBB6E-6473-F25C-AE52-4274459CC59D}"/>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2AC839B-CAAF-1776-0D67-785A91E546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E0B02941-4005-8AFB-C69B-7FDDA3DBF339}"/>
              </a:ext>
            </a:extLst>
          </p:cNvPr>
          <p:cNvSpPr>
            <a:spLocks noGrp="1"/>
          </p:cNvSpPr>
          <p:nvPr>
            <p:ph type="title"/>
          </p:nvPr>
        </p:nvSpPr>
        <p:spPr>
          <a:xfrm>
            <a:off x="826324" y="205269"/>
            <a:ext cx="10728366" cy="821733"/>
          </a:xfrm>
        </p:spPr>
        <p:txBody>
          <a:bodyPr vert="horz" lIns="91440" tIns="45720" rIns="91440" bIns="45720" rtlCol="0" anchor="ctr">
            <a:normAutofit/>
          </a:bodyPr>
          <a:lstStyle/>
          <a:p>
            <a:pPr algn="ctr"/>
            <a:r>
              <a:rPr lang="en-US" sz="4000" dirty="0">
                <a:ea typeface="+mj-lt"/>
                <a:cs typeface="+mj-lt"/>
              </a:rPr>
              <a:t>ROS/Redox system of </a:t>
            </a:r>
            <a:r>
              <a:rPr lang="en-US" sz="4000" i="1" dirty="0">
                <a:ea typeface="+mj-lt"/>
                <a:cs typeface="+mj-lt"/>
              </a:rPr>
              <a:t>Trypanosoma brucei</a:t>
            </a:r>
            <a:endParaRPr lang="en-US" i="1" dirty="0"/>
          </a:p>
        </p:txBody>
      </p:sp>
      <p:pic>
        <p:nvPicPr>
          <p:cNvPr id="13" name="Picture 6" descr="Diagram&#10;&#10;Description automatically generated">
            <a:extLst>
              <a:ext uri="{FF2B5EF4-FFF2-40B4-BE49-F238E27FC236}">
                <a16:creationId xmlns:a16="http://schemas.microsoft.com/office/drawing/2014/main" id="{4C72DEFA-50B4-50FF-F9BA-F9236A237DE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189857" y="1232271"/>
            <a:ext cx="7505353" cy="5308214"/>
          </a:xfrm>
          <a:prstGeom prst="rect">
            <a:avLst/>
          </a:prstGeom>
          <a:noFill/>
          <a:extLst>
            <a:ext uri="{909E8E84-426E-40DD-AFC4-6F175D3DCCD1}">
              <a14:hiddenFill xmlns:a14="http://schemas.microsoft.com/office/drawing/2010/main">
                <a:solidFill>
                  <a:srgbClr val="FFFFFF"/>
                </a:solidFill>
              </a14:hiddenFill>
            </a:ext>
          </a:extLst>
        </p:spPr>
      </p:pic>
      <p:sp>
        <p:nvSpPr>
          <p:cNvPr id="14" name="Oval 13">
            <a:extLst>
              <a:ext uri="{FF2B5EF4-FFF2-40B4-BE49-F238E27FC236}">
                <a16:creationId xmlns:a16="http://schemas.microsoft.com/office/drawing/2014/main" id="{AE129B02-9197-F99B-7735-6B1EC69DBFB3}"/>
              </a:ext>
            </a:extLst>
          </p:cNvPr>
          <p:cNvSpPr/>
          <p:nvPr/>
        </p:nvSpPr>
        <p:spPr>
          <a:xfrm>
            <a:off x="6957060" y="3550920"/>
            <a:ext cx="762000" cy="28956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black"/>
                </a:solidFill>
                <a:effectLst/>
                <a:uLnTx/>
                <a:uFillTx/>
                <a:latin typeface="Aptos" panose="020B0004020202020204"/>
                <a:ea typeface="+mn-ea"/>
                <a:cs typeface="+mn-cs"/>
              </a:rPr>
              <a:t>Tpx</a:t>
            </a:r>
            <a:endParaRPr kumimoji="0" lang="en-US" sz="1600" b="1" i="0" u="none" strike="noStrike" kern="1200" cap="none" spc="0" normalizeH="0" baseline="0" noProof="0" dirty="0">
              <a:ln>
                <a:noFill/>
              </a:ln>
              <a:solidFill>
                <a:prstClr val="black"/>
              </a:solidFill>
              <a:effectLst/>
              <a:uLnTx/>
              <a:uFillTx/>
              <a:latin typeface="Aptos" panose="020B0004020202020204"/>
              <a:ea typeface="+mn-ea"/>
              <a:cs typeface="+mn-cs"/>
            </a:endParaRPr>
          </a:p>
        </p:txBody>
      </p:sp>
    </p:spTree>
    <p:extLst>
      <p:ext uri="{BB962C8B-B14F-4D97-AF65-F5344CB8AC3E}">
        <p14:creationId xmlns:p14="http://schemas.microsoft.com/office/powerpoint/2010/main" val="3386281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FC71F3-6521-7CBA-7B36-543ECB8585CB}"/>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A9A1D61-64A4-3496-3B5A-654137EFE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46BE30D3-8D3F-AB54-139F-13D9FF2DA7BE}"/>
              </a:ext>
            </a:extLst>
          </p:cNvPr>
          <p:cNvSpPr>
            <a:spLocks noGrp="1"/>
          </p:cNvSpPr>
          <p:nvPr>
            <p:ph type="title"/>
          </p:nvPr>
        </p:nvSpPr>
        <p:spPr>
          <a:xfrm>
            <a:off x="826324" y="352518"/>
            <a:ext cx="10728366" cy="821733"/>
          </a:xfrm>
        </p:spPr>
        <p:txBody>
          <a:bodyPr vert="horz" lIns="91440" tIns="45720" rIns="91440" bIns="45720" rtlCol="0" anchor="ctr">
            <a:normAutofit fontScale="90000"/>
          </a:bodyPr>
          <a:lstStyle/>
          <a:p>
            <a:pPr algn="ctr">
              <a:lnSpc>
                <a:spcPct val="115000"/>
              </a:lnSpc>
            </a:pPr>
            <a:r>
              <a:rPr lang="en-US" sz="4000" dirty="0">
                <a:latin typeface="Georgia" panose="02040502050405020303" pitchFamily="18" charset="0"/>
              </a:rPr>
              <a:t>We have developed T. brucei with </a:t>
            </a:r>
            <a:r>
              <a:rPr lang="en-US" sz="4000" b="1" dirty="0">
                <a:latin typeface="Georgia" panose="02040502050405020303" pitchFamily="18" charset="0"/>
              </a:rPr>
              <a:t>Dox-inducible</a:t>
            </a:r>
            <a:r>
              <a:rPr lang="en-US" sz="4000" dirty="0">
                <a:latin typeface="Georgia" panose="02040502050405020303" pitchFamily="18" charset="0"/>
              </a:rPr>
              <a:t> expression of roGFP2 Biosensors</a:t>
            </a:r>
            <a:endParaRPr lang="en-US" sz="9600" dirty="0">
              <a:solidFill>
                <a:schemeClr val="dk2"/>
              </a:solidFill>
              <a:latin typeface="Georgia" panose="02040502050405020303" pitchFamily="18" charset="0"/>
            </a:endParaRPr>
          </a:p>
        </p:txBody>
      </p:sp>
      <p:pic>
        <p:nvPicPr>
          <p:cNvPr id="4" name="Picture 8" descr="A close up of a map&#10;&#10;Description automatically generated">
            <a:extLst>
              <a:ext uri="{FF2B5EF4-FFF2-40B4-BE49-F238E27FC236}">
                <a16:creationId xmlns:a16="http://schemas.microsoft.com/office/drawing/2014/main" id="{A11AF297-60DB-8791-9632-77621EF6424F}"/>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b="-1195"/>
          <a:stretch>
            <a:fillRect/>
          </a:stretch>
        </p:blipFill>
        <p:spPr bwMode="auto">
          <a:xfrm>
            <a:off x="1306846" y="2248659"/>
            <a:ext cx="1876429" cy="3661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A close up of a map&#10;&#10;Description automatically generated">
            <a:extLst>
              <a:ext uri="{FF2B5EF4-FFF2-40B4-BE49-F238E27FC236}">
                <a16:creationId xmlns:a16="http://schemas.microsoft.com/office/drawing/2014/main" id="{21D7FE38-5F99-01E3-8010-CAEB783CF00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a:fillRect/>
          </a:stretch>
        </p:blipFill>
        <p:spPr bwMode="auto">
          <a:xfrm>
            <a:off x="3183275" y="2271202"/>
            <a:ext cx="1876429" cy="3670872"/>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59;p13">
            <a:extLst>
              <a:ext uri="{FF2B5EF4-FFF2-40B4-BE49-F238E27FC236}">
                <a16:creationId xmlns:a16="http://schemas.microsoft.com/office/drawing/2014/main" id="{2A355119-6F9B-6D5E-C017-B6ADFE581F80}"/>
              </a:ext>
            </a:extLst>
          </p:cNvPr>
          <p:cNvSpPr txBox="1"/>
          <p:nvPr/>
        </p:nvSpPr>
        <p:spPr>
          <a:xfrm>
            <a:off x="1306846" y="1745475"/>
            <a:ext cx="3752858" cy="503184"/>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Tpx-roGFP2      mito-roGFP2-Tpx</a:t>
            </a:r>
            <a:endParaRPr kumimoji="0" lang="en-US" sz="8000" b="0" i="0" u="none" strike="noStrike" kern="1200" cap="none" spc="0" normalizeH="0" baseline="0" noProof="0" dirty="0">
              <a:ln>
                <a:noFill/>
              </a:ln>
              <a:solidFill>
                <a:srgbClr val="0E2841"/>
              </a:solidFill>
              <a:effectLst/>
              <a:uLnTx/>
              <a:uFillTx/>
              <a:latin typeface="Georgia" panose="02040502050405020303" pitchFamily="18" charset="0"/>
              <a:ea typeface="+mn-ea"/>
              <a:cs typeface="+mn-cs"/>
            </a:endParaRPr>
          </a:p>
        </p:txBody>
      </p:sp>
      <p:sp>
        <p:nvSpPr>
          <p:cNvPr id="12" name="Google Shape;59;p13">
            <a:extLst>
              <a:ext uri="{FF2B5EF4-FFF2-40B4-BE49-F238E27FC236}">
                <a16:creationId xmlns:a16="http://schemas.microsoft.com/office/drawing/2014/main" id="{6A613827-D537-9555-5B66-427F9056A1AC}"/>
              </a:ext>
            </a:extLst>
          </p:cNvPr>
          <p:cNvSpPr txBox="1"/>
          <p:nvPr/>
        </p:nvSpPr>
        <p:spPr>
          <a:xfrm>
            <a:off x="1312001" y="5818985"/>
            <a:ext cx="4045506" cy="46779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Ref: </a:t>
            </a:r>
            <a:r>
              <a:rPr kumimoji="0" lang="en-US" sz="1600" b="0" i="0" u="none" strike="noStrike" kern="1200" cap="none" spc="0" normalizeH="0" baseline="0" noProof="0" dirty="0" err="1">
                <a:ln>
                  <a:noFill/>
                </a:ln>
                <a:solidFill>
                  <a:prstClr val="black"/>
                </a:solidFill>
                <a:effectLst/>
                <a:uLnTx/>
                <a:uFillTx/>
                <a:latin typeface="Georgia" panose="02040502050405020303" pitchFamily="18" charset="0"/>
                <a:ea typeface="+mn-ea"/>
                <a:cs typeface="+mn-cs"/>
              </a:rPr>
              <a:t>Ebersoll</a:t>
            </a:r>
            <a:r>
              <a:rPr kumimoji="0" lang="en-US" sz="1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Samantha, et al., 2020</a:t>
            </a:r>
            <a:endParaRPr kumimoji="0" lang="en-US" sz="7200" b="0" i="0" u="none" strike="noStrike" kern="1200" cap="none" spc="0" normalizeH="0" baseline="0" noProof="0" dirty="0">
              <a:ln>
                <a:noFill/>
              </a:ln>
              <a:solidFill>
                <a:srgbClr val="0E2841"/>
              </a:solidFill>
              <a:effectLst/>
              <a:uLnTx/>
              <a:uFillTx/>
              <a:latin typeface="Georgia" panose="02040502050405020303" pitchFamily="18" charset="0"/>
              <a:ea typeface="+mn-ea"/>
              <a:cs typeface="+mn-cs"/>
            </a:endParaRPr>
          </a:p>
        </p:txBody>
      </p:sp>
      <p:pic>
        <p:nvPicPr>
          <p:cNvPr id="3" name="Picture 2" descr="A graph of a treatment&#10;&#10;AI-generated content may be incorrect.">
            <a:extLst>
              <a:ext uri="{FF2B5EF4-FFF2-40B4-BE49-F238E27FC236}">
                <a16:creationId xmlns:a16="http://schemas.microsoft.com/office/drawing/2014/main" id="{C47FE187-FC29-4D06-DB04-90FF8D717A63}"/>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727831" y="2036773"/>
            <a:ext cx="3625661" cy="4250002"/>
          </a:xfrm>
          <a:prstGeom prst="rect">
            <a:avLst/>
          </a:prstGeom>
        </p:spPr>
      </p:pic>
      <p:pic>
        <p:nvPicPr>
          <p:cNvPr id="8" name="Picture 7" descr="A black text on a white background&#10;&#10;AI-generated content may be incorrect.">
            <a:extLst>
              <a:ext uri="{FF2B5EF4-FFF2-40B4-BE49-F238E27FC236}">
                <a16:creationId xmlns:a16="http://schemas.microsoft.com/office/drawing/2014/main" id="{31E992BE-171E-C084-19C9-B6A62AF079C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10076" y="2638167"/>
            <a:ext cx="1886477" cy="1145714"/>
          </a:xfrm>
          <a:prstGeom prst="rect">
            <a:avLst/>
          </a:prstGeom>
        </p:spPr>
      </p:pic>
    </p:spTree>
    <p:extLst>
      <p:ext uri="{BB962C8B-B14F-4D97-AF65-F5344CB8AC3E}">
        <p14:creationId xmlns:p14="http://schemas.microsoft.com/office/powerpoint/2010/main" val="1018948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Rahme Lab — Cancer Epigenetics">
            <a:extLst>
              <a:ext uri="{FF2B5EF4-FFF2-40B4-BE49-F238E27FC236}">
                <a16:creationId xmlns:a16="http://schemas.microsoft.com/office/drawing/2014/main" id="{3AE3B3C1-6491-E359-2F39-5DF0DD46ADAD}"/>
              </a:ext>
            </a:extLst>
          </p:cNvPr>
          <p:cNvPicPr>
            <a:picLocks noChangeAspect="1"/>
          </p:cNvPicPr>
          <p:nvPr/>
        </p:nvPicPr>
        <p:blipFill>
          <a:blip r:embed="rId2"/>
          <a:stretch>
            <a:fillRect/>
          </a:stretch>
        </p:blipFill>
        <p:spPr>
          <a:xfrm>
            <a:off x="6711634" y="76161"/>
            <a:ext cx="2672997" cy="3413799"/>
          </a:xfrm>
          <a:prstGeom prst="rect">
            <a:avLst/>
          </a:prstGeom>
        </p:spPr>
      </p:pic>
      <p:sp>
        <p:nvSpPr>
          <p:cNvPr id="2" name="Title 1">
            <a:extLst>
              <a:ext uri="{FF2B5EF4-FFF2-40B4-BE49-F238E27FC236}">
                <a16:creationId xmlns:a16="http://schemas.microsoft.com/office/drawing/2014/main" id="{176CCBFE-3CE0-1EB1-0716-675F5F42E858}"/>
              </a:ext>
            </a:extLst>
          </p:cNvPr>
          <p:cNvSpPr>
            <a:spLocks noGrp="1"/>
          </p:cNvSpPr>
          <p:nvPr>
            <p:ph type="ctrTitle"/>
          </p:nvPr>
        </p:nvSpPr>
        <p:spPr>
          <a:xfrm>
            <a:off x="77002" y="1201823"/>
            <a:ext cx="7034809" cy="2387600"/>
          </a:xfrm>
        </p:spPr>
        <p:txBody>
          <a:bodyPr>
            <a:normAutofit fontScale="90000"/>
          </a:bodyPr>
          <a:lstStyle/>
          <a:p>
            <a:pPr algn="l"/>
            <a:r>
              <a:rPr lang="en-US" dirty="0"/>
              <a:t>Characterizing a novel epigenetic lesion in IDH-mutant glioma</a:t>
            </a:r>
          </a:p>
        </p:txBody>
      </p:sp>
      <p:sp>
        <p:nvSpPr>
          <p:cNvPr id="3" name="Subtitle 2">
            <a:extLst>
              <a:ext uri="{FF2B5EF4-FFF2-40B4-BE49-F238E27FC236}">
                <a16:creationId xmlns:a16="http://schemas.microsoft.com/office/drawing/2014/main" id="{9CDC9319-2ABF-55E0-9324-189A66B83722}"/>
              </a:ext>
            </a:extLst>
          </p:cNvPr>
          <p:cNvSpPr>
            <a:spLocks noGrp="1"/>
          </p:cNvSpPr>
          <p:nvPr>
            <p:ph type="subTitle" idx="1"/>
          </p:nvPr>
        </p:nvSpPr>
        <p:spPr>
          <a:xfrm>
            <a:off x="134756" y="3971545"/>
            <a:ext cx="4049027" cy="1655762"/>
          </a:xfrm>
        </p:spPr>
        <p:txBody>
          <a:bodyPr>
            <a:normAutofit fontScale="77500" lnSpcReduction="20000"/>
          </a:bodyPr>
          <a:lstStyle/>
          <a:p>
            <a:pPr algn="l"/>
            <a:r>
              <a:rPr lang="en-US" dirty="0"/>
              <a:t>Wen Yi See</a:t>
            </a:r>
          </a:p>
          <a:p>
            <a:pPr algn="l"/>
            <a:r>
              <a:rPr lang="en-US" dirty="0"/>
              <a:t>2</a:t>
            </a:r>
            <a:r>
              <a:rPr lang="en-US" baseline="30000" dirty="0"/>
              <a:t>nd</a:t>
            </a:r>
            <a:r>
              <a:rPr lang="en-US" dirty="0"/>
              <a:t> year Genetics PhD Student</a:t>
            </a:r>
          </a:p>
          <a:p>
            <a:pPr algn="l"/>
            <a:r>
              <a:rPr lang="en-US" dirty="0"/>
              <a:t>Rahme Lab</a:t>
            </a:r>
          </a:p>
          <a:p>
            <a:pPr algn="l"/>
            <a:r>
              <a:rPr lang="en-US" dirty="0"/>
              <a:t>Speed Science Session</a:t>
            </a:r>
          </a:p>
          <a:p>
            <a:pPr algn="l"/>
            <a:r>
              <a:rPr lang="en-US" dirty="0"/>
              <a:t>2 September 2026</a:t>
            </a:r>
          </a:p>
        </p:txBody>
      </p:sp>
      <p:pic>
        <p:nvPicPr>
          <p:cNvPr id="5" name="Picture 4">
            <a:extLst>
              <a:ext uri="{FF2B5EF4-FFF2-40B4-BE49-F238E27FC236}">
                <a16:creationId xmlns:a16="http://schemas.microsoft.com/office/drawing/2014/main" id="{70AE545F-AA54-875A-5E90-DB0BE0D17F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84630" y="-2836"/>
            <a:ext cx="2825496" cy="3767328"/>
          </a:xfrm>
          <a:prstGeom prst="rect">
            <a:avLst/>
          </a:prstGeom>
        </p:spPr>
      </p:pic>
      <p:pic>
        <p:nvPicPr>
          <p:cNvPr id="8" name="Picture 7" descr="Rahme Lab members gathered in front of a decorated Christmas tree and fireplace, including two young children.">
            <a:extLst>
              <a:ext uri="{FF2B5EF4-FFF2-40B4-BE49-F238E27FC236}">
                <a16:creationId xmlns:a16="http://schemas.microsoft.com/office/drawing/2014/main" id="{C54BAD1F-F96F-2AC3-334C-B0114FBC66A7}"/>
              </a:ext>
            </a:extLst>
          </p:cNvPr>
          <p:cNvPicPr>
            <a:picLocks noChangeAspect="1"/>
          </p:cNvPicPr>
          <p:nvPr/>
        </p:nvPicPr>
        <p:blipFill>
          <a:blip r:embed="rId4"/>
          <a:stretch>
            <a:fillRect/>
          </a:stretch>
        </p:blipFill>
        <p:spPr>
          <a:xfrm>
            <a:off x="5986914" y="3765187"/>
            <a:ext cx="6205086" cy="3095648"/>
          </a:xfrm>
          <a:prstGeom prst="rect">
            <a:avLst/>
          </a:prstGeom>
        </p:spPr>
      </p:pic>
    </p:spTree>
    <p:extLst>
      <p:ext uri="{BB962C8B-B14F-4D97-AF65-F5344CB8AC3E}">
        <p14:creationId xmlns:p14="http://schemas.microsoft.com/office/powerpoint/2010/main" val="170421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360DB-4344-4C71-16A0-ED3340F70A51}"/>
              </a:ext>
            </a:extLst>
          </p:cNvPr>
          <p:cNvSpPr>
            <a:spLocks noGrp="1"/>
          </p:cNvSpPr>
          <p:nvPr>
            <p:ph type="title"/>
          </p:nvPr>
        </p:nvSpPr>
        <p:spPr>
          <a:xfrm>
            <a:off x="310301" y="18255"/>
            <a:ext cx="10515600" cy="1325563"/>
          </a:xfrm>
        </p:spPr>
        <p:txBody>
          <a:bodyPr/>
          <a:lstStyle/>
          <a:p>
            <a:r>
              <a:rPr lang="en-US" dirty="0"/>
              <a:t>Diffuse Gliomas</a:t>
            </a:r>
          </a:p>
        </p:txBody>
      </p:sp>
      <p:sp>
        <p:nvSpPr>
          <p:cNvPr id="3" name="Content Placeholder 2">
            <a:extLst>
              <a:ext uri="{FF2B5EF4-FFF2-40B4-BE49-F238E27FC236}">
                <a16:creationId xmlns:a16="http://schemas.microsoft.com/office/drawing/2014/main" id="{09A7BA40-FB8E-A4C8-31DC-7DDCFFC8A137}"/>
              </a:ext>
            </a:extLst>
          </p:cNvPr>
          <p:cNvSpPr>
            <a:spLocks noGrp="1"/>
          </p:cNvSpPr>
          <p:nvPr>
            <p:ph idx="1"/>
          </p:nvPr>
        </p:nvSpPr>
        <p:spPr>
          <a:xfrm>
            <a:off x="461127" y="1064795"/>
            <a:ext cx="11534431" cy="1471015"/>
          </a:xfrm>
        </p:spPr>
        <p:txBody>
          <a:bodyPr>
            <a:normAutofit/>
          </a:bodyPr>
          <a:lstStyle/>
          <a:p>
            <a:r>
              <a:rPr lang="en-US" sz="2000" dirty="0"/>
              <a:t>Most common malignant primary brain tumors.</a:t>
            </a:r>
          </a:p>
          <a:p>
            <a:r>
              <a:rPr lang="en-US" sz="2000" dirty="0"/>
              <a:t>Despite advanced multimodal therapies, they remain incurable and among the most lethal of all solid tumors.</a:t>
            </a:r>
          </a:p>
          <a:p>
            <a:r>
              <a:rPr lang="en-US" sz="2000" dirty="0"/>
              <a:t>Primarily driven by gain-of-function IDH1 mutations.</a:t>
            </a:r>
          </a:p>
        </p:txBody>
      </p:sp>
      <p:grpSp>
        <p:nvGrpSpPr>
          <p:cNvPr id="21" name="Group 20">
            <a:extLst>
              <a:ext uri="{FF2B5EF4-FFF2-40B4-BE49-F238E27FC236}">
                <a16:creationId xmlns:a16="http://schemas.microsoft.com/office/drawing/2014/main" id="{9A48629E-4EDB-84D8-F3CE-435A86A04220}"/>
              </a:ext>
            </a:extLst>
          </p:cNvPr>
          <p:cNvGrpSpPr/>
          <p:nvPr/>
        </p:nvGrpSpPr>
        <p:grpSpPr>
          <a:xfrm>
            <a:off x="0" y="2439000"/>
            <a:ext cx="8405344" cy="4327053"/>
            <a:chOff x="0" y="2439000"/>
            <a:chExt cx="8405344" cy="4327053"/>
          </a:xfrm>
        </p:grpSpPr>
        <p:pic>
          <p:nvPicPr>
            <p:cNvPr id="4" name="Picture 3">
              <a:extLst>
                <a:ext uri="{FF2B5EF4-FFF2-40B4-BE49-F238E27FC236}">
                  <a16:creationId xmlns:a16="http://schemas.microsoft.com/office/drawing/2014/main" id="{3803716D-7417-DDF8-B9FA-A0C0C49767EC}"/>
                </a:ext>
              </a:extLst>
            </p:cNvPr>
            <p:cNvPicPr>
              <a:picLocks noChangeAspect="1"/>
            </p:cNvPicPr>
            <p:nvPr/>
          </p:nvPicPr>
          <p:blipFill rotWithShape="1">
            <a:blip r:embed="rId2"/>
            <a:srcRect l="18454" t="81041"/>
            <a:stretch/>
          </p:blipFill>
          <p:spPr>
            <a:xfrm>
              <a:off x="0" y="6038143"/>
              <a:ext cx="8405344" cy="600318"/>
            </a:xfrm>
            <a:prstGeom prst="rect">
              <a:avLst/>
            </a:prstGeom>
          </p:spPr>
        </p:pic>
        <p:pic>
          <p:nvPicPr>
            <p:cNvPr id="5" name="Picture 4">
              <a:extLst>
                <a:ext uri="{FF2B5EF4-FFF2-40B4-BE49-F238E27FC236}">
                  <a16:creationId xmlns:a16="http://schemas.microsoft.com/office/drawing/2014/main" id="{B34ED19E-E93F-4459-3059-00B935F140BD}"/>
                </a:ext>
              </a:extLst>
            </p:cNvPr>
            <p:cNvPicPr>
              <a:picLocks noChangeAspect="1"/>
            </p:cNvPicPr>
            <p:nvPr/>
          </p:nvPicPr>
          <p:blipFill rotWithShape="1">
            <a:blip r:embed="rId3"/>
            <a:srcRect r="88313" b="19393"/>
            <a:stretch/>
          </p:blipFill>
          <p:spPr>
            <a:xfrm>
              <a:off x="1237165" y="2908935"/>
              <a:ext cx="1469969" cy="3114663"/>
            </a:xfrm>
            <a:prstGeom prst="rect">
              <a:avLst/>
            </a:prstGeom>
          </p:spPr>
        </p:pic>
        <p:sp>
          <p:nvSpPr>
            <p:cNvPr id="6" name="TextBox 5">
              <a:extLst>
                <a:ext uri="{FF2B5EF4-FFF2-40B4-BE49-F238E27FC236}">
                  <a16:creationId xmlns:a16="http://schemas.microsoft.com/office/drawing/2014/main" id="{0C1A4C05-2140-3A6B-36E7-D65A3B752949}"/>
                </a:ext>
              </a:extLst>
            </p:cNvPr>
            <p:cNvSpPr txBox="1"/>
            <p:nvPr/>
          </p:nvSpPr>
          <p:spPr>
            <a:xfrm>
              <a:off x="1075056" y="2897109"/>
              <a:ext cx="1095773" cy="3139321"/>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A42756EC-6D90-D8E4-7019-B0A85BCBFC63}"/>
                </a:ext>
              </a:extLst>
            </p:cNvPr>
            <p:cNvSpPr txBox="1"/>
            <p:nvPr/>
          </p:nvSpPr>
          <p:spPr>
            <a:xfrm>
              <a:off x="1522878" y="2915608"/>
              <a:ext cx="649537" cy="338554"/>
            </a:xfrm>
            <a:prstGeom prst="rect">
              <a:avLst/>
            </a:prstGeom>
            <a:solidFill>
              <a:schemeClr val="bg1"/>
            </a:soli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IDH1</a:t>
              </a:r>
            </a:p>
          </p:txBody>
        </p:sp>
        <p:sp>
          <p:nvSpPr>
            <p:cNvPr id="8" name="TextBox 7">
              <a:extLst>
                <a:ext uri="{FF2B5EF4-FFF2-40B4-BE49-F238E27FC236}">
                  <a16:creationId xmlns:a16="http://schemas.microsoft.com/office/drawing/2014/main" id="{389B02C2-1C44-8CFC-4135-25699122DBC6}"/>
                </a:ext>
              </a:extLst>
            </p:cNvPr>
            <p:cNvSpPr txBox="1"/>
            <p:nvPr/>
          </p:nvSpPr>
          <p:spPr>
            <a:xfrm>
              <a:off x="1202598" y="3301477"/>
              <a:ext cx="969817" cy="338554"/>
            </a:xfrm>
            <a:prstGeom prst="rect">
              <a:avLst/>
            </a:prstGeom>
            <a:solidFill>
              <a:schemeClr val="bg1"/>
            </a:soli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PDGFRA</a:t>
              </a:r>
            </a:p>
          </p:txBody>
        </p:sp>
        <p:sp>
          <p:nvSpPr>
            <p:cNvPr id="9" name="TextBox 8">
              <a:extLst>
                <a:ext uri="{FF2B5EF4-FFF2-40B4-BE49-F238E27FC236}">
                  <a16:creationId xmlns:a16="http://schemas.microsoft.com/office/drawing/2014/main" id="{21AC4632-117C-0FF8-B9BC-43F7D03C8F20}"/>
                </a:ext>
              </a:extLst>
            </p:cNvPr>
            <p:cNvSpPr txBox="1"/>
            <p:nvPr/>
          </p:nvSpPr>
          <p:spPr>
            <a:xfrm>
              <a:off x="1484790" y="3687346"/>
              <a:ext cx="687625" cy="338554"/>
            </a:xfrm>
            <a:prstGeom prst="rect">
              <a:avLst/>
            </a:prstGeom>
            <a:solidFill>
              <a:schemeClr val="bg1"/>
            </a:soli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EGFR</a:t>
              </a:r>
            </a:p>
          </p:txBody>
        </p:sp>
        <p:sp>
          <p:nvSpPr>
            <p:cNvPr id="10" name="TextBox 9">
              <a:extLst>
                <a:ext uri="{FF2B5EF4-FFF2-40B4-BE49-F238E27FC236}">
                  <a16:creationId xmlns:a16="http://schemas.microsoft.com/office/drawing/2014/main" id="{CDDBFA8B-AB58-80EA-4812-8BE950FD1EEA}"/>
                </a:ext>
              </a:extLst>
            </p:cNvPr>
            <p:cNvSpPr txBox="1"/>
            <p:nvPr/>
          </p:nvSpPr>
          <p:spPr>
            <a:xfrm>
              <a:off x="1619058" y="4073215"/>
              <a:ext cx="553357" cy="338554"/>
            </a:xfrm>
            <a:prstGeom prst="rect">
              <a:avLst/>
            </a:prstGeom>
            <a:solidFill>
              <a:schemeClr val="bg1"/>
            </a:soli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NF1</a:t>
              </a:r>
            </a:p>
          </p:txBody>
        </p:sp>
        <p:sp>
          <p:nvSpPr>
            <p:cNvPr id="11" name="TextBox 10">
              <a:extLst>
                <a:ext uri="{FF2B5EF4-FFF2-40B4-BE49-F238E27FC236}">
                  <a16:creationId xmlns:a16="http://schemas.microsoft.com/office/drawing/2014/main" id="{9D3BED27-BF74-64C2-DBCF-3F1347544C6D}"/>
                </a:ext>
              </a:extLst>
            </p:cNvPr>
            <p:cNvSpPr txBox="1"/>
            <p:nvPr/>
          </p:nvSpPr>
          <p:spPr>
            <a:xfrm>
              <a:off x="1184644" y="4459084"/>
              <a:ext cx="987771" cy="338554"/>
            </a:xfrm>
            <a:prstGeom prst="rect">
              <a:avLst/>
            </a:prstGeom>
            <a:solidFill>
              <a:schemeClr val="bg1"/>
            </a:soli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CDKN2A</a:t>
              </a:r>
            </a:p>
          </p:txBody>
        </p:sp>
        <p:sp>
          <p:nvSpPr>
            <p:cNvPr id="12" name="TextBox 11">
              <a:extLst>
                <a:ext uri="{FF2B5EF4-FFF2-40B4-BE49-F238E27FC236}">
                  <a16:creationId xmlns:a16="http://schemas.microsoft.com/office/drawing/2014/main" id="{D4097EC5-ED0B-66A5-4C01-A3310D2BECF4}"/>
                </a:ext>
              </a:extLst>
            </p:cNvPr>
            <p:cNvSpPr txBox="1"/>
            <p:nvPr/>
          </p:nvSpPr>
          <p:spPr>
            <a:xfrm>
              <a:off x="1494345" y="4844953"/>
              <a:ext cx="678070" cy="338554"/>
            </a:xfrm>
            <a:prstGeom prst="rect">
              <a:avLst/>
            </a:prstGeom>
            <a:solidFill>
              <a:schemeClr val="bg1"/>
            </a:soli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PTEN</a:t>
              </a:r>
            </a:p>
          </p:txBody>
        </p:sp>
        <p:sp>
          <p:nvSpPr>
            <p:cNvPr id="13" name="TextBox 12">
              <a:extLst>
                <a:ext uri="{FF2B5EF4-FFF2-40B4-BE49-F238E27FC236}">
                  <a16:creationId xmlns:a16="http://schemas.microsoft.com/office/drawing/2014/main" id="{8E8D0FB7-BDAF-635B-F5B8-2B2A260788D8}"/>
                </a:ext>
              </a:extLst>
            </p:cNvPr>
            <p:cNvSpPr txBox="1"/>
            <p:nvPr/>
          </p:nvSpPr>
          <p:spPr>
            <a:xfrm>
              <a:off x="1540511" y="5230822"/>
              <a:ext cx="631904" cy="338554"/>
            </a:xfrm>
            <a:prstGeom prst="rect">
              <a:avLst/>
            </a:prstGeom>
            <a:solidFill>
              <a:schemeClr val="bg1"/>
            </a:soli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TP53</a:t>
              </a:r>
            </a:p>
          </p:txBody>
        </p:sp>
        <p:sp>
          <p:nvSpPr>
            <p:cNvPr id="14" name="TextBox 13">
              <a:extLst>
                <a:ext uri="{FF2B5EF4-FFF2-40B4-BE49-F238E27FC236}">
                  <a16:creationId xmlns:a16="http://schemas.microsoft.com/office/drawing/2014/main" id="{AB00534C-2320-22C6-A191-FBEC7D01B8E2}"/>
                </a:ext>
              </a:extLst>
            </p:cNvPr>
            <p:cNvSpPr txBox="1"/>
            <p:nvPr/>
          </p:nvSpPr>
          <p:spPr>
            <a:xfrm>
              <a:off x="1513581" y="5616692"/>
              <a:ext cx="658834" cy="338554"/>
            </a:xfrm>
            <a:prstGeom prst="rect">
              <a:avLst/>
            </a:prstGeom>
            <a:solidFill>
              <a:schemeClr val="bg1"/>
            </a:soli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ATRX</a:t>
              </a:r>
            </a:p>
          </p:txBody>
        </p:sp>
        <p:sp>
          <p:nvSpPr>
            <p:cNvPr id="15" name="TextBox 14">
              <a:extLst>
                <a:ext uri="{FF2B5EF4-FFF2-40B4-BE49-F238E27FC236}">
                  <a16:creationId xmlns:a16="http://schemas.microsoft.com/office/drawing/2014/main" id="{89459F61-7244-C12C-B0EB-FBD5EC9F2E46}"/>
                </a:ext>
              </a:extLst>
            </p:cNvPr>
            <p:cNvSpPr txBox="1"/>
            <p:nvPr/>
          </p:nvSpPr>
          <p:spPr>
            <a:xfrm>
              <a:off x="74989" y="2900925"/>
              <a:ext cx="1118896" cy="338554"/>
            </a:xfrm>
            <a:prstGeom prst="rect">
              <a:avLst/>
            </a:prstGeom>
            <a:solidFill>
              <a:schemeClr val="bg1"/>
            </a:soli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Metabolic</a:t>
              </a:r>
            </a:p>
          </p:txBody>
        </p:sp>
        <p:sp>
          <p:nvSpPr>
            <p:cNvPr id="16" name="TextBox 15">
              <a:extLst>
                <a:ext uri="{FF2B5EF4-FFF2-40B4-BE49-F238E27FC236}">
                  <a16:creationId xmlns:a16="http://schemas.microsoft.com/office/drawing/2014/main" id="{BAA8E0F7-1A72-2A40-B235-65A56C695C32}"/>
                </a:ext>
              </a:extLst>
            </p:cNvPr>
            <p:cNvSpPr txBox="1"/>
            <p:nvPr/>
          </p:nvSpPr>
          <p:spPr>
            <a:xfrm>
              <a:off x="352982" y="3512611"/>
              <a:ext cx="543546" cy="338554"/>
            </a:xfrm>
            <a:prstGeom prst="rect">
              <a:avLst/>
            </a:prstGeom>
            <a:solidFill>
              <a:schemeClr val="bg1"/>
            </a:soli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RTK</a:t>
              </a:r>
            </a:p>
          </p:txBody>
        </p:sp>
        <p:cxnSp>
          <p:nvCxnSpPr>
            <p:cNvPr id="17" name="Straight Connector 16">
              <a:extLst>
                <a:ext uri="{FF2B5EF4-FFF2-40B4-BE49-F238E27FC236}">
                  <a16:creationId xmlns:a16="http://schemas.microsoft.com/office/drawing/2014/main" id="{9688FD63-AEB7-FB8E-F3A2-D420FF784D36}"/>
                </a:ext>
              </a:extLst>
            </p:cNvPr>
            <p:cNvCxnSpPr/>
            <p:nvPr/>
          </p:nvCxnSpPr>
          <p:spPr>
            <a:xfrm>
              <a:off x="1214336" y="3429871"/>
              <a:ext cx="0" cy="4616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4765FBFF-A80D-93B6-420E-414782C7C1E8}"/>
                </a:ext>
              </a:extLst>
            </p:cNvPr>
            <p:cNvSpPr txBox="1"/>
            <p:nvPr/>
          </p:nvSpPr>
          <p:spPr>
            <a:xfrm>
              <a:off x="0" y="4580583"/>
              <a:ext cx="1240341" cy="584775"/>
            </a:xfrm>
            <a:prstGeom prst="rect">
              <a:avLst/>
            </a:prstGeom>
            <a:solidFill>
              <a:schemeClr val="bg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Tumor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suppressor</a:t>
              </a:r>
            </a:p>
          </p:txBody>
        </p:sp>
        <p:cxnSp>
          <p:nvCxnSpPr>
            <p:cNvPr id="19" name="Straight Connector 18">
              <a:extLst>
                <a:ext uri="{FF2B5EF4-FFF2-40B4-BE49-F238E27FC236}">
                  <a16:creationId xmlns:a16="http://schemas.microsoft.com/office/drawing/2014/main" id="{C917481C-7BF4-AD9D-726D-65A3FD14F9C1}"/>
                </a:ext>
              </a:extLst>
            </p:cNvPr>
            <p:cNvCxnSpPr/>
            <p:nvPr/>
          </p:nvCxnSpPr>
          <p:spPr>
            <a:xfrm>
              <a:off x="1211259" y="4165022"/>
              <a:ext cx="0" cy="175317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29607283-2297-AD2A-BCA7-8423B5DAFC51}"/>
                </a:ext>
              </a:extLst>
            </p:cNvPr>
            <p:cNvPicPr>
              <a:picLocks noChangeAspect="1"/>
            </p:cNvPicPr>
            <p:nvPr/>
          </p:nvPicPr>
          <p:blipFill rotWithShape="1">
            <a:blip r:embed="rId4"/>
            <a:srcRect l="11193" r="11908" b="19393"/>
            <a:stretch/>
          </p:blipFill>
          <p:spPr>
            <a:xfrm>
              <a:off x="2657947" y="2908934"/>
              <a:ext cx="4067524" cy="3114663"/>
            </a:xfrm>
            <a:prstGeom prst="rect">
              <a:avLst/>
            </a:prstGeom>
          </p:spPr>
        </p:pic>
        <p:sp>
          <p:nvSpPr>
            <p:cNvPr id="22" name="TextBox 21">
              <a:extLst>
                <a:ext uri="{FF2B5EF4-FFF2-40B4-BE49-F238E27FC236}">
                  <a16:creationId xmlns:a16="http://schemas.microsoft.com/office/drawing/2014/main" id="{A51C7463-EB21-906C-6C14-D09D0055F750}"/>
                </a:ext>
              </a:extLst>
            </p:cNvPr>
            <p:cNvSpPr txBox="1"/>
            <p:nvPr/>
          </p:nvSpPr>
          <p:spPr>
            <a:xfrm>
              <a:off x="3429119" y="2439000"/>
              <a:ext cx="2461508" cy="4924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Aptos" panose="02110004020202020204"/>
                  <a:ea typeface="+mn-ea"/>
                  <a:cs typeface="+mn-cs"/>
                </a:rPr>
                <a:t>LGG (grades 2-3)</a:t>
              </a:r>
            </a:p>
          </p:txBody>
        </p:sp>
        <p:sp>
          <p:nvSpPr>
            <p:cNvPr id="32" name="Rectangle 31">
              <a:extLst>
                <a:ext uri="{FF2B5EF4-FFF2-40B4-BE49-F238E27FC236}">
                  <a16:creationId xmlns:a16="http://schemas.microsoft.com/office/drawing/2014/main" id="{CD010EDF-47A7-258E-D327-4863CCEABF12}"/>
                </a:ext>
              </a:extLst>
            </p:cNvPr>
            <p:cNvSpPr/>
            <p:nvPr/>
          </p:nvSpPr>
          <p:spPr>
            <a:xfrm>
              <a:off x="5283725" y="2882445"/>
              <a:ext cx="1396884" cy="3141152"/>
            </a:xfrm>
            <a:prstGeom prst="rect">
              <a:avLst/>
            </a:prstGeom>
            <a:noFill/>
            <a:ln w="381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3" name="TextBox 32">
              <a:extLst>
                <a:ext uri="{FF2B5EF4-FFF2-40B4-BE49-F238E27FC236}">
                  <a16:creationId xmlns:a16="http://schemas.microsoft.com/office/drawing/2014/main" id="{5704618D-439A-BF21-7537-AAFACF9DD3C4}"/>
                </a:ext>
              </a:extLst>
            </p:cNvPr>
            <p:cNvSpPr txBox="1"/>
            <p:nvPr/>
          </p:nvSpPr>
          <p:spPr>
            <a:xfrm>
              <a:off x="5492939" y="6396721"/>
              <a:ext cx="1729128" cy="369332"/>
            </a:xfrm>
            <a:prstGeom prst="rect">
              <a:avLst/>
            </a:prstGeom>
            <a:noFill/>
            <a:ln w="31750">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ptos" panose="02110004020202020204"/>
                  <a:ea typeface="+mn-ea"/>
                  <a:cs typeface="+mn-cs"/>
                </a:rPr>
                <a:t>Each row: Gene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ptos" panose="02110004020202020204"/>
                  <a:ea typeface="+mn-ea"/>
                  <a:cs typeface="+mn-cs"/>
                </a:rPr>
                <a:t>Each column: A single patient</a:t>
              </a:r>
            </a:p>
          </p:txBody>
        </p:sp>
      </p:grpSp>
      <p:sp>
        <p:nvSpPr>
          <p:cNvPr id="27" name="TextBox 26">
            <a:extLst>
              <a:ext uri="{FF2B5EF4-FFF2-40B4-BE49-F238E27FC236}">
                <a16:creationId xmlns:a16="http://schemas.microsoft.com/office/drawing/2014/main" id="{E5B14A1E-FAFF-31EF-A442-FDC5B47AC7EB}"/>
              </a:ext>
            </a:extLst>
          </p:cNvPr>
          <p:cNvSpPr txBox="1"/>
          <p:nvPr/>
        </p:nvSpPr>
        <p:spPr>
          <a:xfrm>
            <a:off x="9012541" y="2305928"/>
            <a:ext cx="1186672"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Isocitrate</a:t>
            </a:r>
          </a:p>
        </p:txBody>
      </p:sp>
      <p:sp>
        <p:nvSpPr>
          <p:cNvPr id="29" name="TextBox 28">
            <a:extLst>
              <a:ext uri="{FF2B5EF4-FFF2-40B4-BE49-F238E27FC236}">
                <a16:creationId xmlns:a16="http://schemas.microsoft.com/office/drawing/2014/main" id="{1A263402-4918-A096-D7F3-88DCD92FA6DB}"/>
              </a:ext>
            </a:extLst>
          </p:cNvPr>
          <p:cNvSpPr txBox="1"/>
          <p:nvPr/>
        </p:nvSpPr>
        <p:spPr>
          <a:xfrm>
            <a:off x="8694057" y="3241006"/>
            <a:ext cx="182364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prstClr val="black"/>
                </a:solidFill>
                <a:effectLst/>
                <a:uLnTx/>
                <a:uFillTx/>
                <a:latin typeface="Aptos" panose="02110004020202020204"/>
                <a:ea typeface="+mn-ea"/>
                <a:cs typeface="+mn-cs"/>
              </a:rPr>
              <a:t>α</a:t>
            </a: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-Ketoglutarate</a:t>
            </a:r>
          </a:p>
        </p:txBody>
      </p:sp>
      <p:sp>
        <p:nvSpPr>
          <p:cNvPr id="31" name="TextBox 30">
            <a:extLst>
              <a:ext uri="{FF2B5EF4-FFF2-40B4-BE49-F238E27FC236}">
                <a16:creationId xmlns:a16="http://schemas.microsoft.com/office/drawing/2014/main" id="{7A98289D-FE30-D43A-324C-ADB3E6A0B345}"/>
              </a:ext>
            </a:extLst>
          </p:cNvPr>
          <p:cNvSpPr txBox="1"/>
          <p:nvPr/>
        </p:nvSpPr>
        <p:spPr>
          <a:xfrm>
            <a:off x="6910008" y="4234487"/>
            <a:ext cx="2425922"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D-2-Hydroxyglutarate</a:t>
            </a:r>
          </a:p>
        </p:txBody>
      </p:sp>
      <p:sp>
        <p:nvSpPr>
          <p:cNvPr id="35" name="TextBox 34">
            <a:extLst>
              <a:ext uri="{FF2B5EF4-FFF2-40B4-BE49-F238E27FC236}">
                <a16:creationId xmlns:a16="http://schemas.microsoft.com/office/drawing/2014/main" id="{B09471FA-5B51-E9EF-9BFB-9FBEEFF707F1}"/>
              </a:ext>
            </a:extLst>
          </p:cNvPr>
          <p:cNvSpPr txBox="1"/>
          <p:nvPr/>
        </p:nvSpPr>
        <p:spPr>
          <a:xfrm>
            <a:off x="10097882" y="4234487"/>
            <a:ext cx="202254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TET dioxygenases</a:t>
            </a:r>
          </a:p>
        </p:txBody>
      </p:sp>
      <p:sp>
        <p:nvSpPr>
          <p:cNvPr id="37" name="TextBox 36">
            <a:extLst>
              <a:ext uri="{FF2B5EF4-FFF2-40B4-BE49-F238E27FC236}">
                <a16:creationId xmlns:a16="http://schemas.microsoft.com/office/drawing/2014/main" id="{34142D72-CE59-BB8D-1E98-739A7582B332}"/>
              </a:ext>
            </a:extLst>
          </p:cNvPr>
          <p:cNvSpPr txBox="1"/>
          <p:nvPr/>
        </p:nvSpPr>
        <p:spPr>
          <a:xfrm>
            <a:off x="7100029" y="5105770"/>
            <a:ext cx="2045880"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Genome-wide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hypermethylation</a:t>
            </a:r>
          </a:p>
        </p:txBody>
      </p:sp>
      <p:sp>
        <p:nvSpPr>
          <p:cNvPr id="39" name="TextBox 38">
            <a:extLst>
              <a:ext uri="{FF2B5EF4-FFF2-40B4-BE49-F238E27FC236}">
                <a16:creationId xmlns:a16="http://schemas.microsoft.com/office/drawing/2014/main" id="{9D21FC3A-C10E-1E6E-E29D-ACD3A6E91F4E}"/>
              </a:ext>
            </a:extLst>
          </p:cNvPr>
          <p:cNvSpPr txBox="1"/>
          <p:nvPr/>
        </p:nvSpPr>
        <p:spPr>
          <a:xfrm>
            <a:off x="9992436" y="5244269"/>
            <a:ext cx="2233432"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DNA demethylation</a:t>
            </a:r>
          </a:p>
        </p:txBody>
      </p:sp>
      <p:cxnSp>
        <p:nvCxnSpPr>
          <p:cNvPr id="41" name="Straight Arrow Connector 40">
            <a:extLst>
              <a:ext uri="{FF2B5EF4-FFF2-40B4-BE49-F238E27FC236}">
                <a16:creationId xmlns:a16="http://schemas.microsoft.com/office/drawing/2014/main" id="{5A1281B6-067A-D485-6F2B-4CB2AE6B5642}"/>
              </a:ext>
            </a:extLst>
          </p:cNvPr>
          <p:cNvCxnSpPr>
            <a:stCxn id="27" idx="2"/>
            <a:endCxn id="29" idx="0"/>
          </p:cNvCxnSpPr>
          <p:nvPr/>
        </p:nvCxnSpPr>
        <p:spPr>
          <a:xfrm>
            <a:off x="9605877" y="2675260"/>
            <a:ext cx="1" cy="565746"/>
          </a:xfrm>
          <a:prstGeom prst="straightConnector1">
            <a:avLst/>
          </a:prstGeom>
          <a:ln w="38100">
            <a:solidFill>
              <a:schemeClr val="tx2">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42" name="TextBox 41">
            <a:extLst>
              <a:ext uri="{FF2B5EF4-FFF2-40B4-BE49-F238E27FC236}">
                <a16:creationId xmlns:a16="http://schemas.microsoft.com/office/drawing/2014/main" id="{D54027A4-8951-7033-8EB8-116F294EE355}"/>
              </a:ext>
            </a:extLst>
          </p:cNvPr>
          <p:cNvSpPr txBox="1"/>
          <p:nvPr/>
        </p:nvSpPr>
        <p:spPr>
          <a:xfrm>
            <a:off x="9605877" y="2767861"/>
            <a:ext cx="10883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E2841">
                    <a:lumMod val="50000"/>
                    <a:lumOff val="50000"/>
                  </a:srgbClr>
                </a:solidFill>
                <a:effectLst/>
                <a:uLnTx/>
                <a:uFillTx/>
                <a:latin typeface="Aptos" panose="02110004020202020204"/>
                <a:ea typeface="+mn-ea"/>
                <a:cs typeface="+mn-cs"/>
              </a:rPr>
              <a:t>WT IDH1</a:t>
            </a:r>
          </a:p>
        </p:txBody>
      </p:sp>
      <p:cxnSp>
        <p:nvCxnSpPr>
          <p:cNvPr id="43" name="Straight Arrow Connector 42">
            <a:extLst>
              <a:ext uri="{FF2B5EF4-FFF2-40B4-BE49-F238E27FC236}">
                <a16:creationId xmlns:a16="http://schemas.microsoft.com/office/drawing/2014/main" id="{414B5F26-A01B-D759-645F-A47BD1D15674}"/>
              </a:ext>
            </a:extLst>
          </p:cNvPr>
          <p:cNvCxnSpPr>
            <a:cxnSpLocks/>
            <a:endCxn id="31" idx="0"/>
          </p:cNvCxnSpPr>
          <p:nvPr/>
        </p:nvCxnSpPr>
        <p:spPr>
          <a:xfrm flipH="1">
            <a:off x="8122969" y="3639935"/>
            <a:ext cx="1022940" cy="594552"/>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28028FD4-42FD-A14A-C7BB-F977A48FF078}"/>
              </a:ext>
            </a:extLst>
          </p:cNvPr>
          <p:cNvSpPr txBox="1"/>
          <p:nvPr/>
        </p:nvSpPr>
        <p:spPr>
          <a:xfrm>
            <a:off x="7034804" y="3635247"/>
            <a:ext cx="15004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ptos" panose="02110004020202020204"/>
                <a:ea typeface="+mn-ea"/>
                <a:cs typeface="+mn-cs"/>
              </a:rPr>
              <a:t>Mutant IDH1</a:t>
            </a:r>
          </a:p>
        </p:txBody>
      </p:sp>
      <p:cxnSp>
        <p:nvCxnSpPr>
          <p:cNvPr id="49" name="Straight Arrow Connector 48">
            <a:extLst>
              <a:ext uri="{FF2B5EF4-FFF2-40B4-BE49-F238E27FC236}">
                <a16:creationId xmlns:a16="http://schemas.microsoft.com/office/drawing/2014/main" id="{C03AA6C6-F3D2-9C3B-F7E1-01B7A7EB6712}"/>
              </a:ext>
            </a:extLst>
          </p:cNvPr>
          <p:cNvCxnSpPr>
            <a:cxnSpLocks/>
          </p:cNvCxnSpPr>
          <p:nvPr/>
        </p:nvCxnSpPr>
        <p:spPr>
          <a:xfrm>
            <a:off x="10123010" y="3640815"/>
            <a:ext cx="1022940" cy="594552"/>
          </a:xfrm>
          <a:prstGeom prst="straightConnector1">
            <a:avLst/>
          </a:prstGeom>
          <a:ln w="38100">
            <a:solidFill>
              <a:schemeClr val="tx2">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1D354E70-41A6-62FF-C90D-D29603D4300D}"/>
              </a:ext>
            </a:extLst>
          </p:cNvPr>
          <p:cNvCxnSpPr>
            <a:cxnSpLocks/>
            <a:stCxn id="35" idx="2"/>
            <a:endCxn id="39" idx="0"/>
          </p:cNvCxnSpPr>
          <p:nvPr/>
        </p:nvCxnSpPr>
        <p:spPr>
          <a:xfrm flipH="1">
            <a:off x="11109152" y="4603819"/>
            <a:ext cx="1" cy="640450"/>
          </a:xfrm>
          <a:prstGeom prst="straightConnector1">
            <a:avLst/>
          </a:prstGeom>
          <a:ln w="38100">
            <a:solidFill>
              <a:schemeClr val="tx2">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4" name="Straight Arrow Connector 53">
            <a:extLst>
              <a:ext uri="{FF2B5EF4-FFF2-40B4-BE49-F238E27FC236}">
                <a16:creationId xmlns:a16="http://schemas.microsoft.com/office/drawing/2014/main" id="{2F505BA8-83E9-609D-8C78-5D137B4BCAC6}"/>
              </a:ext>
            </a:extLst>
          </p:cNvPr>
          <p:cNvCxnSpPr>
            <a:cxnSpLocks/>
          </p:cNvCxnSpPr>
          <p:nvPr/>
        </p:nvCxnSpPr>
        <p:spPr>
          <a:xfrm flipH="1">
            <a:off x="9037162" y="4505858"/>
            <a:ext cx="673326" cy="76078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nvGrpSpPr>
          <p:cNvPr id="23" name="Group 22">
            <a:extLst>
              <a:ext uri="{FF2B5EF4-FFF2-40B4-BE49-F238E27FC236}">
                <a16:creationId xmlns:a16="http://schemas.microsoft.com/office/drawing/2014/main" id="{FD8CA22E-2810-3D1B-5FD5-75DF0C5F0652}"/>
              </a:ext>
            </a:extLst>
          </p:cNvPr>
          <p:cNvGrpSpPr/>
          <p:nvPr/>
        </p:nvGrpSpPr>
        <p:grpSpPr>
          <a:xfrm>
            <a:off x="9339350" y="4368805"/>
            <a:ext cx="693302" cy="137053"/>
            <a:chOff x="9339350" y="4368805"/>
            <a:chExt cx="693302" cy="137053"/>
          </a:xfrm>
        </p:grpSpPr>
        <p:cxnSp>
          <p:nvCxnSpPr>
            <p:cNvPr id="56" name="Straight Connector 55">
              <a:extLst>
                <a:ext uri="{FF2B5EF4-FFF2-40B4-BE49-F238E27FC236}">
                  <a16:creationId xmlns:a16="http://schemas.microsoft.com/office/drawing/2014/main" id="{34F1FB20-7010-2380-D752-6567CC344289}"/>
                </a:ext>
              </a:extLst>
            </p:cNvPr>
            <p:cNvCxnSpPr>
              <a:cxnSpLocks/>
            </p:cNvCxnSpPr>
            <p:nvPr/>
          </p:nvCxnSpPr>
          <p:spPr>
            <a:xfrm flipV="1">
              <a:off x="9339350" y="4437591"/>
              <a:ext cx="693302" cy="1249"/>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D1AF1287-416A-83BA-968F-7029FE6C2AC9}"/>
                </a:ext>
              </a:extLst>
            </p:cNvPr>
            <p:cNvCxnSpPr>
              <a:cxnSpLocks/>
            </p:cNvCxnSpPr>
            <p:nvPr/>
          </p:nvCxnSpPr>
          <p:spPr>
            <a:xfrm>
              <a:off x="10032652" y="4368805"/>
              <a:ext cx="0" cy="137053"/>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632473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par>
                                <p:cTn id="24" presetID="10" presetClass="entr" presetSubtype="0" fill="hold" nodeType="with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fade">
                                      <p:cBhvr>
                                        <p:cTn id="26" dur="500"/>
                                        <p:tgtEl>
                                          <p:spTgt spid="4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500"/>
                                        <p:tgtEl>
                                          <p:spTgt spid="4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500"/>
                                        <p:tgtEl>
                                          <p:spTgt spid="4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500"/>
                                        <p:tgtEl>
                                          <p:spTgt spid="35"/>
                                        </p:tgtEl>
                                      </p:cBhvr>
                                    </p:animEffect>
                                  </p:childTnLst>
                                </p:cTn>
                              </p:par>
                              <p:par>
                                <p:cTn id="41" presetID="10" presetClass="entr" presetSubtype="0" fill="hold" nodeType="with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500"/>
                                        <p:tgtEl>
                                          <p:spTgt spid="5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500"/>
                                        <p:tgtEl>
                                          <p:spTgt spid="39"/>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fade">
                                      <p:cBhvr>
                                        <p:cTn id="51" dur="500"/>
                                        <p:tgtEl>
                                          <p:spTgt spid="44"/>
                                        </p:tgtEl>
                                      </p:cBhvr>
                                    </p:animEffect>
                                  </p:childTnLst>
                                </p:cTn>
                              </p:par>
                              <p:par>
                                <p:cTn id="52" presetID="10" presetClass="entr" presetSubtype="0" fill="hold"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fade">
                                      <p:cBhvr>
                                        <p:cTn id="67" dur="500"/>
                                        <p:tgtEl>
                                          <p:spTgt spid="5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fade">
                                      <p:cBhvr>
                                        <p:cTn id="7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7" grpId="0"/>
      <p:bldP spid="29" grpId="0"/>
      <p:bldP spid="31" grpId="0"/>
      <p:bldP spid="35" grpId="0"/>
      <p:bldP spid="37" grpId="0"/>
      <p:bldP spid="39" grpId="0"/>
      <p:bldP spid="42" grpId="0"/>
      <p:bldP spid="4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C05A1-8AF0-2188-F297-DF9E6797C36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255A607-B225-799C-8144-A8DAB8569BF0}"/>
              </a:ext>
            </a:extLst>
          </p:cNvPr>
          <p:cNvPicPr>
            <a:picLocks noChangeAspect="1"/>
          </p:cNvPicPr>
          <p:nvPr/>
        </p:nvPicPr>
        <p:blipFill>
          <a:blip r:embed="rId2"/>
          <a:stretch>
            <a:fillRect/>
          </a:stretch>
        </p:blipFill>
        <p:spPr>
          <a:xfrm>
            <a:off x="0" y="2007877"/>
            <a:ext cx="11659199" cy="4750044"/>
          </a:xfrm>
          <a:prstGeom prst="rect">
            <a:avLst/>
          </a:prstGeom>
        </p:spPr>
      </p:pic>
      <p:sp>
        <p:nvSpPr>
          <p:cNvPr id="2" name="Title 1">
            <a:extLst>
              <a:ext uri="{FF2B5EF4-FFF2-40B4-BE49-F238E27FC236}">
                <a16:creationId xmlns:a16="http://schemas.microsoft.com/office/drawing/2014/main" id="{A83DCDE2-96E8-469F-300D-32AFC9FB4D56}"/>
              </a:ext>
            </a:extLst>
          </p:cNvPr>
          <p:cNvSpPr>
            <a:spLocks noGrp="1"/>
          </p:cNvSpPr>
          <p:nvPr>
            <p:ph type="title"/>
          </p:nvPr>
        </p:nvSpPr>
        <p:spPr>
          <a:xfrm>
            <a:off x="310301" y="18255"/>
            <a:ext cx="10515600" cy="1325563"/>
          </a:xfrm>
        </p:spPr>
        <p:txBody>
          <a:bodyPr/>
          <a:lstStyle/>
          <a:p>
            <a:r>
              <a:rPr lang="en-US" dirty="0"/>
              <a:t>Insulator Dysfunction Model</a:t>
            </a:r>
          </a:p>
        </p:txBody>
      </p:sp>
      <p:pic>
        <p:nvPicPr>
          <p:cNvPr id="30" name="Graphic 29">
            <a:extLst>
              <a:ext uri="{FF2B5EF4-FFF2-40B4-BE49-F238E27FC236}">
                <a16:creationId xmlns:a16="http://schemas.microsoft.com/office/drawing/2014/main" id="{E9FE578C-060A-9864-47A0-1AE4025AC62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64922" y="3908048"/>
            <a:ext cx="1874520" cy="2199240"/>
          </a:xfrm>
          <a:prstGeom prst="rect">
            <a:avLst/>
          </a:prstGeom>
        </p:spPr>
      </p:pic>
      <p:pic>
        <p:nvPicPr>
          <p:cNvPr id="32" name="Graphic 31">
            <a:extLst>
              <a:ext uri="{FF2B5EF4-FFF2-40B4-BE49-F238E27FC236}">
                <a16:creationId xmlns:a16="http://schemas.microsoft.com/office/drawing/2014/main" id="{58CEC826-00CE-7712-AD40-4352A769629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32364" y="3908048"/>
            <a:ext cx="1810512" cy="2178502"/>
          </a:xfrm>
          <a:prstGeom prst="rect">
            <a:avLst/>
          </a:prstGeom>
        </p:spPr>
      </p:pic>
      <p:sp>
        <p:nvSpPr>
          <p:cNvPr id="34" name="TextBox 33">
            <a:extLst>
              <a:ext uri="{FF2B5EF4-FFF2-40B4-BE49-F238E27FC236}">
                <a16:creationId xmlns:a16="http://schemas.microsoft.com/office/drawing/2014/main" id="{475E7993-F4C9-9DF3-594A-E12D50C285CB}"/>
              </a:ext>
            </a:extLst>
          </p:cNvPr>
          <p:cNvSpPr txBox="1"/>
          <p:nvPr/>
        </p:nvSpPr>
        <p:spPr>
          <a:xfrm>
            <a:off x="947473" y="1549394"/>
            <a:ext cx="508722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sng" strike="noStrike" kern="1200" cap="none" spc="0" normalizeH="0" baseline="0" noProof="0" dirty="0">
                <a:ln>
                  <a:noFill/>
                </a:ln>
                <a:solidFill>
                  <a:prstClr val="black"/>
                </a:solidFill>
                <a:effectLst/>
                <a:uLnTx/>
                <a:uFillTx/>
                <a:latin typeface="Aptos" panose="02110004020202020204"/>
                <a:ea typeface="+mn-ea"/>
                <a:cs typeface="+mn-cs"/>
              </a:rPr>
              <a:t>Intact TAD and Loop structure</a:t>
            </a:r>
          </a:p>
        </p:txBody>
      </p:sp>
      <p:sp>
        <p:nvSpPr>
          <p:cNvPr id="35" name="TextBox 34">
            <a:extLst>
              <a:ext uri="{FF2B5EF4-FFF2-40B4-BE49-F238E27FC236}">
                <a16:creationId xmlns:a16="http://schemas.microsoft.com/office/drawing/2014/main" id="{ABA89018-B635-EA9F-8198-8805E2758C43}"/>
              </a:ext>
            </a:extLst>
          </p:cNvPr>
          <p:cNvSpPr txBox="1"/>
          <p:nvPr/>
        </p:nvSpPr>
        <p:spPr>
          <a:xfrm>
            <a:off x="7178282" y="1549394"/>
            <a:ext cx="5431359"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sng" strike="noStrike" kern="1200" cap="none" spc="0" normalizeH="0" baseline="0" noProof="0" dirty="0">
                <a:ln>
                  <a:noFill/>
                </a:ln>
                <a:solidFill>
                  <a:prstClr val="black"/>
                </a:solidFill>
                <a:effectLst/>
                <a:uLnTx/>
                <a:uFillTx/>
                <a:latin typeface="Aptos" panose="02110004020202020204"/>
                <a:ea typeface="+mn-ea"/>
                <a:cs typeface="+mn-cs"/>
              </a:rPr>
              <a:t>Aberrant TAD and Loop structure</a:t>
            </a:r>
          </a:p>
        </p:txBody>
      </p:sp>
      <p:sp>
        <p:nvSpPr>
          <p:cNvPr id="40" name="Rectangle 39">
            <a:extLst>
              <a:ext uri="{FF2B5EF4-FFF2-40B4-BE49-F238E27FC236}">
                <a16:creationId xmlns:a16="http://schemas.microsoft.com/office/drawing/2014/main" id="{9780C4C0-B4E7-8224-6E3C-85BDD0CD182B}"/>
              </a:ext>
            </a:extLst>
          </p:cNvPr>
          <p:cNvSpPr/>
          <p:nvPr/>
        </p:nvSpPr>
        <p:spPr>
          <a:xfrm rot="20788150">
            <a:off x="4080982" y="4371547"/>
            <a:ext cx="67680" cy="138851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2" name="Rectangle 41">
            <a:extLst>
              <a:ext uri="{FF2B5EF4-FFF2-40B4-BE49-F238E27FC236}">
                <a16:creationId xmlns:a16="http://schemas.microsoft.com/office/drawing/2014/main" id="{3EF1BA88-3C54-0044-716C-1D859D4B35AE}"/>
              </a:ext>
            </a:extLst>
          </p:cNvPr>
          <p:cNvSpPr/>
          <p:nvPr/>
        </p:nvSpPr>
        <p:spPr>
          <a:xfrm rot="19065737">
            <a:off x="4277421" y="4226933"/>
            <a:ext cx="45868" cy="10826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5">
            <a:extLst>
              <a:ext uri="{FF2B5EF4-FFF2-40B4-BE49-F238E27FC236}">
                <a16:creationId xmlns:a16="http://schemas.microsoft.com/office/drawing/2014/main" id="{7E264301-89CF-969E-E4D1-2DC98C8E0AF1}"/>
              </a:ext>
            </a:extLst>
          </p:cNvPr>
          <p:cNvSpPr/>
          <p:nvPr/>
        </p:nvSpPr>
        <p:spPr>
          <a:xfrm>
            <a:off x="4013433" y="2021604"/>
            <a:ext cx="3419892" cy="438147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Rectangle 7">
            <a:extLst>
              <a:ext uri="{FF2B5EF4-FFF2-40B4-BE49-F238E27FC236}">
                <a16:creationId xmlns:a16="http://schemas.microsoft.com/office/drawing/2014/main" id="{43697FAE-4755-59AC-0E66-31A0619A0BB6}"/>
              </a:ext>
            </a:extLst>
          </p:cNvPr>
          <p:cNvSpPr/>
          <p:nvPr/>
        </p:nvSpPr>
        <p:spPr>
          <a:xfrm flipV="1">
            <a:off x="7531301" y="2004422"/>
            <a:ext cx="4611575" cy="475695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7D2E4D68-72E8-CCBC-24D7-1BEBD569B901}"/>
              </a:ext>
            </a:extLst>
          </p:cNvPr>
          <p:cNvSpPr/>
          <p:nvPr/>
        </p:nvSpPr>
        <p:spPr>
          <a:xfrm>
            <a:off x="2856645" y="1896328"/>
            <a:ext cx="3419892" cy="4532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B8497B7B-FB49-F2AC-B34E-8E4B257FC649}"/>
              </a:ext>
            </a:extLst>
          </p:cNvPr>
          <p:cNvSpPr/>
          <p:nvPr/>
        </p:nvSpPr>
        <p:spPr>
          <a:xfrm>
            <a:off x="49124" y="2902124"/>
            <a:ext cx="4261034" cy="16062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B48F503C-174D-EECC-FC0B-62A9B7024E48}"/>
              </a:ext>
            </a:extLst>
          </p:cNvPr>
          <p:cNvSpPr/>
          <p:nvPr/>
        </p:nvSpPr>
        <p:spPr>
          <a:xfrm rot="20108904">
            <a:off x="5933854" y="4319311"/>
            <a:ext cx="417457" cy="89791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BE660A93-12EB-CA83-2942-E7A0C0F5A93E}"/>
              </a:ext>
            </a:extLst>
          </p:cNvPr>
          <p:cNvSpPr/>
          <p:nvPr/>
        </p:nvSpPr>
        <p:spPr>
          <a:xfrm>
            <a:off x="5777976" y="4212339"/>
            <a:ext cx="417457" cy="29604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A055E8EC-0926-02B4-1ABA-FD663F6655E5}"/>
              </a:ext>
            </a:extLst>
          </p:cNvPr>
          <p:cNvSpPr/>
          <p:nvPr/>
        </p:nvSpPr>
        <p:spPr>
          <a:xfrm>
            <a:off x="5950109" y="5184467"/>
            <a:ext cx="417457" cy="3749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6CB9ED53-080D-65E9-28F8-8668834D8449}"/>
              </a:ext>
            </a:extLst>
          </p:cNvPr>
          <p:cNvSpPr/>
          <p:nvPr/>
        </p:nvSpPr>
        <p:spPr>
          <a:xfrm rot="20108904">
            <a:off x="10757372" y="4319310"/>
            <a:ext cx="417457" cy="89791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Rectangle 16">
            <a:extLst>
              <a:ext uri="{FF2B5EF4-FFF2-40B4-BE49-F238E27FC236}">
                <a16:creationId xmlns:a16="http://schemas.microsoft.com/office/drawing/2014/main" id="{035E3FB5-43B0-28AC-E3CC-8BA343DC4CD9}"/>
              </a:ext>
            </a:extLst>
          </p:cNvPr>
          <p:cNvSpPr/>
          <p:nvPr/>
        </p:nvSpPr>
        <p:spPr>
          <a:xfrm>
            <a:off x="10510478" y="4234875"/>
            <a:ext cx="417457" cy="29604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25C3E61A-990D-9A1D-ED0F-1C956B23933B}"/>
              </a:ext>
            </a:extLst>
          </p:cNvPr>
          <p:cNvSpPr/>
          <p:nvPr/>
        </p:nvSpPr>
        <p:spPr>
          <a:xfrm rot="1081809">
            <a:off x="10576095" y="5134266"/>
            <a:ext cx="417457" cy="3749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2656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2"/>
                                        </p:tgtEl>
                                      </p:cBhvr>
                                    </p:animEffect>
                                    <p:set>
                                      <p:cBhvr>
                                        <p:cTn id="12" dur="1" fill="hold">
                                          <p:stCondLst>
                                            <p:cond delay="499"/>
                                          </p:stCondLst>
                                        </p:cTn>
                                        <p:tgtEl>
                                          <p:spTgt spid="1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40"/>
                                        </p:tgtEl>
                                      </p:cBhvr>
                                    </p:animEffect>
                                    <p:set>
                                      <p:cBhvr>
                                        <p:cTn id="17" dur="1" fill="hold">
                                          <p:stCondLst>
                                            <p:cond delay="499"/>
                                          </p:stCondLst>
                                        </p:cTn>
                                        <p:tgtEl>
                                          <p:spTgt spid="40"/>
                                        </p:tgtEl>
                                        <p:attrNameLst>
                                          <p:attrName>style.visibility</p:attrName>
                                        </p:attrNameLst>
                                      </p:cBhvr>
                                      <p:to>
                                        <p:strVal val="hidden"/>
                                      </p:to>
                                    </p:set>
                                  </p:childTnLst>
                                </p:cTn>
                              </p:par>
                              <p:par>
                                <p:cTn id="18" presetID="10" presetClass="exit" presetSubtype="0" fill="hold" grpId="0" nodeType="withEffect">
                                  <p:stCondLst>
                                    <p:cond delay="0"/>
                                  </p:stCondLst>
                                  <p:childTnLst>
                                    <p:animEffect transition="out" filter="fade">
                                      <p:cBhvr>
                                        <p:cTn id="19" dur="500"/>
                                        <p:tgtEl>
                                          <p:spTgt spid="42"/>
                                        </p:tgtEl>
                                      </p:cBhvr>
                                    </p:animEffect>
                                    <p:set>
                                      <p:cBhvr>
                                        <p:cTn id="20" dur="1" fill="hold">
                                          <p:stCondLst>
                                            <p:cond delay="499"/>
                                          </p:stCondLst>
                                        </p:cTn>
                                        <p:tgtEl>
                                          <p:spTgt spid="42"/>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500"/>
                                        <p:tgtEl>
                                          <p:spTgt spid="6"/>
                                        </p:tgtEl>
                                      </p:cBhvr>
                                    </p:animEffect>
                                    <p:set>
                                      <p:cBhvr>
                                        <p:cTn id="23" dur="1" fill="hold">
                                          <p:stCondLst>
                                            <p:cond delay="499"/>
                                          </p:stCondLst>
                                        </p:cTn>
                                        <p:tgtEl>
                                          <p:spTgt spid="6"/>
                                        </p:tgtEl>
                                        <p:attrNameLst>
                                          <p:attrName>style.visibility</p:attrName>
                                        </p:attrNameLst>
                                      </p:cBhvr>
                                      <p:to>
                                        <p:strVal val="hidden"/>
                                      </p:to>
                                    </p:set>
                                  </p:childTnLst>
                                </p:cTn>
                              </p:par>
                              <p:par>
                                <p:cTn id="24" presetID="10" presetClass="exit" presetSubtype="0" fill="hold" grpId="0" nodeType="withEffect">
                                  <p:stCondLst>
                                    <p:cond delay="0"/>
                                  </p:stCondLst>
                                  <p:childTnLst>
                                    <p:animEffect transition="out" filter="fade">
                                      <p:cBhvr>
                                        <p:cTn id="25" dur="500"/>
                                        <p:tgtEl>
                                          <p:spTgt spid="10"/>
                                        </p:tgtEl>
                                      </p:cBhvr>
                                    </p:animEffect>
                                    <p:set>
                                      <p:cBhvr>
                                        <p:cTn id="26" dur="1" fill="hold">
                                          <p:stCondLst>
                                            <p:cond delay="499"/>
                                          </p:stCondLst>
                                        </p:cTn>
                                        <p:tgtEl>
                                          <p:spTgt spid="1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0" nodeType="clickEffect">
                                  <p:stCondLst>
                                    <p:cond delay="0"/>
                                  </p:stCondLst>
                                  <p:childTnLst>
                                    <p:animEffect transition="out" filter="fade">
                                      <p:cBhvr>
                                        <p:cTn id="35" dur="500"/>
                                        <p:tgtEl>
                                          <p:spTgt spid="13"/>
                                        </p:tgtEl>
                                      </p:cBhvr>
                                    </p:animEffect>
                                    <p:set>
                                      <p:cBhvr>
                                        <p:cTn id="36" dur="1" fill="hold">
                                          <p:stCondLst>
                                            <p:cond delay="499"/>
                                          </p:stCondLst>
                                        </p:cTn>
                                        <p:tgtEl>
                                          <p:spTgt spid="13"/>
                                        </p:tgtEl>
                                        <p:attrNameLst>
                                          <p:attrName>style.visibility</p:attrName>
                                        </p:attrNameLst>
                                      </p:cBhvr>
                                      <p:to>
                                        <p:strVal val="hidden"/>
                                      </p:to>
                                    </p:set>
                                  </p:childTnLst>
                                </p:cTn>
                              </p:par>
                              <p:par>
                                <p:cTn id="37" presetID="10" presetClass="exit" presetSubtype="0" fill="hold" grpId="0" nodeType="withEffect">
                                  <p:stCondLst>
                                    <p:cond delay="0"/>
                                  </p:stCondLst>
                                  <p:childTnLst>
                                    <p:animEffect transition="out" filter="fade">
                                      <p:cBhvr>
                                        <p:cTn id="38" dur="500"/>
                                        <p:tgtEl>
                                          <p:spTgt spid="14"/>
                                        </p:tgtEl>
                                      </p:cBhvr>
                                    </p:animEffect>
                                    <p:set>
                                      <p:cBhvr>
                                        <p:cTn id="39" dur="1" fill="hold">
                                          <p:stCondLst>
                                            <p:cond delay="499"/>
                                          </p:stCondLst>
                                        </p:cTn>
                                        <p:tgtEl>
                                          <p:spTgt spid="14"/>
                                        </p:tgtEl>
                                        <p:attrNameLst>
                                          <p:attrName>style.visibility</p:attrName>
                                        </p:attrNameLst>
                                      </p:cBhvr>
                                      <p:to>
                                        <p:strVal val="hidden"/>
                                      </p:to>
                                    </p:set>
                                  </p:childTnLst>
                                </p:cTn>
                              </p:par>
                              <p:par>
                                <p:cTn id="40" presetID="10" presetClass="exit" presetSubtype="0" fill="hold" grpId="0" nodeType="withEffect">
                                  <p:stCondLst>
                                    <p:cond delay="0"/>
                                  </p:stCondLst>
                                  <p:childTnLst>
                                    <p:animEffect transition="out" filter="fade">
                                      <p:cBhvr>
                                        <p:cTn id="41" dur="500"/>
                                        <p:tgtEl>
                                          <p:spTgt spid="15"/>
                                        </p:tgtEl>
                                      </p:cBhvr>
                                    </p:animEffect>
                                    <p:set>
                                      <p:cBhvr>
                                        <p:cTn id="42" dur="1" fill="hold">
                                          <p:stCondLst>
                                            <p:cond delay="499"/>
                                          </p:stCondLst>
                                        </p:cTn>
                                        <p:tgtEl>
                                          <p:spTgt spid="15"/>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500"/>
                                        <p:tgtEl>
                                          <p:spTgt spid="3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0" nodeType="clickEffect">
                                  <p:stCondLst>
                                    <p:cond delay="0"/>
                                  </p:stCondLst>
                                  <p:childTnLst>
                                    <p:animEffect transition="out" filter="fade">
                                      <p:cBhvr>
                                        <p:cTn id="56" dur="500"/>
                                        <p:tgtEl>
                                          <p:spTgt spid="8"/>
                                        </p:tgtEl>
                                      </p:cBhvr>
                                    </p:animEffect>
                                    <p:set>
                                      <p:cBhvr>
                                        <p:cTn id="57" dur="1" fill="hold">
                                          <p:stCondLst>
                                            <p:cond delay="499"/>
                                          </p:stCondLst>
                                        </p:cTn>
                                        <p:tgtEl>
                                          <p:spTgt spid="8"/>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grpId="0" nodeType="clickEffect">
                                  <p:stCondLst>
                                    <p:cond delay="0"/>
                                  </p:stCondLst>
                                  <p:childTnLst>
                                    <p:animEffect transition="out" filter="fade">
                                      <p:cBhvr>
                                        <p:cTn id="61" dur="500"/>
                                        <p:tgtEl>
                                          <p:spTgt spid="16"/>
                                        </p:tgtEl>
                                      </p:cBhvr>
                                    </p:animEffect>
                                    <p:set>
                                      <p:cBhvr>
                                        <p:cTn id="62" dur="1" fill="hold">
                                          <p:stCondLst>
                                            <p:cond delay="499"/>
                                          </p:stCondLst>
                                        </p:cTn>
                                        <p:tgtEl>
                                          <p:spTgt spid="16"/>
                                        </p:tgtEl>
                                        <p:attrNameLst>
                                          <p:attrName>style.visibility</p:attrName>
                                        </p:attrNameLst>
                                      </p:cBhvr>
                                      <p:to>
                                        <p:strVal val="hidden"/>
                                      </p:to>
                                    </p:set>
                                  </p:childTnLst>
                                </p:cTn>
                              </p:par>
                              <p:par>
                                <p:cTn id="63" presetID="10" presetClass="exit" presetSubtype="0" fill="hold" grpId="0" nodeType="withEffect">
                                  <p:stCondLst>
                                    <p:cond delay="0"/>
                                  </p:stCondLst>
                                  <p:childTnLst>
                                    <p:animEffect transition="out" filter="fade">
                                      <p:cBhvr>
                                        <p:cTn id="64" dur="500"/>
                                        <p:tgtEl>
                                          <p:spTgt spid="17"/>
                                        </p:tgtEl>
                                      </p:cBhvr>
                                    </p:animEffect>
                                    <p:set>
                                      <p:cBhvr>
                                        <p:cTn id="65" dur="1" fill="hold">
                                          <p:stCondLst>
                                            <p:cond delay="499"/>
                                          </p:stCondLst>
                                        </p:cTn>
                                        <p:tgtEl>
                                          <p:spTgt spid="17"/>
                                        </p:tgtEl>
                                        <p:attrNameLst>
                                          <p:attrName>style.visibility</p:attrName>
                                        </p:attrNameLst>
                                      </p:cBhvr>
                                      <p:to>
                                        <p:strVal val="hidden"/>
                                      </p:to>
                                    </p:set>
                                  </p:childTnLst>
                                </p:cTn>
                              </p:par>
                              <p:par>
                                <p:cTn id="66" presetID="10" presetClass="exit" presetSubtype="0" fill="hold" grpId="0" nodeType="withEffect">
                                  <p:stCondLst>
                                    <p:cond delay="0"/>
                                  </p:stCondLst>
                                  <p:childTnLst>
                                    <p:animEffect transition="out" filter="fade">
                                      <p:cBhvr>
                                        <p:cTn id="67" dur="500"/>
                                        <p:tgtEl>
                                          <p:spTgt spid="18"/>
                                        </p:tgtEl>
                                      </p:cBhvr>
                                    </p:animEffect>
                                    <p:set>
                                      <p:cBhvr>
                                        <p:cTn id="68" dur="1" fill="hold">
                                          <p:stCondLst>
                                            <p:cond delay="4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40" grpId="0" animBg="1"/>
      <p:bldP spid="42" grpId="0" animBg="1"/>
      <p:bldP spid="6" grpId="0" animBg="1"/>
      <p:bldP spid="8" grpId="0" animBg="1"/>
      <p:bldP spid="10" grpId="0" animBg="1"/>
      <p:bldP spid="12" grpId="0" animBg="1"/>
      <p:bldP spid="13" grpId="0" animBg="1"/>
      <p:bldP spid="14" grpId="0" animBg="1"/>
      <p:bldP spid="15" grpId="0" animBg="1"/>
      <p:bldP spid="16" grpId="0" animBg="1"/>
      <p:bldP spid="17" grpId="0" animBg="1"/>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6EDDBB2-64CA-129A-D8D5-2CEC9DD5F8FA}"/>
              </a:ext>
            </a:extLst>
          </p:cNvPr>
          <p:cNvSpPr txBox="1"/>
          <p:nvPr/>
        </p:nvSpPr>
        <p:spPr>
          <a:xfrm>
            <a:off x="2649417" y="2102566"/>
            <a:ext cx="7186246"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Reversible Redox Regulation of T-Cell Protein Tyrosine Phosphatase (PTPN2)</a:t>
            </a:r>
          </a:p>
        </p:txBody>
      </p:sp>
      <p:sp>
        <p:nvSpPr>
          <p:cNvPr id="5" name="TextBox 4">
            <a:extLst>
              <a:ext uri="{FF2B5EF4-FFF2-40B4-BE49-F238E27FC236}">
                <a16:creationId xmlns:a16="http://schemas.microsoft.com/office/drawing/2014/main" id="{EDF7B42F-D7CE-194F-5510-98C807C7A6FA}"/>
              </a:ext>
            </a:extLst>
          </p:cNvPr>
          <p:cNvSpPr txBox="1"/>
          <p:nvPr/>
        </p:nvSpPr>
        <p:spPr>
          <a:xfrm>
            <a:off x="5420552" y="4255477"/>
            <a:ext cx="1643976"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Aptos" panose="02110004020202020204"/>
                <a:ea typeface="+mn-ea"/>
                <a:cs typeface="+mn-cs"/>
              </a:rPr>
              <a:t>TanChun</a:t>
            </a: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 Kuo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Tonks Lab</a:t>
            </a:r>
          </a:p>
        </p:txBody>
      </p:sp>
      <p:pic>
        <p:nvPicPr>
          <p:cNvPr id="7" name="Picture 2" descr="Cold Spring Harbor Lab (@CSHL) / Twitter">
            <a:extLst>
              <a:ext uri="{FF2B5EF4-FFF2-40B4-BE49-F238E27FC236}">
                <a16:creationId xmlns:a16="http://schemas.microsoft.com/office/drawing/2014/main" id="{9787C9F4-959B-538B-C910-CC336B48636E}"/>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0921662" y="5089287"/>
            <a:ext cx="1061076" cy="63595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Stony Brook University, New York">
            <a:extLst>
              <a:ext uri="{FF2B5EF4-FFF2-40B4-BE49-F238E27FC236}">
                <a16:creationId xmlns:a16="http://schemas.microsoft.com/office/drawing/2014/main" id="{DDAEAD91-2C06-42D0-F943-C0B1EC9BBEE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10963259" y="5848777"/>
            <a:ext cx="884097" cy="729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0511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0DFC8-7990-0C06-716D-E096AFCCADEF}"/>
              </a:ext>
            </a:extLst>
          </p:cNvPr>
          <p:cNvSpPr>
            <a:spLocks noGrp="1"/>
          </p:cNvSpPr>
          <p:nvPr>
            <p:ph type="title"/>
          </p:nvPr>
        </p:nvSpPr>
        <p:spPr>
          <a:xfrm>
            <a:off x="208555" y="-278718"/>
            <a:ext cx="11138952" cy="1325563"/>
          </a:xfrm>
        </p:spPr>
        <p:txBody>
          <a:bodyPr/>
          <a:lstStyle/>
          <a:p>
            <a:r>
              <a:rPr lang="en-US" sz="4400" dirty="0"/>
              <a:t>Reversible Redox Regulation of PTPN2 (TCPTP)</a:t>
            </a:r>
            <a:endParaRPr lang="en-US" dirty="0"/>
          </a:p>
        </p:txBody>
      </p:sp>
      <p:sp>
        <p:nvSpPr>
          <p:cNvPr id="3" name="Content Placeholder 2">
            <a:extLst>
              <a:ext uri="{FF2B5EF4-FFF2-40B4-BE49-F238E27FC236}">
                <a16:creationId xmlns:a16="http://schemas.microsoft.com/office/drawing/2014/main" id="{DF3B698C-5AE1-4F03-4259-5FA58E5250F0}"/>
              </a:ext>
            </a:extLst>
          </p:cNvPr>
          <p:cNvSpPr>
            <a:spLocks noGrp="1"/>
          </p:cNvSpPr>
          <p:nvPr>
            <p:ph idx="1"/>
          </p:nvPr>
        </p:nvSpPr>
        <p:spPr>
          <a:xfrm>
            <a:off x="3646356" y="5362398"/>
            <a:ext cx="5782939" cy="1209518"/>
          </a:xfrm>
        </p:spPr>
        <p:txBody>
          <a:bodyPr>
            <a:noAutofit/>
          </a:bodyPr>
          <a:lstStyle/>
          <a:p>
            <a:r>
              <a:rPr lang="en-US" sz="1600" dirty="0" err="1"/>
              <a:t>pTyr</a:t>
            </a:r>
            <a:r>
              <a:rPr lang="en-US" sz="1600" dirty="0"/>
              <a:t>-Specific Classical protein tyrosine phosphatases (PTPs)</a:t>
            </a:r>
          </a:p>
          <a:p>
            <a:pPr lvl="1"/>
            <a:r>
              <a:rPr lang="en-US" sz="1600" dirty="0"/>
              <a:t>Receptor – like PTPs </a:t>
            </a:r>
          </a:p>
          <a:p>
            <a:pPr lvl="1"/>
            <a:r>
              <a:rPr lang="en-US" sz="1600" dirty="0"/>
              <a:t>Non-transmembrane PTPs</a:t>
            </a:r>
          </a:p>
          <a:p>
            <a:pPr lvl="2"/>
            <a:r>
              <a:rPr lang="en-US" sz="1600" dirty="0"/>
              <a:t>PTP1B</a:t>
            </a:r>
          </a:p>
          <a:p>
            <a:pPr lvl="2"/>
            <a:r>
              <a:rPr lang="en-US" sz="1600" dirty="0"/>
              <a:t>TCPTP</a:t>
            </a:r>
          </a:p>
        </p:txBody>
      </p:sp>
      <p:pic>
        <p:nvPicPr>
          <p:cNvPr id="4" name="Picture 3">
            <a:extLst>
              <a:ext uri="{FF2B5EF4-FFF2-40B4-BE49-F238E27FC236}">
                <a16:creationId xmlns:a16="http://schemas.microsoft.com/office/drawing/2014/main" id="{41340C68-DF0D-4737-FEBC-13B71751CD3F}"/>
              </a:ext>
            </a:extLst>
          </p:cNvPr>
          <p:cNvPicPr>
            <a:picLocks noChangeAspect="1"/>
          </p:cNvPicPr>
          <p:nvPr/>
        </p:nvPicPr>
        <p:blipFill>
          <a:blip r:embed="rId3"/>
          <a:stretch>
            <a:fillRect/>
          </a:stretch>
        </p:blipFill>
        <p:spPr>
          <a:xfrm>
            <a:off x="6096000" y="1371729"/>
            <a:ext cx="5782939" cy="3990669"/>
          </a:xfrm>
          <a:prstGeom prst="rect">
            <a:avLst/>
          </a:prstGeom>
        </p:spPr>
      </p:pic>
      <p:sp>
        <p:nvSpPr>
          <p:cNvPr id="7" name="TextBox 6">
            <a:extLst>
              <a:ext uri="{FF2B5EF4-FFF2-40B4-BE49-F238E27FC236}">
                <a16:creationId xmlns:a16="http://schemas.microsoft.com/office/drawing/2014/main" id="{A6D6288D-93C4-8EAB-8279-0A693A6509F4}"/>
              </a:ext>
            </a:extLst>
          </p:cNvPr>
          <p:cNvSpPr txBox="1"/>
          <p:nvPr/>
        </p:nvSpPr>
        <p:spPr>
          <a:xfrm>
            <a:off x="9740688" y="6611779"/>
            <a:ext cx="245131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https://www.nature.com/articles/nrm2039</a:t>
            </a:r>
          </a:p>
        </p:txBody>
      </p:sp>
      <p:pic>
        <p:nvPicPr>
          <p:cNvPr id="5" name="Picture 4">
            <a:extLst>
              <a:ext uri="{FF2B5EF4-FFF2-40B4-BE49-F238E27FC236}">
                <a16:creationId xmlns:a16="http://schemas.microsoft.com/office/drawing/2014/main" id="{5E54FFD9-C717-F5B7-F414-D4C7B490244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2072" y="1596734"/>
            <a:ext cx="5457318" cy="3274391"/>
          </a:xfrm>
          <a:prstGeom prst="rect">
            <a:avLst/>
          </a:prstGeom>
        </p:spPr>
      </p:pic>
    </p:spTree>
    <p:extLst>
      <p:ext uri="{BB962C8B-B14F-4D97-AF65-F5344CB8AC3E}">
        <p14:creationId xmlns:p14="http://schemas.microsoft.com/office/powerpoint/2010/main" val="1099723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9CCF8-DD82-0A2D-8C98-2169763112A1}"/>
              </a:ext>
            </a:extLst>
          </p:cNvPr>
          <p:cNvSpPr>
            <a:spLocks noGrp="1"/>
          </p:cNvSpPr>
          <p:nvPr>
            <p:ph type="title"/>
          </p:nvPr>
        </p:nvSpPr>
        <p:spPr>
          <a:xfrm>
            <a:off x="228599" y="106361"/>
            <a:ext cx="11795125" cy="1325563"/>
          </a:xfrm>
        </p:spPr>
        <p:txBody>
          <a:bodyPr>
            <a:normAutofit/>
          </a:bodyPr>
          <a:lstStyle/>
          <a:p>
            <a:r>
              <a:rPr lang="en-US" dirty="0"/>
              <a:t>Utilizing scFv45 as a foundation for exploring and developing new single-chain variable fragments</a:t>
            </a:r>
          </a:p>
        </p:txBody>
      </p:sp>
      <p:pic>
        <p:nvPicPr>
          <p:cNvPr id="4" name="Picture 3">
            <a:extLst>
              <a:ext uri="{FF2B5EF4-FFF2-40B4-BE49-F238E27FC236}">
                <a16:creationId xmlns:a16="http://schemas.microsoft.com/office/drawing/2014/main" id="{75D323D7-BBEF-C172-0F8F-18BF5ADB320E}"/>
              </a:ext>
            </a:extLst>
          </p:cNvPr>
          <p:cNvPicPr>
            <a:picLocks noChangeAspect="1"/>
          </p:cNvPicPr>
          <p:nvPr/>
        </p:nvPicPr>
        <p:blipFill>
          <a:blip r:embed="rId3"/>
          <a:stretch>
            <a:fillRect/>
          </a:stretch>
        </p:blipFill>
        <p:spPr>
          <a:xfrm>
            <a:off x="445379" y="4045512"/>
            <a:ext cx="4773846" cy="1789068"/>
          </a:xfrm>
          <a:prstGeom prst="rect">
            <a:avLst/>
          </a:prstGeom>
        </p:spPr>
      </p:pic>
      <p:pic>
        <p:nvPicPr>
          <p:cNvPr id="7" name="Picture 6">
            <a:extLst>
              <a:ext uri="{FF2B5EF4-FFF2-40B4-BE49-F238E27FC236}">
                <a16:creationId xmlns:a16="http://schemas.microsoft.com/office/drawing/2014/main" id="{294270FC-099B-CAC3-954D-9443BCBC9E0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5379" y="2004891"/>
            <a:ext cx="4647321" cy="1615193"/>
          </a:xfrm>
          <a:prstGeom prst="rect">
            <a:avLst/>
          </a:prstGeom>
        </p:spPr>
      </p:pic>
      <p:sp>
        <p:nvSpPr>
          <p:cNvPr id="6" name="TextBox 5">
            <a:extLst>
              <a:ext uri="{FF2B5EF4-FFF2-40B4-BE49-F238E27FC236}">
                <a16:creationId xmlns:a16="http://schemas.microsoft.com/office/drawing/2014/main" id="{1475ADB9-8B61-2647-01F5-2436496EE388}"/>
              </a:ext>
            </a:extLst>
          </p:cNvPr>
          <p:cNvSpPr txBox="1"/>
          <p:nvPr/>
        </p:nvSpPr>
        <p:spPr>
          <a:xfrm>
            <a:off x="7413172" y="6273225"/>
            <a:ext cx="595448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ptos" panose="02110004020202020204"/>
                <a:ea typeface="+mn-ea"/>
                <a:cs typeface="+mn-cs"/>
              </a:rPr>
              <a:t>Krishnan et al (2018) Nature Communications 9: 283</a:t>
            </a:r>
          </a:p>
        </p:txBody>
      </p:sp>
      <p:grpSp>
        <p:nvGrpSpPr>
          <p:cNvPr id="14" name="Group 13">
            <a:extLst>
              <a:ext uri="{FF2B5EF4-FFF2-40B4-BE49-F238E27FC236}">
                <a16:creationId xmlns:a16="http://schemas.microsoft.com/office/drawing/2014/main" id="{FB48AC90-73B9-324A-BD0B-628FEE262F2D}"/>
              </a:ext>
            </a:extLst>
          </p:cNvPr>
          <p:cNvGrpSpPr/>
          <p:nvPr/>
        </p:nvGrpSpPr>
        <p:grpSpPr>
          <a:xfrm>
            <a:off x="6567962" y="1474356"/>
            <a:ext cx="4352262" cy="4756437"/>
            <a:chOff x="6447544" y="1742302"/>
            <a:chExt cx="4241051" cy="4634898"/>
          </a:xfrm>
        </p:grpSpPr>
        <p:grpSp>
          <p:nvGrpSpPr>
            <p:cNvPr id="11" name="Group 10">
              <a:extLst>
                <a:ext uri="{FF2B5EF4-FFF2-40B4-BE49-F238E27FC236}">
                  <a16:creationId xmlns:a16="http://schemas.microsoft.com/office/drawing/2014/main" id="{21227726-63EB-E144-618A-FA49C3823940}"/>
                </a:ext>
              </a:extLst>
            </p:cNvPr>
            <p:cNvGrpSpPr/>
            <p:nvPr/>
          </p:nvGrpSpPr>
          <p:grpSpPr>
            <a:xfrm>
              <a:off x="6447544" y="1742302"/>
              <a:ext cx="4241051" cy="3111370"/>
              <a:chOff x="6447544" y="1742302"/>
              <a:chExt cx="4241051" cy="3111370"/>
            </a:xfrm>
          </p:grpSpPr>
          <p:grpSp>
            <p:nvGrpSpPr>
              <p:cNvPr id="5" name="Group 4">
                <a:extLst>
                  <a:ext uri="{FF2B5EF4-FFF2-40B4-BE49-F238E27FC236}">
                    <a16:creationId xmlns:a16="http://schemas.microsoft.com/office/drawing/2014/main" id="{26C7D2A7-8577-C35B-5A98-582405AB3EF3}"/>
                  </a:ext>
                </a:extLst>
              </p:cNvPr>
              <p:cNvGrpSpPr/>
              <p:nvPr/>
            </p:nvGrpSpPr>
            <p:grpSpPr>
              <a:xfrm>
                <a:off x="6598851" y="1742302"/>
                <a:ext cx="4089744" cy="2416441"/>
                <a:chOff x="6598851" y="1742302"/>
                <a:chExt cx="4089744" cy="2416441"/>
              </a:xfrm>
            </p:grpSpPr>
            <p:pic>
              <p:nvPicPr>
                <p:cNvPr id="10" name="Picture 9">
                  <a:extLst>
                    <a:ext uri="{FF2B5EF4-FFF2-40B4-BE49-F238E27FC236}">
                      <a16:creationId xmlns:a16="http://schemas.microsoft.com/office/drawing/2014/main" id="{B3A4E757-CDF5-D20E-6D13-19E56EC77C56}"/>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598851" y="1742302"/>
                  <a:ext cx="3990889" cy="2416441"/>
                </a:xfrm>
                <a:prstGeom prst="rect">
                  <a:avLst/>
                </a:prstGeom>
              </p:spPr>
            </p:pic>
            <p:sp>
              <p:nvSpPr>
                <p:cNvPr id="3" name="Rectangle 2">
                  <a:extLst>
                    <a:ext uri="{FF2B5EF4-FFF2-40B4-BE49-F238E27FC236}">
                      <a16:creationId xmlns:a16="http://schemas.microsoft.com/office/drawing/2014/main" id="{22667D31-53EF-989B-E64B-EC39433272EF}"/>
                    </a:ext>
                  </a:extLst>
                </p:cNvPr>
                <p:cNvSpPr/>
                <p:nvPr/>
              </p:nvSpPr>
              <p:spPr>
                <a:xfrm>
                  <a:off x="10268465" y="1791730"/>
                  <a:ext cx="420130" cy="163727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9" name="Rectangle 8">
                <a:extLst>
                  <a:ext uri="{FF2B5EF4-FFF2-40B4-BE49-F238E27FC236}">
                    <a16:creationId xmlns:a16="http://schemas.microsoft.com/office/drawing/2014/main" id="{B9ABACBA-CAFB-02DB-9147-190AC3283DFB}"/>
                  </a:ext>
                </a:extLst>
              </p:cNvPr>
              <p:cNvSpPr/>
              <p:nvPr/>
            </p:nvSpPr>
            <p:spPr>
              <a:xfrm>
                <a:off x="6447544" y="3216402"/>
                <a:ext cx="420130" cy="163727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3" name="Rectangle 12">
              <a:extLst>
                <a:ext uri="{FF2B5EF4-FFF2-40B4-BE49-F238E27FC236}">
                  <a16:creationId xmlns:a16="http://schemas.microsoft.com/office/drawing/2014/main" id="{86B6CAE1-2DD0-9D0E-A046-1DCED2AA0D81}"/>
                </a:ext>
              </a:extLst>
            </p:cNvPr>
            <p:cNvSpPr/>
            <p:nvPr/>
          </p:nvSpPr>
          <p:spPr>
            <a:xfrm>
              <a:off x="9267568" y="4381737"/>
              <a:ext cx="1322172" cy="1995463"/>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pic>
        <p:nvPicPr>
          <p:cNvPr id="16" name="Picture 15">
            <a:extLst>
              <a:ext uri="{FF2B5EF4-FFF2-40B4-BE49-F238E27FC236}">
                <a16:creationId xmlns:a16="http://schemas.microsoft.com/office/drawing/2014/main" id="{EB2594E7-97B4-6616-99BB-4F781568967C}"/>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023212" y="4045512"/>
            <a:ext cx="2979233" cy="2214496"/>
          </a:xfrm>
          <a:prstGeom prst="rect">
            <a:avLst/>
          </a:prstGeom>
        </p:spPr>
      </p:pic>
    </p:spTree>
    <p:extLst>
      <p:ext uri="{BB962C8B-B14F-4D97-AF65-F5344CB8AC3E}">
        <p14:creationId xmlns:p14="http://schemas.microsoft.com/office/powerpoint/2010/main" val="524734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7A0E63-2616-4C07-33D9-B1A525180E74}"/>
              </a:ext>
            </a:extLst>
          </p:cNvPr>
          <p:cNvSpPr/>
          <p:nvPr/>
        </p:nvSpPr>
        <p:spPr>
          <a:xfrm>
            <a:off x="1136333" y="4297680"/>
            <a:ext cx="10128339" cy="35269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C8501C2A-A087-14DD-B59D-5A63EA72B0CE}"/>
              </a:ext>
            </a:extLst>
          </p:cNvPr>
          <p:cNvSpPr txBox="1">
            <a:spLocks/>
          </p:cNvSpPr>
          <p:nvPr/>
        </p:nvSpPr>
        <p:spPr>
          <a:xfrm>
            <a:off x="5229208" y="1370736"/>
            <a:ext cx="6101366" cy="186245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8000" b="0" i="0" u="none" strike="noStrike" kern="1200" cap="none" spc="-50" normalizeH="0" baseline="0" noProof="0" dirty="0">
                <a:ln>
                  <a:noFill/>
                </a:ln>
                <a:solidFill>
                  <a:prstClr val="black">
                    <a:lumMod val="85000"/>
                    <a:lumOff val="15000"/>
                  </a:prstClr>
                </a:solidFill>
                <a:effectLst/>
                <a:uLnTx/>
                <a:uFillTx/>
                <a:latin typeface="Calibri Light" panose="020F0302020204030204"/>
                <a:ea typeface="+mj-ea"/>
                <a:cs typeface="+mj-cs"/>
              </a:rPr>
              <a:t>Jason Harper</a:t>
            </a:r>
          </a:p>
        </p:txBody>
      </p:sp>
      <p:sp>
        <p:nvSpPr>
          <p:cNvPr id="11" name="Subtitle 2">
            <a:extLst>
              <a:ext uri="{FF2B5EF4-FFF2-40B4-BE49-F238E27FC236}">
                <a16:creationId xmlns:a16="http://schemas.microsoft.com/office/drawing/2014/main" id="{0DE73B27-BC75-5D45-B40B-79784EC35E8C}"/>
              </a:ext>
            </a:extLst>
          </p:cNvPr>
          <p:cNvSpPr txBox="1">
            <a:spLocks/>
          </p:cNvSpPr>
          <p:nvPr/>
        </p:nvSpPr>
        <p:spPr>
          <a:xfrm>
            <a:off x="4883220" y="3886727"/>
            <a:ext cx="6793341" cy="117460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sz="2400" b="0" i="0" u="none" strike="noStrike" kern="1200" cap="none" spc="200" normalizeH="0" baseline="0" noProof="0" dirty="0">
                <a:ln>
                  <a:noFill/>
                </a:ln>
                <a:solidFill>
                  <a:srgbClr val="44546A"/>
                </a:solidFill>
                <a:effectLst/>
                <a:uLnTx/>
                <a:uFillTx/>
                <a:latin typeface="Calibri Light" panose="020F0302020204030204"/>
                <a:ea typeface="+mn-ea"/>
                <a:cs typeface="+mn-cs"/>
              </a:rPr>
              <a:t>B.S. – Stony Brook University, Class of ‘24</a:t>
            </a:r>
          </a:p>
          <a:p>
            <a:pPr marL="0" marR="0" lvl="0" indent="0" algn="ctr" defTabSz="914400" rtl="0" eaLnBrk="1" fontAlgn="auto" latinLnBrk="0" hangingPunct="1">
              <a:lnSpc>
                <a:spcPct val="90000"/>
              </a:lnSpc>
              <a:spcBef>
                <a:spcPts val="1200"/>
              </a:spcBef>
              <a:spcAft>
                <a:spcPts val="200"/>
              </a:spcAft>
              <a:buClr>
                <a:srgbClr val="4472C4"/>
              </a:buClr>
              <a:buSzPct val="100000"/>
              <a:buFont typeface="Calibri" panose="020F0502020204030204" pitchFamily="34" charset="0"/>
              <a:buNone/>
              <a:tabLst/>
              <a:defRPr/>
            </a:pPr>
            <a:r>
              <a:rPr kumimoji="0" lang="en-US" sz="2400" b="0" i="0" u="none" strike="noStrike" kern="1200" cap="none" spc="200" normalizeH="0" baseline="0" noProof="0" dirty="0">
                <a:ln>
                  <a:noFill/>
                </a:ln>
                <a:solidFill>
                  <a:srgbClr val="44546A"/>
                </a:solidFill>
                <a:effectLst/>
                <a:uLnTx/>
                <a:uFillTx/>
                <a:latin typeface="Calibri Light" panose="020F0302020204030204"/>
                <a:ea typeface="+mn-ea"/>
                <a:cs typeface="+mn-cs"/>
              </a:rPr>
              <a:t>Advisor – Dr. Mario Shields</a:t>
            </a:r>
          </a:p>
        </p:txBody>
      </p:sp>
      <p:pic>
        <p:nvPicPr>
          <p:cNvPr id="6" name="Picture 5">
            <a:extLst>
              <a:ext uri="{FF2B5EF4-FFF2-40B4-BE49-F238E27FC236}">
                <a16:creationId xmlns:a16="http://schemas.microsoft.com/office/drawing/2014/main" id="{80F4CF58-33E0-4ECA-A56F-3F8E6049387F}"/>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851741"/>
            <a:ext cx="4693749" cy="5003516"/>
          </a:xfrm>
          <a:prstGeom prst="rect">
            <a:avLst/>
          </a:prstGeom>
        </p:spPr>
      </p:pic>
    </p:spTree>
    <p:extLst>
      <p:ext uri="{BB962C8B-B14F-4D97-AF65-F5344CB8AC3E}">
        <p14:creationId xmlns:p14="http://schemas.microsoft.com/office/powerpoint/2010/main" val="40131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1595C7-4768-7E07-4941-233BF35A1DE4}"/>
              </a:ext>
            </a:extLst>
          </p:cNvPr>
          <p:cNvSpPr>
            <a:spLocks noGrp="1"/>
          </p:cNvSpPr>
          <p:nvPr>
            <p:ph type="title"/>
          </p:nvPr>
        </p:nvSpPr>
        <p:spPr/>
        <p:txBody>
          <a:bodyPr/>
          <a:lstStyle/>
          <a:p>
            <a:pPr algn="ctr"/>
            <a:r>
              <a:rPr lang="en-US" dirty="0"/>
              <a:t>My project: How does G</a:t>
            </a:r>
            <a:r>
              <a:rPr lang="el-GR" dirty="0"/>
              <a:t>α</a:t>
            </a:r>
            <a:r>
              <a:rPr lang="en-US" baseline="-25000" dirty="0"/>
              <a:t>13</a:t>
            </a:r>
            <a:r>
              <a:rPr lang="en-US" dirty="0"/>
              <a:t> regulate pyrimidine synthesis?</a:t>
            </a:r>
          </a:p>
        </p:txBody>
      </p:sp>
      <p:pic>
        <p:nvPicPr>
          <p:cNvPr id="6" name="Picture 5">
            <a:extLst>
              <a:ext uri="{FF2B5EF4-FFF2-40B4-BE49-F238E27FC236}">
                <a16:creationId xmlns:a16="http://schemas.microsoft.com/office/drawing/2014/main" id="{DC6E0C69-58BC-CA67-3A78-F18462178B1A}"/>
              </a:ext>
            </a:extLst>
          </p:cNvPr>
          <p:cNvPicPr>
            <a:picLocks noChangeAspect="1"/>
          </p:cNvPicPr>
          <p:nvPr/>
        </p:nvPicPr>
        <p:blipFill>
          <a:blip r:embed="rId2"/>
          <a:stretch>
            <a:fillRect/>
          </a:stretch>
        </p:blipFill>
        <p:spPr>
          <a:xfrm>
            <a:off x="344697" y="1690688"/>
            <a:ext cx="5268060" cy="5077534"/>
          </a:xfrm>
          <a:prstGeom prst="rect">
            <a:avLst/>
          </a:prstGeom>
        </p:spPr>
      </p:pic>
      <p:sp>
        <p:nvSpPr>
          <p:cNvPr id="7" name="Rectangle 6">
            <a:extLst>
              <a:ext uri="{FF2B5EF4-FFF2-40B4-BE49-F238E27FC236}">
                <a16:creationId xmlns:a16="http://schemas.microsoft.com/office/drawing/2014/main" id="{69D263CE-9A8F-9FD3-D1D0-C8DEAA08D48A}"/>
              </a:ext>
            </a:extLst>
          </p:cNvPr>
          <p:cNvSpPr/>
          <p:nvPr/>
        </p:nvSpPr>
        <p:spPr>
          <a:xfrm>
            <a:off x="281354" y="4081486"/>
            <a:ext cx="5331403" cy="277651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C00FB309-3AE0-27B2-E29C-038FF0A0B5F1}"/>
              </a:ext>
            </a:extLst>
          </p:cNvPr>
          <p:cNvSpPr/>
          <p:nvPr/>
        </p:nvSpPr>
        <p:spPr>
          <a:xfrm>
            <a:off x="2584938" y="5750170"/>
            <a:ext cx="3027819" cy="101805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6891D570-9215-530A-DD33-24A4C2D1D1C1}"/>
              </a:ext>
            </a:extLst>
          </p:cNvPr>
          <p:cNvSpPr/>
          <p:nvPr/>
        </p:nvSpPr>
        <p:spPr>
          <a:xfrm>
            <a:off x="1119219" y="3807069"/>
            <a:ext cx="1536058" cy="27441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99EE8C30-A59D-A5F6-C01D-3543674B0D9D}"/>
              </a:ext>
            </a:extLst>
          </p:cNvPr>
          <p:cNvSpPr/>
          <p:nvPr/>
        </p:nvSpPr>
        <p:spPr>
          <a:xfrm>
            <a:off x="3330818" y="3944277"/>
            <a:ext cx="1536058" cy="27441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8D28C0CB-EE85-735B-EA82-4B4C356328F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bwMode="auto">
          <a:xfrm>
            <a:off x="6114355" y="2042049"/>
            <a:ext cx="5796291" cy="407887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51654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7"/>
                                        </p:tgtEl>
                                      </p:cBhvr>
                                    </p:animEffect>
                                    <p:set>
                                      <p:cBhvr>
                                        <p:cTn id="10" dur="1" fill="hold">
                                          <p:stCondLst>
                                            <p:cond delay="499"/>
                                          </p:stCondLst>
                                        </p:cTn>
                                        <p:tgtEl>
                                          <p:spTgt spid="7"/>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11"/>
                                        </p:tgtEl>
                                      </p:cBhvr>
                                    </p:animEffect>
                                    <p:set>
                                      <p:cBhvr>
                                        <p:cTn id="13" dur="1" fill="hold">
                                          <p:stCondLst>
                                            <p:cond delay="499"/>
                                          </p:stCondLst>
                                        </p:cTn>
                                        <p:tgtEl>
                                          <p:spTgt spid="11"/>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0" nodeType="clickEffect">
                                  <p:stCondLst>
                                    <p:cond delay="0"/>
                                  </p:stCondLst>
                                  <p:childTnLst>
                                    <p:animEffect transition="out" filter="fade">
                                      <p:cBhvr>
                                        <p:cTn id="17" dur="500"/>
                                        <p:tgtEl>
                                          <p:spTgt spid="9"/>
                                        </p:tgtEl>
                                      </p:cBhvr>
                                    </p:animEffect>
                                    <p:set>
                                      <p:cBhvr>
                                        <p:cTn id="18" dur="1" fill="hold">
                                          <p:stCondLst>
                                            <p:cond delay="499"/>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BE01F8E-E92B-DD0E-FF9C-EE8A4763143C}"/>
              </a:ext>
            </a:extLst>
          </p:cNvPr>
          <p:cNvPicPr>
            <a:picLocks noChangeAspect="1"/>
          </p:cNvPicPr>
          <p:nvPr/>
        </p:nvPicPr>
        <p:blipFill>
          <a:blip r:embed="rId2"/>
          <a:stretch>
            <a:fillRect/>
          </a:stretch>
        </p:blipFill>
        <p:spPr>
          <a:xfrm>
            <a:off x="326981" y="27774"/>
            <a:ext cx="3451566" cy="3815935"/>
          </a:xfrm>
          <a:prstGeom prst="rect">
            <a:avLst/>
          </a:prstGeom>
        </p:spPr>
      </p:pic>
      <p:pic>
        <p:nvPicPr>
          <p:cNvPr id="8" name="Picture 7">
            <a:extLst>
              <a:ext uri="{FF2B5EF4-FFF2-40B4-BE49-F238E27FC236}">
                <a16:creationId xmlns:a16="http://schemas.microsoft.com/office/drawing/2014/main" id="{3E9F3E02-B94A-B253-ABDD-B6690C569B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52764" y="921773"/>
            <a:ext cx="5706791" cy="3401227"/>
          </a:xfrm>
          <a:prstGeom prst="rect">
            <a:avLst/>
          </a:prstGeom>
        </p:spPr>
      </p:pic>
      <p:pic>
        <p:nvPicPr>
          <p:cNvPr id="14" name="Picture 13">
            <a:extLst>
              <a:ext uri="{FF2B5EF4-FFF2-40B4-BE49-F238E27FC236}">
                <a16:creationId xmlns:a16="http://schemas.microsoft.com/office/drawing/2014/main" id="{AD8BE919-ADB3-5CCB-C30E-678E598FA46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4957" y="2476973"/>
            <a:ext cx="5562574" cy="4262509"/>
          </a:xfrm>
          <a:prstGeom prst="rect">
            <a:avLst/>
          </a:prstGeom>
        </p:spPr>
      </p:pic>
      <p:pic>
        <p:nvPicPr>
          <p:cNvPr id="3" name="Picture 2">
            <a:extLst>
              <a:ext uri="{FF2B5EF4-FFF2-40B4-BE49-F238E27FC236}">
                <a16:creationId xmlns:a16="http://schemas.microsoft.com/office/drawing/2014/main" id="{6CABE575-B393-2E05-C83C-17356442A94C}"/>
              </a:ext>
            </a:extLst>
          </p:cNvPr>
          <p:cNvPicPr>
            <a:picLocks noChangeAspect="1"/>
          </p:cNvPicPr>
          <p:nvPr/>
        </p:nvPicPr>
        <p:blipFill>
          <a:blip r:embed="rId5"/>
          <a:stretch>
            <a:fillRect/>
          </a:stretch>
        </p:blipFill>
        <p:spPr>
          <a:xfrm>
            <a:off x="7270422" y="-59674"/>
            <a:ext cx="4429831" cy="6917674"/>
          </a:xfrm>
          <a:prstGeom prst="rect">
            <a:avLst/>
          </a:prstGeom>
        </p:spPr>
      </p:pic>
    </p:spTree>
    <p:extLst>
      <p:ext uri="{BB962C8B-B14F-4D97-AF65-F5344CB8AC3E}">
        <p14:creationId xmlns:p14="http://schemas.microsoft.com/office/powerpoint/2010/main" val="467880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8991D47-D6CC-D19F-4BE6-087CF77A01CE}"/>
              </a:ext>
            </a:extLst>
          </p:cNvPr>
          <p:cNvSpPr>
            <a:spLocks noGrp="1"/>
          </p:cNvSpPr>
          <p:nvPr>
            <p:ph type="sldNum" sz="quarter" idx="12"/>
          </p:nvPr>
        </p:nvSpPr>
        <p:spPr>
          <a:xfrm>
            <a:off x="9448800" y="6492873"/>
            <a:ext cx="2729341"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93C8ED-FDBA-49B8-A005-5E77BE6EEB4A}"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68A987B2-BA46-47EB-7240-3BC3327D4F53}"/>
              </a:ext>
            </a:extLst>
          </p:cNvPr>
          <p:cNvSpPr txBox="1"/>
          <p:nvPr/>
        </p:nvSpPr>
        <p:spPr>
          <a:xfrm>
            <a:off x="0" y="3345502"/>
            <a:ext cx="12178141"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Hamidreza Khodajou Masouleh</a:t>
            </a:r>
          </a:p>
        </p:txBody>
      </p:sp>
      <p:sp>
        <p:nvSpPr>
          <p:cNvPr id="10" name="TextBox 9">
            <a:extLst>
              <a:ext uri="{FF2B5EF4-FFF2-40B4-BE49-F238E27FC236}">
                <a16:creationId xmlns:a16="http://schemas.microsoft.com/office/drawing/2014/main" id="{7CEC932E-CD73-E383-EE51-A837FF5F03D2}"/>
              </a:ext>
            </a:extLst>
          </p:cNvPr>
          <p:cNvSpPr txBox="1"/>
          <p:nvPr/>
        </p:nvSpPr>
        <p:spPr>
          <a:xfrm>
            <a:off x="1" y="4333165"/>
            <a:ext cx="12191999"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PI: Chi-Kuo Hu</a:t>
            </a:r>
          </a:p>
        </p:txBody>
      </p:sp>
      <p:pic>
        <p:nvPicPr>
          <p:cNvPr id="12" name="Picture 11">
            <a:extLst>
              <a:ext uri="{FF2B5EF4-FFF2-40B4-BE49-F238E27FC236}">
                <a16:creationId xmlns:a16="http://schemas.microsoft.com/office/drawing/2014/main" id="{41314B41-FE09-3D87-E446-BAD200BEEE65}"/>
              </a:ext>
            </a:extLst>
          </p:cNvPr>
          <p:cNvPicPr>
            <a:picLocks noChangeAspect="1"/>
          </p:cNvPicPr>
          <p:nvPr/>
        </p:nvPicPr>
        <p:blipFill>
          <a:blip r:embed="rId2"/>
          <a:stretch>
            <a:fillRect/>
          </a:stretch>
        </p:blipFill>
        <p:spPr>
          <a:xfrm>
            <a:off x="416711" y="5622049"/>
            <a:ext cx="2729341" cy="793301"/>
          </a:xfrm>
          <a:prstGeom prst="rect">
            <a:avLst/>
          </a:prstGeom>
          <a:ln w="88900" cap="sq" cmpd="thickThin">
            <a:solidFill>
              <a:srgbClr val="000000"/>
            </a:solidFill>
            <a:prstDash val="solid"/>
            <a:miter lim="800000"/>
          </a:ln>
          <a:effectLst>
            <a:innerShdw blurRad="76200">
              <a:srgbClr val="000000"/>
            </a:innerShdw>
          </a:effectLst>
        </p:spPr>
      </p:pic>
      <p:pic>
        <p:nvPicPr>
          <p:cNvPr id="14" name="Picture 2">
            <a:extLst>
              <a:ext uri="{FF2B5EF4-FFF2-40B4-BE49-F238E27FC236}">
                <a16:creationId xmlns:a16="http://schemas.microsoft.com/office/drawing/2014/main" id="{4C3389D5-8B6F-0AA8-A5B4-F9B4C6D12BC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795105" y="5542411"/>
            <a:ext cx="2779970" cy="476289"/>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C9390C5E-D56C-08B2-57DB-73B2431D5C9C}"/>
              </a:ext>
            </a:extLst>
          </p:cNvPr>
          <p:cNvSpPr txBox="1"/>
          <p:nvPr/>
        </p:nvSpPr>
        <p:spPr>
          <a:xfrm>
            <a:off x="8382006" y="6018700"/>
            <a:ext cx="3809994"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Graduate Program in Genetics</a:t>
            </a:r>
          </a:p>
        </p:txBody>
      </p:sp>
      <p:sp>
        <p:nvSpPr>
          <p:cNvPr id="17" name="Subtitle 2">
            <a:extLst>
              <a:ext uri="{FF2B5EF4-FFF2-40B4-BE49-F238E27FC236}">
                <a16:creationId xmlns:a16="http://schemas.microsoft.com/office/drawing/2014/main" id="{3AAC0C06-715B-BD33-D30D-EF54BA1D79D6}"/>
              </a:ext>
            </a:extLst>
          </p:cNvPr>
          <p:cNvSpPr txBox="1">
            <a:spLocks/>
          </p:cNvSpPr>
          <p:nvPr/>
        </p:nvSpPr>
        <p:spPr>
          <a:xfrm>
            <a:off x="0" y="2"/>
            <a:ext cx="12192000" cy="406346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Pre-hatching Diapause in Killifish Embryos</a:t>
            </a:r>
          </a:p>
        </p:txBody>
      </p:sp>
    </p:spTree>
    <p:extLst>
      <p:ext uri="{BB962C8B-B14F-4D97-AF65-F5344CB8AC3E}">
        <p14:creationId xmlns:p14="http://schemas.microsoft.com/office/powerpoint/2010/main" val="42646022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567636A-102F-A667-7DBE-0AEFEBEFA0C2}"/>
              </a:ext>
            </a:extLst>
          </p:cNvPr>
          <p:cNvSpPr txBox="1"/>
          <p:nvPr/>
        </p:nvSpPr>
        <p:spPr>
          <a:xfrm>
            <a:off x="-3" y="212681"/>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Explore the Wonder of Dormancy</a:t>
            </a:r>
          </a:p>
        </p:txBody>
      </p:sp>
      <p:pic>
        <p:nvPicPr>
          <p:cNvPr id="16" name="Content Placeholder 4" descr="Fast Aging and Time Machine: Genome of the Turquoise killifish sequenced">
            <a:extLst>
              <a:ext uri="{FF2B5EF4-FFF2-40B4-BE49-F238E27FC236}">
                <a16:creationId xmlns:a16="http://schemas.microsoft.com/office/drawing/2014/main" id="{0A1E2954-85CC-4FC2-2A20-F0E51B3F7D1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93392" y="1027062"/>
            <a:ext cx="3793048" cy="2840227"/>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305AEEC8-006F-147D-9FFE-D6A5ECC1A0BF}"/>
              </a:ext>
            </a:extLst>
          </p:cNvPr>
          <p:cNvSpPr txBox="1"/>
          <p:nvPr/>
        </p:nvSpPr>
        <p:spPr>
          <a:xfrm>
            <a:off x="193392" y="1115415"/>
            <a:ext cx="3793048"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Arial" panose="020B0604020202020204" pitchFamily="34" charset="0"/>
              </a:rPr>
              <a:t>African Turquoise Killifish</a:t>
            </a:r>
          </a:p>
        </p:txBody>
      </p:sp>
      <p:grpSp>
        <p:nvGrpSpPr>
          <p:cNvPr id="44" name="Group 43">
            <a:extLst>
              <a:ext uri="{FF2B5EF4-FFF2-40B4-BE49-F238E27FC236}">
                <a16:creationId xmlns:a16="http://schemas.microsoft.com/office/drawing/2014/main" id="{BAF949B0-3699-D44F-F962-EC726C43C975}"/>
              </a:ext>
            </a:extLst>
          </p:cNvPr>
          <p:cNvGrpSpPr/>
          <p:nvPr/>
        </p:nvGrpSpPr>
        <p:grpSpPr>
          <a:xfrm>
            <a:off x="193392" y="4008285"/>
            <a:ext cx="3793048" cy="2714857"/>
            <a:chOff x="8330211" y="3973668"/>
            <a:chExt cx="3416551" cy="2562413"/>
          </a:xfrm>
        </p:grpSpPr>
        <p:grpSp>
          <p:nvGrpSpPr>
            <p:cNvPr id="40" name="Group 39">
              <a:extLst>
                <a:ext uri="{FF2B5EF4-FFF2-40B4-BE49-F238E27FC236}">
                  <a16:creationId xmlns:a16="http://schemas.microsoft.com/office/drawing/2014/main" id="{81C07888-2139-37EE-97EF-CF936C1A2F8B}"/>
                </a:ext>
              </a:extLst>
            </p:cNvPr>
            <p:cNvGrpSpPr/>
            <p:nvPr/>
          </p:nvGrpSpPr>
          <p:grpSpPr>
            <a:xfrm>
              <a:off x="8330211" y="3973668"/>
              <a:ext cx="3416551" cy="2562413"/>
              <a:chOff x="8432389" y="1189283"/>
              <a:chExt cx="3416551" cy="2562413"/>
            </a:xfrm>
          </p:grpSpPr>
          <p:pic>
            <p:nvPicPr>
              <p:cNvPr id="33" name="Picture 32">
                <a:extLst>
                  <a:ext uri="{FF2B5EF4-FFF2-40B4-BE49-F238E27FC236}">
                    <a16:creationId xmlns:a16="http://schemas.microsoft.com/office/drawing/2014/main" id="{74CAF1C9-7DE1-A050-F9B5-9813DC52011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32389" y="1189283"/>
                <a:ext cx="3416551" cy="2562413"/>
              </a:xfrm>
              <a:prstGeom prst="rect">
                <a:avLst/>
              </a:prstGeom>
            </p:spPr>
          </p:pic>
          <p:sp>
            <p:nvSpPr>
              <p:cNvPr id="39" name="TextBox 38">
                <a:extLst>
                  <a:ext uri="{FF2B5EF4-FFF2-40B4-BE49-F238E27FC236}">
                    <a16:creationId xmlns:a16="http://schemas.microsoft.com/office/drawing/2014/main" id="{D00DCDE7-AEE8-24D1-F9E9-20AD7B97F541}"/>
                  </a:ext>
                </a:extLst>
              </p:cNvPr>
              <p:cNvSpPr txBox="1"/>
              <p:nvPr/>
            </p:nvSpPr>
            <p:spPr>
              <a:xfrm>
                <a:off x="8432389" y="1189283"/>
                <a:ext cx="3416550"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How to stop the biological clock?</a:t>
                </a:r>
              </a:p>
            </p:txBody>
          </p:sp>
        </p:grpSp>
        <p:sp>
          <p:nvSpPr>
            <p:cNvPr id="43" name="TextBox 42">
              <a:extLst>
                <a:ext uri="{FF2B5EF4-FFF2-40B4-BE49-F238E27FC236}">
                  <a16:creationId xmlns:a16="http://schemas.microsoft.com/office/drawing/2014/main" id="{60291F3F-0848-AE8E-9216-0A003ECFAD83}"/>
                </a:ext>
              </a:extLst>
            </p:cNvPr>
            <p:cNvSpPr txBox="1"/>
            <p:nvPr/>
          </p:nvSpPr>
          <p:spPr>
            <a:xfrm>
              <a:off x="10277061" y="4336225"/>
              <a:ext cx="1469700"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Arial Rounded MT Bold" panose="020F0704030504030204" pitchFamily="34" charset="0"/>
                  <a:ea typeface="+mn-ea"/>
                  <a:cs typeface="+mn-cs"/>
                </a:rPr>
                <a:t>Diapause</a:t>
              </a:r>
              <a:endParaRPr kumimoji="0" lang="en-US" sz="18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endParaRPr>
            </a:p>
          </p:txBody>
        </p:sp>
      </p:grpSp>
      <p:sp>
        <p:nvSpPr>
          <p:cNvPr id="45" name="Slide Number Placeholder 44">
            <a:extLst>
              <a:ext uri="{FF2B5EF4-FFF2-40B4-BE49-F238E27FC236}">
                <a16:creationId xmlns:a16="http://schemas.microsoft.com/office/drawing/2014/main" id="{1FE2B8B8-82AA-8378-E462-532A3CAA9E6C}"/>
              </a:ext>
            </a:extLst>
          </p:cNvPr>
          <p:cNvSpPr>
            <a:spLocks noGrp="1"/>
          </p:cNvSpPr>
          <p:nvPr>
            <p:ph type="sldNum" sz="quarter" idx="12"/>
          </p:nvPr>
        </p:nvSpPr>
        <p:spPr>
          <a:xfrm>
            <a:off x="9389584" y="6492875"/>
            <a:ext cx="2802411"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93C8ED-FDBA-49B8-A005-5E77BE6EEB4A}"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grpSp>
        <p:nvGrpSpPr>
          <p:cNvPr id="2" name="Group 1">
            <a:extLst>
              <a:ext uri="{FF2B5EF4-FFF2-40B4-BE49-F238E27FC236}">
                <a16:creationId xmlns:a16="http://schemas.microsoft.com/office/drawing/2014/main" id="{BBBFFCF6-8957-6E20-B3D5-6BDBB3A151BC}"/>
              </a:ext>
            </a:extLst>
          </p:cNvPr>
          <p:cNvGrpSpPr/>
          <p:nvPr/>
        </p:nvGrpSpPr>
        <p:grpSpPr>
          <a:xfrm>
            <a:off x="6104539" y="2375843"/>
            <a:ext cx="934541" cy="844156"/>
            <a:chOff x="6805133" y="2492984"/>
            <a:chExt cx="1144128" cy="942663"/>
          </a:xfrm>
        </p:grpSpPr>
        <p:sp>
          <p:nvSpPr>
            <p:cNvPr id="3" name="TextBox 2">
              <a:extLst>
                <a:ext uri="{FF2B5EF4-FFF2-40B4-BE49-F238E27FC236}">
                  <a16:creationId xmlns:a16="http://schemas.microsoft.com/office/drawing/2014/main" id="{10F756A7-2373-E886-2374-21B5A3105F45}"/>
                </a:ext>
              </a:extLst>
            </p:cNvPr>
            <p:cNvSpPr txBox="1"/>
            <p:nvPr/>
          </p:nvSpPr>
          <p:spPr>
            <a:xfrm>
              <a:off x="7372745" y="2492984"/>
              <a:ext cx="57651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lgerian" panose="04020705040A02060702" pitchFamily="82" charset="0"/>
                  <a:ea typeface="+mn-ea"/>
                  <a:cs typeface="+mn-cs"/>
                </a:rPr>
                <a:t>Z</a:t>
              </a:r>
              <a:r>
                <a:rPr kumimoji="0" lang="en-US" sz="3600" b="0" i="0" u="none" strike="noStrike" kern="1200" cap="none" spc="0" normalizeH="0" baseline="0" noProof="0" dirty="0">
                  <a:ln>
                    <a:noFill/>
                  </a:ln>
                  <a:solidFill>
                    <a:srgbClr val="4EA72E"/>
                  </a:solidFill>
                  <a:effectLst/>
                  <a:uLnTx/>
                  <a:uFillTx/>
                  <a:latin typeface="Algerian" panose="04020705040A02060702" pitchFamily="82" charset="0"/>
                  <a:ea typeface="+mn-ea"/>
                  <a:cs typeface="+mn-cs"/>
                </a:rPr>
                <a:t> </a:t>
              </a:r>
            </a:p>
          </p:txBody>
        </p:sp>
        <p:sp>
          <p:nvSpPr>
            <p:cNvPr id="4" name="TextBox 3">
              <a:extLst>
                <a:ext uri="{FF2B5EF4-FFF2-40B4-BE49-F238E27FC236}">
                  <a16:creationId xmlns:a16="http://schemas.microsoft.com/office/drawing/2014/main" id="{ADCAC2C7-569C-CAB7-903F-078DFD7AB68A}"/>
                </a:ext>
              </a:extLst>
            </p:cNvPr>
            <p:cNvSpPr txBox="1"/>
            <p:nvPr/>
          </p:nvSpPr>
          <p:spPr>
            <a:xfrm>
              <a:off x="7060731" y="2641150"/>
              <a:ext cx="57651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lgerian" panose="04020705040A02060702" pitchFamily="82" charset="0"/>
                  <a:ea typeface="+mn-ea"/>
                  <a:cs typeface="+mn-cs"/>
                </a:rPr>
                <a:t>Z</a:t>
              </a:r>
              <a:r>
                <a:rPr kumimoji="0" lang="en-US" sz="3600" b="0" i="0" u="none" strike="noStrike" kern="1200" cap="none" spc="0" normalizeH="0" baseline="0" noProof="0" dirty="0">
                  <a:ln>
                    <a:noFill/>
                  </a:ln>
                  <a:solidFill>
                    <a:srgbClr val="4EA72E"/>
                  </a:solidFill>
                  <a:effectLst/>
                  <a:uLnTx/>
                  <a:uFillTx/>
                  <a:latin typeface="Algerian" panose="04020705040A02060702" pitchFamily="82" charset="0"/>
                  <a:ea typeface="+mn-ea"/>
                  <a:cs typeface="+mn-cs"/>
                </a:rPr>
                <a:t> </a:t>
              </a:r>
            </a:p>
          </p:txBody>
        </p:sp>
        <p:sp>
          <p:nvSpPr>
            <p:cNvPr id="5" name="TextBox 4">
              <a:extLst>
                <a:ext uri="{FF2B5EF4-FFF2-40B4-BE49-F238E27FC236}">
                  <a16:creationId xmlns:a16="http://schemas.microsoft.com/office/drawing/2014/main" id="{32C4B8C8-63AA-10AA-9903-C30D20BF3412}"/>
                </a:ext>
              </a:extLst>
            </p:cNvPr>
            <p:cNvSpPr txBox="1"/>
            <p:nvPr/>
          </p:nvSpPr>
          <p:spPr>
            <a:xfrm>
              <a:off x="6805133" y="2789316"/>
              <a:ext cx="34261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lgerian" panose="04020705040A02060702" pitchFamily="82" charset="0"/>
                  <a:ea typeface="+mn-ea"/>
                  <a:cs typeface="+mn-cs"/>
                </a:rPr>
                <a:t>Z</a:t>
              </a:r>
              <a:r>
                <a:rPr kumimoji="0" lang="en-US" sz="3600" b="0" i="0" u="none" strike="noStrike" kern="1200" cap="none" spc="0" normalizeH="0" baseline="0" noProof="0" dirty="0">
                  <a:ln>
                    <a:noFill/>
                  </a:ln>
                  <a:solidFill>
                    <a:srgbClr val="4EA72E"/>
                  </a:solidFill>
                  <a:effectLst/>
                  <a:uLnTx/>
                  <a:uFillTx/>
                  <a:latin typeface="Algerian" panose="04020705040A02060702" pitchFamily="82" charset="0"/>
                  <a:ea typeface="+mn-ea"/>
                  <a:cs typeface="+mn-cs"/>
                </a:rPr>
                <a:t> </a:t>
              </a:r>
            </a:p>
          </p:txBody>
        </p:sp>
      </p:grpSp>
      <p:pic>
        <p:nvPicPr>
          <p:cNvPr id="10" name="Picture 9">
            <a:extLst>
              <a:ext uri="{FF2B5EF4-FFF2-40B4-BE49-F238E27FC236}">
                <a16:creationId xmlns:a16="http://schemas.microsoft.com/office/drawing/2014/main" id="{CE836B43-9262-E053-79AA-5D59CC8AD94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95564" y="820642"/>
            <a:ext cx="2113050" cy="2113050"/>
          </a:xfrm>
          <a:prstGeom prst="ellipse">
            <a:avLst/>
          </a:prstGeom>
          <a:ln>
            <a:noFill/>
          </a:ln>
          <a:effectLst>
            <a:softEdge rad="112500"/>
          </a:effectLst>
        </p:spPr>
      </p:pic>
      <p:pic>
        <p:nvPicPr>
          <p:cNvPr id="17" name="Picture 16">
            <a:extLst>
              <a:ext uri="{FF2B5EF4-FFF2-40B4-BE49-F238E27FC236}">
                <a16:creationId xmlns:a16="http://schemas.microsoft.com/office/drawing/2014/main" id="{793350F9-C3F1-0307-14D6-487054891C6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6547788" y="2676849"/>
            <a:ext cx="2113050" cy="2224234"/>
          </a:xfrm>
          <a:prstGeom prst="ellipse">
            <a:avLst/>
          </a:prstGeom>
          <a:ln>
            <a:noFill/>
          </a:ln>
          <a:effectLst>
            <a:softEdge rad="112500"/>
          </a:effectLst>
        </p:spPr>
      </p:pic>
      <p:pic>
        <p:nvPicPr>
          <p:cNvPr id="19" name="Picture 18">
            <a:extLst>
              <a:ext uri="{FF2B5EF4-FFF2-40B4-BE49-F238E27FC236}">
                <a16:creationId xmlns:a16="http://schemas.microsoft.com/office/drawing/2014/main" id="{E268BF53-0DF4-014A-D032-E26FDA8F606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flipV="1">
            <a:off x="9108221" y="3768079"/>
            <a:ext cx="2683990" cy="2686936"/>
          </a:xfrm>
          <a:prstGeom prst="rect">
            <a:avLst/>
          </a:prstGeom>
          <a:ln>
            <a:noFill/>
          </a:ln>
          <a:effectLst>
            <a:softEdge rad="112500"/>
          </a:effectLst>
        </p:spPr>
      </p:pic>
      <p:pic>
        <p:nvPicPr>
          <p:cNvPr id="21" name="Picture 20">
            <a:extLst>
              <a:ext uri="{FF2B5EF4-FFF2-40B4-BE49-F238E27FC236}">
                <a16:creationId xmlns:a16="http://schemas.microsoft.com/office/drawing/2014/main" id="{F1EF9AC5-4645-2807-78F9-39AE9433A63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288325" y="2717038"/>
            <a:ext cx="2229710" cy="2208752"/>
          </a:xfrm>
          <a:prstGeom prst="ellipse">
            <a:avLst/>
          </a:prstGeom>
          <a:ln>
            <a:noFill/>
          </a:ln>
          <a:effectLst>
            <a:softEdge rad="112500"/>
          </a:effectLst>
        </p:spPr>
      </p:pic>
      <p:sp>
        <p:nvSpPr>
          <p:cNvPr id="26" name="TextBox 25">
            <a:extLst>
              <a:ext uri="{FF2B5EF4-FFF2-40B4-BE49-F238E27FC236}">
                <a16:creationId xmlns:a16="http://schemas.microsoft.com/office/drawing/2014/main" id="{C841BCE1-509D-E42C-580A-27A3A7E8FA43}"/>
              </a:ext>
            </a:extLst>
          </p:cNvPr>
          <p:cNvSpPr txBox="1"/>
          <p:nvPr/>
        </p:nvSpPr>
        <p:spPr>
          <a:xfrm>
            <a:off x="4994276" y="4859942"/>
            <a:ext cx="3036895"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Arial Rounded MT Bold" panose="020F0704030504030204" pitchFamily="34" charset="0"/>
                <a:ea typeface="+mn-ea"/>
                <a:cs typeface="+mn-cs"/>
              </a:rPr>
              <a:t>Diapause III embryo</a:t>
            </a:r>
            <a:endParaRPr kumimoji="0" lang="en-US" sz="18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endParaRPr>
          </a:p>
        </p:txBody>
      </p:sp>
      <p:sp>
        <p:nvSpPr>
          <p:cNvPr id="28" name="TextBox 27">
            <a:extLst>
              <a:ext uri="{FF2B5EF4-FFF2-40B4-BE49-F238E27FC236}">
                <a16:creationId xmlns:a16="http://schemas.microsoft.com/office/drawing/2014/main" id="{D845B637-A5D6-2480-6426-3078BAAE8B48}"/>
              </a:ext>
            </a:extLst>
          </p:cNvPr>
          <p:cNvSpPr txBox="1"/>
          <p:nvPr/>
        </p:nvSpPr>
        <p:spPr>
          <a:xfrm>
            <a:off x="9081996" y="2884255"/>
            <a:ext cx="2340185"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Pre-Diapause III embryo</a:t>
            </a:r>
            <a:endParaRPr kumimoji="0" lang="en-US" sz="18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endParaRPr>
          </a:p>
        </p:txBody>
      </p:sp>
      <p:sp>
        <p:nvSpPr>
          <p:cNvPr id="30" name="TextBox 29">
            <a:extLst>
              <a:ext uri="{FF2B5EF4-FFF2-40B4-BE49-F238E27FC236}">
                <a16:creationId xmlns:a16="http://schemas.microsoft.com/office/drawing/2014/main" id="{DD830772-3F96-0787-FF03-1DCFBA4463B3}"/>
              </a:ext>
            </a:extLst>
          </p:cNvPr>
          <p:cNvSpPr txBox="1"/>
          <p:nvPr/>
        </p:nvSpPr>
        <p:spPr>
          <a:xfrm>
            <a:off x="9252372" y="6415365"/>
            <a:ext cx="2458721"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Post-Diapause III fry</a:t>
            </a:r>
            <a:endParaRPr kumimoji="0" lang="en-US" sz="18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endParaRPr>
          </a:p>
        </p:txBody>
      </p:sp>
      <p:sp>
        <p:nvSpPr>
          <p:cNvPr id="31" name="Arrow: Curved Down 30">
            <a:extLst>
              <a:ext uri="{FF2B5EF4-FFF2-40B4-BE49-F238E27FC236}">
                <a16:creationId xmlns:a16="http://schemas.microsoft.com/office/drawing/2014/main" id="{BFF9F5CE-408B-DF5F-B9BF-F090DFF682EE}"/>
              </a:ext>
            </a:extLst>
          </p:cNvPr>
          <p:cNvSpPr/>
          <p:nvPr/>
        </p:nvSpPr>
        <p:spPr>
          <a:xfrm rot="18871729" flipH="1">
            <a:off x="7409999" y="1631077"/>
            <a:ext cx="1334754" cy="556142"/>
          </a:xfrm>
          <a:prstGeom prst="curvedDownArrow">
            <a:avLst>
              <a:gd name="adj1" fmla="val 10094"/>
              <a:gd name="adj2" fmla="val 34570"/>
              <a:gd name="adj3" fmla="val 25000"/>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6" name="TextBox 35">
            <a:extLst>
              <a:ext uri="{FF2B5EF4-FFF2-40B4-BE49-F238E27FC236}">
                <a16:creationId xmlns:a16="http://schemas.microsoft.com/office/drawing/2014/main" id="{D65E600C-27C4-63F9-160B-96728DB237E6}"/>
              </a:ext>
            </a:extLst>
          </p:cNvPr>
          <p:cNvSpPr txBox="1"/>
          <p:nvPr/>
        </p:nvSpPr>
        <p:spPr>
          <a:xfrm>
            <a:off x="7731578" y="1837228"/>
            <a:ext cx="1132725"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Rounded MT Bold" panose="020F0704030504030204" pitchFamily="34" charset="0"/>
                <a:ea typeface="+mn-ea"/>
                <a:cs typeface="+mn-cs"/>
              </a:rPr>
              <a:t>Initiation</a:t>
            </a:r>
            <a:endParaRPr kumimoji="0" lang="en-US" sz="1800" b="0" i="0" u="none" strike="noStrike" kern="1200" cap="none" spc="0" normalizeH="0" baseline="0" noProof="0" dirty="0">
              <a:ln>
                <a:noFill/>
              </a:ln>
              <a:solidFill>
                <a:srgbClr val="002060"/>
              </a:solidFill>
              <a:effectLst/>
              <a:uLnTx/>
              <a:uFillTx/>
              <a:latin typeface="Arial Rounded MT Bold" panose="020F0704030504030204" pitchFamily="34" charset="0"/>
              <a:ea typeface="+mn-ea"/>
              <a:cs typeface="+mn-cs"/>
            </a:endParaRPr>
          </a:p>
        </p:txBody>
      </p:sp>
      <p:sp>
        <p:nvSpPr>
          <p:cNvPr id="41" name="TextBox 40">
            <a:extLst>
              <a:ext uri="{FF2B5EF4-FFF2-40B4-BE49-F238E27FC236}">
                <a16:creationId xmlns:a16="http://schemas.microsoft.com/office/drawing/2014/main" id="{C91050E0-8D76-DDCD-053E-580F66374F27}"/>
              </a:ext>
            </a:extLst>
          </p:cNvPr>
          <p:cNvSpPr txBox="1"/>
          <p:nvPr/>
        </p:nvSpPr>
        <p:spPr>
          <a:xfrm>
            <a:off x="7731578" y="5340386"/>
            <a:ext cx="1333965"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Rounded MT Bold" panose="020F0704030504030204" pitchFamily="34" charset="0"/>
                <a:ea typeface="+mn-ea"/>
                <a:cs typeface="+mn-cs"/>
              </a:rPr>
              <a:t>Termination</a:t>
            </a:r>
            <a:endParaRPr kumimoji="0" lang="en-US" sz="1800" b="0" i="0" u="none" strike="noStrike" kern="1200" cap="none" spc="0" normalizeH="0" baseline="0" noProof="0" dirty="0">
              <a:ln>
                <a:noFill/>
              </a:ln>
              <a:solidFill>
                <a:srgbClr val="002060"/>
              </a:solidFill>
              <a:effectLst/>
              <a:uLnTx/>
              <a:uFillTx/>
              <a:latin typeface="Arial Rounded MT Bold" panose="020F0704030504030204" pitchFamily="34" charset="0"/>
              <a:ea typeface="+mn-ea"/>
              <a:cs typeface="+mn-cs"/>
            </a:endParaRPr>
          </a:p>
        </p:txBody>
      </p:sp>
      <p:sp>
        <p:nvSpPr>
          <p:cNvPr id="8" name="Arrow: Curved Down 7">
            <a:extLst>
              <a:ext uri="{FF2B5EF4-FFF2-40B4-BE49-F238E27FC236}">
                <a16:creationId xmlns:a16="http://schemas.microsoft.com/office/drawing/2014/main" id="{287046DF-A2A3-3899-FDF6-C9C48DA36A06}"/>
              </a:ext>
            </a:extLst>
          </p:cNvPr>
          <p:cNvSpPr/>
          <p:nvPr/>
        </p:nvSpPr>
        <p:spPr>
          <a:xfrm rot="13211969" flipH="1">
            <a:off x="7490006" y="5339314"/>
            <a:ext cx="1334754" cy="556142"/>
          </a:xfrm>
          <a:prstGeom prst="curvedDownArrow">
            <a:avLst>
              <a:gd name="adj1" fmla="val 10094"/>
              <a:gd name="adj2" fmla="val 34570"/>
              <a:gd name="adj3" fmla="val 25000"/>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59045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582F3EA-175D-3E26-6DA0-A3CC02B851C3}"/>
              </a:ext>
            </a:extLst>
          </p:cNvPr>
          <p:cNvSpPr>
            <a:spLocks noGrp="1"/>
          </p:cNvSpPr>
          <p:nvPr>
            <p:ph type="sldNum" sz="quarter" idx="12"/>
          </p:nvPr>
        </p:nvSpPr>
        <p:spPr>
          <a:xfrm>
            <a:off x="9418303"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93C8ED-FDBA-49B8-A005-5E77BE6EEB4A}"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pic>
        <p:nvPicPr>
          <p:cNvPr id="5" name="Picture 4">
            <a:extLst>
              <a:ext uri="{FF2B5EF4-FFF2-40B4-BE49-F238E27FC236}">
                <a16:creationId xmlns:a16="http://schemas.microsoft.com/office/drawing/2014/main" id="{3DCE97FA-8162-AC44-5CA9-CABAA5CBC94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150" y="675144"/>
            <a:ext cx="3776869" cy="3743219"/>
          </a:xfrm>
          <a:prstGeom prst="rect">
            <a:avLst/>
          </a:prstGeom>
        </p:spPr>
      </p:pic>
      <p:pic>
        <p:nvPicPr>
          <p:cNvPr id="44" name="Content Placeholder 7">
            <a:extLst>
              <a:ext uri="{FF2B5EF4-FFF2-40B4-BE49-F238E27FC236}">
                <a16:creationId xmlns:a16="http://schemas.microsoft.com/office/drawing/2014/main" id="{FC3BA3E6-7FD7-92A8-B15E-ED274F41F4F5}"/>
              </a:ext>
            </a:extLst>
          </p:cNvPr>
          <p:cNvPicPr>
            <a:picLocks noGrp="1" noChangeAspect="1"/>
          </p:cNvPicPr>
          <p:nvPr>
            <p:ph idx="1"/>
          </p:nvPr>
        </p:nvPicPr>
        <p:blipFill>
          <a:blip r:embed="rId4" cstate="screen">
            <a:extLst>
              <a:ext uri="{28A0092B-C50C-407E-A947-70E740481C1C}">
                <a14:useLocalDpi xmlns:a14="http://schemas.microsoft.com/office/drawing/2010/main"/>
              </a:ext>
            </a:extLst>
          </a:blip>
          <a:stretch>
            <a:fillRect/>
          </a:stretch>
        </p:blipFill>
        <p:spPr>
          <a:xfrm>
            <a:off x="4531557" y="860213"/>
            <a:ext cx="3120048" cy="2576340"/>
          </a:xfrm>
          <a:prstGeom prst="rect">
            <a:avLst/>
          </a:prstGeom>
        </p:spPr>
      </p:pic>
      <p:sp>
        <p:nvSpPr>
          <p:cNvPr id="53" name="TextBox 52">
            <a:extLst>
              <a:ext uri="{FF2B5EF4-FFF2-40B4-BE49-F238E27FC236}">
                <a16:creationId xmlns:a16="http://schemas.microsoft.com/office/drawing/2014/main" id="{5937E538-74FB-64E2-04E0-0B25F24C88F3}"/>
              </a:ext>
            </a:extLst>
          </p:cNvPr>
          <p:cNvSpPr txBox="1"/>
          <p:nvPr/>
        </p:nvSpPr>
        <p:spPr>
          <a:xfrm>
            <a:off x="462645" y="213479"/>
            <a:ext cx="3067881"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1. Aging Research </a:t>
            </a:r>
          </a:p>
        </p:txBody>
      </p:sp>
      <p:sp>
        <p:nvSpPr>
          <p:cNvPr id="55" name="TextBox 54">
            <a:extLst>
              <a:ext uri="{FF2B5EF4-FFF2-40B4-BE49-F238E27FC236}">
                <a16:creationId xmlns:a16="http://schemas.microsoft.com/office/drawing/2014/main" id="{A1584BE6-A5A7-AB79-F813-1B949D4381AD}"/>
              </a:ext>
            </a:extLst>
          </p:cNvPr>
          <p:cNvSpPr txBox="1"/>
          <p:nvPr/>
        </p:nvSpPr>
        <p:spPr>
          <a:xfrm>
            <a:off x="4023267" y="178875"/>
            <a:ext cx="413662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2. Cancer Dormancy</a:t>
            </a:r>
          </a:p>
        </p:txBody>
      </p:sp>
      <p:sp>
        <p:nvSpPr>
          <p:cNvPr id="57" name="TextBox 56">
            <a:extLst>
              <a:ext uri="{FF2B5EF4-FFF2-40B4-BE49-F238E27FC236}">
                <a16:creationId xmlns:a16="http://schemas.microsoft.com/office/drawing/2014/main" id="{B63557F8-6FC7-E97B-B24E-B68820852EEF}"/>
              </a:ext>
            </a:extLst>
          </p:cNvPr>
          <p:cNvSpPr txBox="1"/>
          <p:nvPr/>
        </p:nvSpPr>
        <p:spPr>
          <a:xfrm>
            <a:off x="7889406" y="178874"/>
            <a:ext cx="4136629"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3. Space Travel</a:t>
            </a:r>
          </a:p>
        </p:txBody>
      </p:sp>
      <p:pic>
        <p:nvPicPr>
          <p:cNvPr id="62" name="Picture 61" descr="A person lying in a room with a blue light&#10;&#10;AI-generated content may be incorrect.">
            <a:extLst>
              <a:ext uri="{FF2B5EF4-FFF2-40B4-BE49-F238E27FC236}">
                <a16:creationId xmlns:a16="http://schemas.microsoft.com/office/drawing/2014/main" id="{592453D8-F7EC-3A6F-B419-0E0DE089858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31201" y="860213"/>
            <a:ext cx="2736426" cy="2736426"/>
          </a:xfrm>
          <a:prstGeom prst="rect">
            <a:avLst/>
          </a:prstGeom>
          <a:ln>
            <a:noFill/>
          </a:ln>
          <a:effectLst>
            <a:outerShdw blurRad="190500" algn="tl" rotWithShape="0">
              <a:srgbClr val="000000">
                <a:alpha val="70000"/>
              </a:srgbClr>
            </a:outerShdw>
          </a:effectLst>
        </p:spPr>
      </p:pic>
      <p:grpSp>
        <p:nvGrpSpPr>
          <p:cNvPr id="2" name="Group 1">
            <a:extLst>
              <a:ext uri="{FF2B5EF4-FFF2-40B4-BE49-F238E27FC236}">
                <a16:creationId xmlns:a16="http://schemas.microsoft.com/office/drawing/2014/main" id="{47E672D1-3EA0-9A75-2E75-80F9DDF30DBB}"/>
              </a:ext>
            </a:extLst>
          </p:cNvPr>
          <p:cNvGrpSpPr/>
          <p:nvPr/>
        </p:nvGrpSpPr>
        <p:grpSpPr>
          <a:xfrm>
            <a:off x="6884792" y="1839894"/>
            <a:ext cx="957037" cy="760698"/>
            <a:chOff x="6805133" y="2492984"/>
            <a:chExt cx="1144128" cy="942663"/>
          </a:xfrm>
        </p:grpSpPr>
        <p:sp>
          <p:nvSpPr>
            <p:cNvPr id="67" name="TextBox 66">
              <a:extLst>
                <a:ext uri="{FF2B5EF4-FFF2-40B4-BE49-F238E27FC236}">
                  <a16:creationId xmlns:a16="http://schemas.microsoft.com/office/drawing/2014/main" id="{36EDD4B9-8456-E330-FFC6-8FFBDFCA84B7}"/>
                </a:ext>
              </a:extLst>
            </p:cNvPr>
            <p:cNvSpPr txBox="1"/>
            <p:nvPr/>
          </p:nvSpPr>
          <p:spPr>
            <a:xfrm>
              <a:off x="7372745" y="2492984"/>
              <a:ext cx="57651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lgerian" panose="04020705040A02060702" pitchFamily="82" charset="0"/>
                  <a:ea typeface="+mn-ea"/>
                  <a:cs typeface="+mn-cs"/>
                </a:rPr>
                <a:t>Z</a:t>
              </a:r>
              <a:r>
                <a:rPr kumimoji="0" lang="en-US" sz="3600" b="0" i="0" u="none" strike="noStrike" kern="1200" cap="none" spc="0" normalizeH="0" baseline="0" noProof="0" dirty="0">
                  <a:ln>
                    <a:noFill/>
                  </a:ln>
                  <a:solidFill>
                    <a:srgbClr val="4EA72E"/>
                  </a:solidFill>
                  <a:effectLst/>
                  <a:uLnTx/>
                  <a:uFillTx/>
                  <a:latin typeface="Algerian" panose="04020705040A02060702" pitchFamily="82" charset="0"/>
                  <a:ea typeface="+mn-ea"/>
                  <a:cs typeface="+mn-cs"/>
                </a:rPr>
                <a:t> </a:t>
              </a:r>
            </a:p>
          </p:txBody>
        </p:sp>
        <p:sp>
          <p:nvSpPr>
            <p:cNvPr id="68" name="TextBox 67">
              <a:extLst>
                <a:ext uri="{FF2B5EF4-FFF2-40B4-BE49-F238E27FC236}">
                  <a16:creationId xmlns:a16="http://schemas.microsoft.com/office/drawing/2014/main" id="{E7DFAE42-23BB-0833-9E63-29477244E0DC}"/>
                </a:ext>
              </a:extLst>
            </p:cNvPr>
            <p:cNvSpPr txBox="1"/>
            <p:nvPr/>
          </p:nvSpPr>
          <p:spPr>
            <a:xfrm>
              <a:off x="7060731" y="2641150"/>
              <a:ext cx="57651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lgerian" panose="04020705040A02060702" pitchFamily="82" charset="0"/>
                  <a:ea typeface="+mn-ea"/>
                  <a:cs typeface="+mn-cs"/>
                </a:rPr>
                <a:t>Z</a:t>
              </a:r>
              <a:r>
                <a:rPr kumimoji="0" lang="en-US" sz="3600" b="0" i="0" u="none" strike="noStrike" kern="1200" cap="none" spc="0" normalizeH="0" baseline="0" noProof="0" dirty="0">
                  <a:ln>
                    <a:noFill/>
                  </a:ln>
                  <a:solidFill>
                    <a:srgbClr val="4EA72E"/>
                  </a:solidFill>
                  <a:effectLst/>
                  <a:uLnTx/>
                  <a:uFillTx/>
                  <a:latin typeface="Algerian" panose="04020705040A02060702" pitchFamily="82" charset="0"/>
                  <a:ea typeface="+mn-ea"/>
                  <a:cs typeface="+mn-cs"/>
                </a:rPr>
                <a:t> </a:t>
              </a:r>
            </a:p>
          </p:txBody>
        </p:sp>
        <p:sp>
          <p:nvSpPr>
            <p:cNvPr id="69" name="TextBox 68">
              <a:extLst>
                <a:ext uri="{FF2B5EF4-FFF2-40B4-BE49-F238E27FC236}">
                  <a16:creationId xmlns:a16="http://schemas.microsoft.com/office/drawing/2014/main" id="{D73B2415-BFBD-D7D1-6B39-5434D06754AC}"/>
                </a:ext>
              </a:extLst>
            </p:cNvPr>
            <p:cNvSpPr txBox="1"/>
            <p:nvPr/>
          </p:nvSpPr>
          <p:spPr>
            <a:xfrm>
              <a:off x="6805133" y="2789316"/>
              <a:ext cx="34261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lgerian" panose="04020705040A02060702" pitchFamily="82" charset="0"/>
                  <a:ea typeface="+mn-ea"/>
                  <a:cs typeface="+mn-cs"/>
                </a:rPr>
                <a:t>Z</a:t>
              </a:r>
              <a:r>
                <a:rPr kumimoji="0" lang="en-US" sz="3600" b="0" i="0" u="none" strike="noStrike" kern="1200" cap="none" spc="0" normalizeH="0" baseline="0" noProof="0" dirty="0">
                  <a:ln>
                    <a:noFill/>
                  </a:ln>
                  <a:solidFill>
                    <a:srgbClr val="4EA72E"/>
                  </a:solidFill>
                  <a:effectLst/>
                  <a:uLnTx/>
                  <a:uFillTx/>
                  <a:latin typeface="Algerian" panose="04020705040A02060702" pitchFamily="82" charset="0"/>
                  <a:ea typeface="+mn-ea"/>
                  <a:cs typeface="+mn-cs"/>
                </a:rPr>
                <a:t> </a:t>
              </a:r>
            </a:p>
          </p:txBody>
        </p:sp>
      </p:grpSp>
      <p:pic>
        <p:nvPicPr>
          <p:cNvPr id="6" name="Picture 5">
            <a:extLst>
              <a:ext uri="{FF2B5EF4-FFF2-40B4-BE49-F238E27FC236}">
                <a16:creationId xmlns:a16="http://schemas.microsoft.com/office/drawing/2014/main" id="{CFBC4C3A-B375-A0DE-4671-5D302ECE4DF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2747" y="4418363"/>
            <a:ext cx="2467674" cy="2160240"/>
          </a:xfrm>
          <a:prstGeom prst="rect">
            <a:avLst/>
          </a:prstGeom>
        </p:spPr>
      </p:pic>
      <p:pic>
        <p:nvPicPr>
          <p:cNvPr id="7" name="Picture 6">
            <a:extLst>
              <a:ext uri="{FF2B5EF4-FFF2-40B4-BE49-F238E27FC236}">
                <a16:creationId xmlns:a16="http://schemas.microsoft.com/office/drawing/2014/main" id="{0A908452-65C1-3AE5-9A06-BBCF95AC3B8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623653" y="3513194"/>
            <a:ext cx="2977055" cy="3110203"/>
          </a:xfrm>
          <a:prstGeom prst="rect">
            <a:avLst/>
          </a:prstGeom>
        </p:spPr>
      </p:pic>
      <p:pic>
        <p:nvPicPr>
          <p:cNvPr id="9" name="Picture 8">
            <a:extLst>
              <a:ext uri="{FF2B5EF4-FFF2-40B4-BE49-F238E27FC236}">
                <a16:creationId xmlns:a16="http://schemas.microsoft.com/office/drawing/2014/main" id="{4AEBEBCD-D321-92C5-0048-2887B0CE759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217711" y="4033529"/>
            <a:ext cx="3866139" cy="2545074"/>
          </a:xfrm>
          <a:prstGeom prst="rect">
            <a:avLst/>
          </a:prstGeom>
        </p:spPr>
      </p:pic>
    </p:spTree>
    <p:extLst>
      <p:ext uri="{BB962C8B-B14F-4D97-AF65-F5344CB8AC3E}">
        <p14:creationId xmlns:p14="http://schemas.microsoft.com/office/powerpoint/2010/main" val="6575155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382DB298-3B1C-689E-2507-89D28865EAA5}"/>
              </a:ext>
            </a:extLst>
          </p:cNvPr>
          <p:cNvSpPr>
            <a:spLocks noGrp="1"/>
          </p:cNvSpPr>
          <p:nvPr>
            <p:ph idx="1"/>
          </p:nvPr>
        </p:nvSpPr>
        <p:spPr>
          <a:xfrm>
            <a:off x="555710" y="1253331"/>
            <a:ext cx="10515600" cy="4351338"/>
          </a:xfrm>
        </p:spPr>
        <p:txBody>
          <a:bodyPr>
            <a:normAutofit/>
          </a:bodyPr>
          <a:lstStyle/>
          <a:p>
            <a:pPr marL="0" indent="0">
              <a:buNone/>
            </a:pPr>
            <a:r>
              <a:rPr lang="en-US" dirty="0"/>
              <a:t>Name: Fatima Ejaz</a:t>
            </a:r>
          </a:p>
          <a:p>
            <a:pPr marL="0" indent="0">
              <a:buNone/>
            </a:pPr>
            <a:r>
              <a:rPr lang="en-US" dirty="0"/>
              <a:t>From Brooklyn, NY</a:t>
            </a:r>
          </a:p>
          <a:p>
            <a:pPr marL="0" indent="0">
              <a:buNone/>
            </a:pPr>
            <a:r>
              <a:rPr lang="en-US" dirty="0"/>
              <a:t>Hobbies: walking, learning languages</a:t>
            </a:r>
          </a:p>
          <a:p>
            <a:pPr marL="0" indent="0">
              <a:buNone/>
            </a:pPr>
            <a:r>
              <a:rPr lang="en-US" dirty="0"/>
              <a:t>Fourth year Genetics PhD student in the Talos Lab</a:t>
            </a:r>
          </a:p>
          <a:p>
            <a:pPr lvl="1"/>
            <a:r>
              <a:rPr lang="en-US" dirty="0"/>
              <a:t>Project: exploring age, lineage plasticity, and intratumor heterogeneity in Prostate Cancer </a:t>
            </a:r>
          </a:p>
          <a:p>
            <a:pPr marL="0" indent="0">
              <a:buNone/>
            </a:pPr>
            <a:endParaRPr lang="en-US" dirty="0"/>
          </a:p>
          <a:p>
            <a:pPr marL="457200" lvl="1" indent="0">
              <a:buNone/>
            </a:pPr>
            <a:endParaRPr lang="en-US" dirty="0"/>
          </a:p>
        </p:txBody>
      </p:sp>
    </p:spTree>
    <p:extLst>
      <p:ext uri="{BB962C8B-B14F-4D97-AF65-F5344CB8AC3E}">
        <p14:creationId xmlns:p14="http://schemas.microsoft.com/office/powerpoint/2010/main" val="13735661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8D147-77B2-8550-A287-633AA4A36EC6}"/>
              </a:ext>
            </a:extLst>
          </p:cNvPr>
          <p:cNvSpPr>
            <a:spLocks noGrp="1"/>
          </p:cNvSpPr>
          <p:nvPr>
            <p:ph type="title"/>
          </p:nvPr>
        </p:nvSpPr>
        <p:spPr>
          <a:xfrm>
            <a:off x="838200" y="-335051"/>
            <a:ext cx="10515600" cy="1325563"/>
          </a:xfrm>
        </p:spPr>
        <p:txBody>
          <a:bodyPr>
            <a:normAutofit/>
          </a:bodyPr>
          <a:lstStyle/>
          <a:p>
            <a:pPr algn="ctr"/>
            <a:r>
              <a:rPr lang="en-US" sz="2800" b="1" dirty="0"/>
              <a:t>Prostate cancer and its heterogeneity remains a challenge</a:t>
            </a:r>
          </a:p>
        </p:txBody>
      </p:sp>
      <p:sp>
        <p:nvSpPr>
          <p:cNvPr id="11" name="TextBox 10">
            <a:extLst>
              <a:ext uri="{FF2B5EF4-FFF2-40B4-BE49-F238E27FC236}">
                <a16:creationId xmlns:a16="http://schemas.microsoft.com/office/drawing/2014/main" id="{79888863-40FF-1E4E-1DF0-6AE63CC7187F}"/>
              </a:ext>
            </a:extLst>
          </p:cNvPr>
          <p:cNvSpPr txBox="1"/>
          <p:nvPr/>
        </p:nvSpPr>
        <p:spPr>
          <a:xfrm>
            <a:off x="0" y="6455844"/>
            <a:ext cx="2664030" cy="6001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rPr>
              <a:t>Vaidyanathan et al.,</a:t>
            </a:r>
            <a:r>
              <a:rPr kumimoji="0" lang="en-US" sz="1100" b="0" i="1" u="none" strike="noStrike" kern="1200" cap="none" spc="0" normalizeH="0" baseline="0" noProof="0" dirty="0">
                <a:ln>
                  <a:noFill/>
                </a:ln>
                <a:solidFill>
                  <a:prstClr val="black"/>
                </a:solidFill>
                <a:effectLst/>
                <a:uLnTx/>
                <a:uFillTx/>
                <a:latin typeface="Aptos" panose="02110004020202020204"/>
                <a:ea typeface="+mn-ea"/>
                <a:cs typeface="+mn-cs"/>
              </a:rPr>
              <a:t>gereriatic</a:t>
            </a:r>
            <a:r>
              <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rPr>
              <a:t>s,2016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4" name="Picture 13">
            <a:extLst>
              <a:ext uri="{FF2B5EF4-FFF2-40B4-BE49-F238E27FC236}">
                <a16:creationId xmlns:a16="http://schemas.microsoft.com/office/drawing/2014/main" id="{FA46B64F-E55B-5FB4-6A2E-BBC62ED7E767}"/>
              </a:ext>
            </a:extLst>
          </p:cNvPr>
          <p:cNvPicPr>
            <a:picLocks noChangeAspect="1"/>
          </p:cNvPicPr>
          <p:nvPr/>
        </p:nvPicPr>
        <p:blipFill>
          <a:blip r:embed="rId3"/>
          <a:stretch>
            <a:fillRect/>
          </a:stretch>
        </p:blipFill>
        <p:spPr>
          <a:xfrm>
            <a:off x="196278" y="1467102"/>
            <a:ext cx="7056609" cy="3345914"/>
          </a:xfrm>
          <a:prstGeom prst="rect">
            <a:avLst/>
          </a:prstGeom>
          <a:ln>
            <a:solidFill>
              <a:srgbClr val="FF0000"/>
            </a:solidFill>
          </a:ln>
        </p:spPr>
      </p:pic>
      <p:sp>
        <p:nvSpPr>
          <p:cNvPr id="6" name="TextBox 5">
            <a:extLst>
              <a:ext uri="{FF2B5EF4-FFF2-40B4-BE49-F238E27FC236}">
                <a16:creationId xmlns:a16="http://schemas.microsoft.com/office/drawing/2014/main" id="{DC27FDD0-00F2-6C45-434C-77EA6771956F}"/>
              </a:ext>
            </a:extLst>
          </p:cNvPr>
          <p:cNvSpPr txBox="1"/>
          <p:nvPr/>
        </p:nvSpPr>
        <p:spPr>
          <a:xfrm>
            <a:off x="397991" y="4929233"/>
            <a:ext cx="665318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sym typeface="Wingdings" pitchFamily="2" charset="2"/>
              </a:rPr>
              <a:t> </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Most common non-cutaneous malignancy in men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sym typeface="Wingdings" pitchFamily="2" charset="2"/>
              </a:rPr>
              <a:t> </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Age is the leading risk factor for </a:t>
            </a:r>
            <a:r>
              <a:rPr kumimoji="0" lang="en-US" sz="1800" b="0" i="0" u="none" strike="noStrike" kern="1200" cap="none" spc="0" normalizeH="0" baseline="0" noProof="0" dirty="0" err="1">
                <a:ln>
                  <a:noFill/>
                </a:ln>
                <a:solidFill>
                  <a:prstClr val="black"/>
                </a:solidFill>
                <a:effectLst/>
                <a:uLnTx/>
                <a:uFillTx/>
                <a:latin typeface="Aptos" panose="02110004020202020204"/>
                <a:ea typeface="+mn-ea"/>
                <a:cs typeface="+mn-cs"/>
              </a:rPr>
              <a:t>PCa</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7" name="Content Placeholder 3">
            <a:extLst>
              <a:ext uri="{FF2B5EF4-FFF2-40B4-BE49-F238E27FC236}">
                <a16:creationId xmlns:a16="http://schemas.microsoft.com/office/drawing/2014/main" id="{8C77490F-057B-513B-CC7C-AF3F5500A3AE}"/>
              </a:ext>
            </a:extLst>
          </p:cNvPr>
          <p:cNvPicPr>
            <a:picLocks noGrp="1" noChangeAspect="1"/>
          </p:cNvPicPr>
          <p:nvPr>
            <p:ph idx="1"/>
          </p:nvPr>
        </p:nvPicPr>
        <p:blipFill>
          <a:blip r:embed="rId4" cstate="screen">
            <a:extLst>
              <a:ext uri="{28A0092B-C50C-407E-A947-70E740481C1C}">
                <a14:useLocalDpi xmlns:a14="http://schemas.microsoft.com/office/drawing/2010/main"/>
              </a:ext>
            </a:extLst>
          </a:blip>
          <a:srcRect/>
          <a:stretch/>
        </p:blipFill>
        <p:spPr>
          <a:xfrm>
            <a:off x="7894809" y="724493"/>
            <a:ext cx="2664030" cy="2036177"/>
          </a:xfrm>
          <a:prstGeom prst="rect">
            <a:avLst/>
          </a:prstGeom>
          <a:ln>
            <a:solidFill>
              <a:schemeClr val="accent1"/>
            </a:solidFill>
          </a:ln>
        </p:spPr>
      </p:pic>
      <p:pic>
        <p:nvPicPr>
          <p:cNvPr id="8" name="Content Placeholder 3">
            <a:extLst>
              <a:ext uri="{FF2B5EF4-FFF2-40B4-BE49-F238E27FC236}">
                <a16:creationId xmlns:a16="http://schemas.microsoft.com/office/drawing/2014/main" id="{0CF943F8-28BC-FFA6-71B4-9BE77254685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26823" y="2834582"/>
            <a:ext cx="2664031" cy="1665019"/>
          </a:xfrm>
          <a:prstGeom prst="rect">
            <a:avLst/>
          </a:prstGeom>
          <a:noFill/>
          <a:ln>
            <a:solidFill>
              <a:schemeClr val="accent5">
                <a:lumMod val="50000"/>
              </a:schemeClr>
            </a:solidFill>
          </a:ln>
        </p:spPr>
      </p:pic>
      <p:pic>
        <p:nvPicPr>
          <p:cNvPr id="9" name="Picture 8" descr="A picture containing graphical user interface&#10;&#10;Description automatically generated">
            <a:extLst>
              <a:ext uri="{FF2B5EF4-FFF2-40B4-BE49-F238E27FC236}">
                <a16:creationId xmlns:a16="http://schemas.microsoft.com/office/drawing/2014/main" id="{DC01F327-9C99-2B5F-5EF6-9BAD4EB79055}"/>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894809" y="4604740"/>
            <a:ext cx="2964914" cy="2039149"/>
          </a:xfrm>
          <a:prstGeom prst="rect">
            <a:avLst/>
          </a:prstGeom>
          <a:ln>
            <a:solidFill>
              <a:srgbClr val="002060"/>
            </a:solidFill>
          </a:ln>
        </p:spPr>
      </p:pic>
    </p:spTree>
    <p:extLst>
      <p:ext uri="{BB962C8B-B14F-4D97-AF65-F5344CB8AC3E}">
        <p14:creationId xmlns:p14="http://schemas.microsoft.com/office/powerpoint/2010/main" val="7842128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useBgFill="1">
        <p:nvSpPr>
          <p:cNvPr id="38" name="Rectangle 37">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Content Placeholder 3">
            <a:extLst>
              <a:ext uri="{FF2B5EF4-FFF2-40B4-BE49-F238E27FC236}">
                <a16:creationId xmlns:a16="http://schemas.microsoft.com/office/drawing/2014/main" id="{A69B9148-23E2-00DC-1D43-1104182D9E5F}"/>
              </a:ext>
            </a:extLst>
          </p:cNvPr>
          <p:cNvPicPr>
            <a:picLocks noChangeAspect="1"/>
          </p:cNvPicPr>
          <p:nvPr/>
        </p:nvPicPr>
        <p:blipFill>
          <a:blip r:embed="rId2" cstate="screen">
            <a:extLst>
              <a:ext uri="{28A0092B-C50C-407E-A947-70E740481C1C}">
                <a14:useLocalDpi xmlns:a14="http://schemas.microsoft.com/office/drawing/2010/main"/>
              </a:ext>
            </a:extLst>
          </a:blip>
          <a:srcRect b="-2"/>
          <a:stretch>
            <a:fillRect/>
          </a:stretch>
        </p:blipFill>
        <p:spPr>
          <a:xfrm>
            <a:off x="0" y="-2"/>
            <a:ext cx="6096001" cy="6858002"/>
          </a:xfrm>
          <a:prstGeom prst="rect">
            <a:avLst/>
          </a:prstGeom>
        </p:spPr>
      </p:pic>
      <p:sp>
        <p:nvSpPr>
          <p:cNvPr id="2" name="TextBox 1">
            <a:extLst>
              <a:ext uri="{FF2B5EF4-FFF2-40B4-BE49-F238E27FC236}">
                <a16:creationId xmlns:a16="http://schemas.microsoft.com/office/drawing/2014/main" id="{B2C4D56A-B3A3-B675-E54D-AC0FDF5C1AFE}"/>
              </a:ext>
            </a:extLst>
          </p:cNvPr>
          <p:cNvSpPr txBox="1"/>
          <p:nvPr/>
        </p:nvSpPr>
        <p:spPr>
          <a:xfrm>
            <a:off x="6096000" y="1544081"/>
            <a:ext cx="6096000" cy="376983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Aging-Induced Lineage Plasticity: Unveiling the Roots of Intratumor Cellular Heterogeneity</a:t>
            </a:r>
          </a:p>
          <a:p>
            <a:pPr marL="285750" marR="0" lvl="0" indent="-228600" algn="ctr"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Intermediate states</a:t>
            </a:r>
          </a:p>
          <a:p>
            <a:pPr marL="285750" marR="0" lvl="0" indent="-228600" algn="ctr"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Transcriptional regulation</a:t>
            </a:r>
          </a:p>
          <a:p>
            <a:pPr marL="285750" marR="0" lvl="0" indent="-228600" algn="ctr"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Clonal dynamics</a:t>
            </a:r>
          </a:p>
        </p:txBody>
      </p:sp>
    </p:spTree>
    <p:extLst>
      <p:ext uri="{BB962C8B-B14F-4D97-AF65-F5344CB8AC3E}">
        <p14:creationId xmlns:p14="http://schemas.microsoft.com/office/powerpoint/2010/main" val="14460403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C7EF8-A9D0-64D6-AB2E-A42F1976BA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9B46B6-5268-8B4C-9615-8A05A71CD7BC}"/>
              </a:ext>
            </a:extLst>
          </p:cNvPr>
          <p:cNvSpPr>
            <a:spLocks noGrp="1"/>
          </p:cNvSpPr>
          <p:nvPr>
            <p:ph type="ctrTitle"/>
          </p:nvPr>
        </p:nvSpPr>
        <p:spPr/>
        <p:txBody>
          <a:bodyPr>
            <a:normAutofit fontScale="90000"/>
          </a:bodyPr>
          <a:lstStyle/>
          <a:p>
            <a:r>
              <a:rPr lang="en-US"/>
              <a:t>Elucidating the Mechanisms of Transcriptional Pause Release Via Notch</a:t>
            </a:r>
          </a:p>
        </p:txBody>
      </p:sp>
      <p:sp>
        <p:nvSpPr>
          <p:cNvPr id="3" name="Subtitle 2">
            <a:extLst>
              <a:ext uri="{FF2B5EF4-FFF2-40B4-BE49-F238E27FC236}">
                <a16:creationId xmlns:a16="http://schemas.microsoft.com/office/drawing/2014/main" id="{3C8FDCEC-F47C-0655-2284-1346F188FAB4}"/>
              </a:ext>
            </a:extLst>
          </p:cNvPr>
          <p:cNvSpPr>
            <a:spLocks noGrp="1"/>
          </p:cNvSpPr>
          <p:nvPr>
            <p:ph type="subTitle" idx="1"/>
          </p:nvPr>
        </p:nvSpPr>
        <p:spPr/>
        <p:txBody>
          <a:bodyPr/>
          <a:lstStyle/>
          <a:p>
            <a:r>
              <a:rPr lang="en-US"/>
              <a:t>Wendy Zeng</a:t>
            </a:r>
          </a:p>
          <a:p>
            <a:r>
              <a:rPr lang="en-US"/>
              <a:t>Dr. Julia Rogers</a:t>
            </a:r>
          </a:p>
          <a:p>
            <a:r>
              <a:rPr lang="en-US"/>
              <a:t>Fall 2026</a:t>
            </a:r>
          </a:p>
        </p:txBody>
      </p:sp>
    </p:spTree>
    <p:extLst>
      <p:ext uri="{BB962C8B-B14F-4D97-AF65-F5344CB8AC3E}">
        <p14:creationId xmlns:p14="http://schemas.microsoft.com/office/powerpoint/2010/main" val="32516826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0485E-194D-CE00-16A1-04598937D4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54FBBC-6717-AB2B-FC0A-B507246664D7}"/>
              </a:ext>
            </a:extLst>
          </p:cNvPr>
          <p:cNvSpPr>
            <a:spLocks noGrp="1"/>
          </p:cNvSpPr>
          <p:nvPr>
            <p:ph type="title"/>
          </p:nvPr>
        </p:nvSpPr>
        <p:spPr/>
        <p:txBody>
          <a:bodyPr>
            <a:noAutofit/>
          </a:bodyPr>
          <a:lstStyle/>
          <a:p>
            <a:pPr algn="ctr"/>
            <a:r>
              <a:rPr lang="en-US" sz="3600">
                <a:latin typeface="Helvetica" pitchFamily="2" charset="0"/>
              </a:rPr>
              <a:t>Notch activation and cleavage drive NICD nuclear translocation and target gene expression</a:t>
            </a:r>
            <a:endParaRPr lang="en-US" sz="3600" dirty="0">
              <a:latin typeface="Helvetica" pitchFamily="2" charset="0"/>
            </a:endParaRPr>
          </a:p>
        </p:txBody>
      </p:sp>
      <p:pic>
        <p:nvPicPr>
          <p:cNvPr id="12292" name="Picture 4">
            <a:extLst>
              <a:ext uri="{FF2B5EF4-FFF2-40B4-BE49-F238E27FC236}">
                <a16:creationId xmlns:a16="http://schemas.microsoft.com/office/drawing/2014/main" id="{4D7B7352-46E1-067B-B085-05B1F552667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257921" y="1938528"/>
            <a:ext cx="3676158" cy="4554347"/>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a:extLst>
              <a:ext uri="{FF2B5EF4-FFF2-40B4-BE49-F238E27FC236}">
                <a16:creationId xmlns:a16="http://schemas.microsoft.com/office/drawing/2014/main" id="{03A6D412-D136-D0AC-F218-1E6DA1302F42}"/>
              </a:ext>
            </a:extLst>
          </p:cNvPr>
          <p:cNvCxnSpPr>
            <a:cxnSpLocks/>
          </p:cNvCxnSpPr>
          <p:nvPr/>
        </p:nvCxnSpPr>
        <p:spPr>
          <a:xfrm>
            <a:off x="838200" y="1690688"/>
            <a:ext cx="10546080" cy="0"/>
          </a:xfrm>
          <a:prstGeom prst="line">
            <a:avLst/>
          </a:prstGeom>
          <a:ln w="28575">
            <a:solidFill>
              <a:srgbClr val="C00000"/>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649D0A86-4780-5BB6-BE46-B0A85F1A4F83}"/>
              </a:ext>
            </a:extLst>
          </p:cNvPr>
          <p:cNvSpPr txBox="1"/>
          <p:nvPr/>
        </p:nvSpPr>
        <p:spPr>
          <a:xfrm>
            <a:off x="0" y="6604084"/>
            <a:ext cx="1677062"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Helvetica" pitchFamily="2" charset="0"/>
                <a:ea typeface="+mn-ea"/>
                <a:cs typeface="+mn-cs"/>
              </a:rPr>
              <a:t>The Rogers Lab Website</a:t>
            </a:r>
          </a:p>
        </p:txBody>
      </p:sp>
    </p:spTree>
    <p:extLst>
      <p:ext uri="{BB962C8B-B14F-4D97-AF65-F5344CB8AC3E}">
        <p14:creationId xmlns:p14="http://schemas.microsoft.com/office/powerpoint/2010/main" val="8199057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8BFEC-8C40-D448-D734-CF77ABBFE4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D6E26A-C5B0-D053-4A9D-5C42D716E995}"/>
              </a:ext>
            </a:extLst>
          </p:cNvPr>
          <p:cNvSpPr>
            <a:spLocks noGrp="1"/>
          </p:cNvSpPr>
          <p:nvPr>
            <p:ph type="title"/>
          </p:nvPr>
        </p:nvSpPr>
        <p:spPr/>
        <p:txBody>
          <a:bodyPr>
            <a:noAutofit/>
          </a:bodyPr>
          <a:lstStyle/>
          <a:p>
            <a:pPr algn="ctr"/>
            <a:r>
              <a:rPr lang="en-US" sz="3600" dirty="0">
                <a:latin typeface="Helvetica" pitchFamily="2" charset="0"/>
              </a:rPr>
              <a:t>Promoter-proximal pause release serves as a key checkpoint for productive elongation</a:t>
            </a:r>
          </a:p>
        </p:txBody>
      </p:sp>
      <p:cxnSp>
        <p:nvCxnSpPr>
          <p:cNvPr id="9" name="Straight Connector 8">
            <a:extLst>
              <a:ext uri="{FF2B5EF4-FFF2-40B4-BE49-F238E27FC236}">
                <a16:creationId xmlns:a16="http://schemas.microsoft.com/office/drawing/2014/main" id="{2B7AAB86-9B4B-BD61-9567-388C4147B954}"/>
              </a:ext>
            </a:extLst>
          </p:cNvPr>
          <p:cNvCxnSpPr>
            <a:cxnSpLocks/>
          </p:cNvCxnSpPr>
          <p:nvPr/>
        </p:nvCxnSpPr>
        <p:spPr>
          <a:xfrm>
            <a:off x="838200" y="1690688"/>
            <a:ext cx="10546080" cy="0"/>
          </a:xfrm>
          <a:prstGeom prst="line">
            <a:avLst/>
          </a:prstGeom>
          <a:ln w="28575">
            <a:solidFill>
              <a:srgbClr val="C00000"/>
            </a:solidFill>
          </a:ln>
        </p:spPr>
        <p:style>
          <a:lnRef idx="2">
            <a:schemeClr val="accent1"/>
          </a:lnRef>
          <a:fillRef idx="0">
            <a:schemeClr val="accent1"/>
          </a:fillRef>
          <a:effectRef idx="1">
            <a:schemeClr val="accent1"/>
          </a:effectRef>
          <a:fontRef idx="minor">
            <a:schemeClr val="tx1"/>
          </a:fontRef>
        </p:style>
      </p:cxnSp>
      <p:grpSp>
        <p:nvGrpSpPr>
          <p:cNvPr id="4" name="Group 3">
            <a:extLst>
              <a:ext uri="{FF2B5EF4-FFF2-40B4-BE49-F238E27FC236}">
                <a16:creationId xmlns:a16="http://schemas.microsoft.com/office/drawing/2014/main" id="{7248E65B-C945-917E-FC8E-BE3BCF8F1B67}"/>
              </a:ext>
            </a:extLst>
          </p:cNvPr>
          <p:cNvGrpSpPr/>
          <p:nvPr/>
        </p:nvGrpSpPr>
        <p:grpSpPr>
          <a:xfrm>
            <a:off x="2108072" y="1970182"/>
            <a:ext cx="7975856" cy="3611749"/>
            <a:chOff x="2491978" y="1970183"/>
            <a:chExt cx="7208044" cy="3266281"/>
          </a:xfrm>
        </p:grpSpPr>
        <p:pic>
          <p:nvPicPr>
            <p:cNvPr id="3" name="Picture 2">
              <a:extLst>
                <a:ext uri="{FF2B5EF4-FFF2-40B4-BE49-F238E27FC236}">
                  <a16:creationId xmlns:a16="http://schemas.microsoft.com/office/drawing/2014/main" id="{74DA682D-84FA-7105-2242-F69499C1D9D7}"/>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491978" y="2508904"/>
              <a:ext cx="7208044" cy="2727560"/>
            </a:xfrm>
            <a:prstGeom prst="rect">
              <a:avLst/>
            </a:prstGeom>
          </p:spPr>
        </p:pic>
        <p:grpSp>
          <p:nvGrpSpPr>
            <p:cNvPr id="8" name="Group 7">
              <a:extLst>
                <a:ext uri="{FF2B5EF4-FFF2-40B4-BE49-F238E27FC236}">
                  <a16:creationId xmlns:a16="http://schemas.microsoft.com/office/drawing/2014/main" id="{51837266-C0F3-52DC-5133-494CBCF571E7}"/>
                </a:ext>
              </a:extLst>
            </p:cNvPr>
            <p:cNvGrpSpPr/>
            <p:nvPr/>
          </p:nvGrpSpPr>
          <p:grpSpPr>
            <a:xfrm>
              <a:off x="8047186" y="1970183"/>
              <a:ext cx="1379201" cy="1375758"/>
              <a:chOff x="8047186" y="2018311"/>
              <a:chExt cx="1379201" cy="1375758"/>
            </a:xfrm>
          </p:grpSpPr>
          <p:pic>
            <p:nvPicPr>
              <p:cNvPr id="6" name="Picture 5">
                <a:extLst>
                  <a:ext uri="{FF2B5EF4-FFF2-40B4-BE49-F238E27FC236}">
                    <a16:creationId xmlns:a16="http://schemas.microsoft.com/office/drawing/2014/main" id="{BA53D978-49E8-F356-84CA-0042DC4924CC}"/>
                  </a:ext>
                </a:extLst>
              </p:cNvPr>
              <p:cNvPicPr>
                <a:picLocks noChangeAspect="1"/>
              </p:cNvPicPr>
              <p:nvPr/>
            </p:nvPicPr>
            <p:blipFill>
              <a:blip r:embed="rId4" cstate="screen">
                <a:extLst>
                  <a:ext uri="{28A0092B-C50C-407E-A947-70E740481C1C}">
                    <a14:useLocalDpi xmlns:a14="http://schemas.microsoft.com/office/drawing/2010/main"/>
                  </a:ext>
                </a:extLst>
              </a:blip>
              <a:srcRect b="1850"/>
              <a:stretch>
                <a:fillRect/>
              </a:stretch>
            </p:blipFill>
            <p:spPr>
              <a:xfrm>
                <a:off x="8096617" y="2018311"/>
                <a:ext cx="1329770" cy="1325563"/>
              </a:xfrm>
              <a:prstGeom prst="rect">
                <a:avLst/>
              </a:prstGeom>
            </p:spPr>
          </p:pic>
          <p:pic>
            <p:nvPicPr>
              <p:cNvPr id="7" name="Picture 6">
                <a:extLst>
                  <a:ext uri="{FF2B5EF4-FFF2-40B4-BE49-F238E27FC236}">
                    <a16:creationId xmlns:a16="http://schemas.microsoft.com/office/drawing/2014/main" id="{2B30CD4E-BFF2-5962-69F1-5687DD6C0C97}"/>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047186" y="2848380"/>
                <a:ext cx="309717" cy="545689"/>
              </a:xfrm>
              <a:prstGeom prst="rect">
                <a:avLst/>
              </a:prstGeom>
            </p:spPr>
          </p:pic>
        </p:grpSp>
      </p:grpSp>
      <p:sp>
        <p:nvSpPr>
          <p:cNvPr id="12" name="TextBox 11">
            <a:extLst>
              <a:ext uri="{FF2B5EF4-FFF2-40B4-BE49-F238E27FC236}">
                <a16:creationId xmlns:a16="http://schemas.microsoft.com/office/drawing/2014/main" id="{A25A3861-EB0F-4D7C-91D0-2AD043076B2A}"/>
              </a:ext>
            </a:extLst>
          </p:cNvPr>
          <p:cNvSpPr txBox="1"/>
          <p:nvPr/>
        </p:nvSpPr>
        <p:spPr>
          <a:xfrm>
            <a:off x="0" y="6604084"/>
            <a:ext cx="312457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rPr>
              <a:t>Core and Adelman, 2019; </a:t>
            </a:r>
            <a:r>
              <a:rPr kumimoji="0" lang="en-US" sz="1050" b="0" i="0" u="none" strike="noStrike" kern="1200" cap="none" spc="0" normalizeH="0" baseline="0" noProof="0" dirty="0" err="1">
                <a:ln>
                  <a:noFill/>
                </a:ln>
                <a:solidFill>
                  <a:prstClr val="black"/>
                </a:solidFill>
                <a:effectLst/>
                <a:uLnTx/>
                <a:uFillTx/>
                <a:latin typeface="Helvetica" pitchFamily="2" charset="0"/>
                <a:ea typeface="+mn-ea"/>
                <a:cs typeface="+mn-cs"/>
              </a:rPr>
              <a:t>Altendorfer</a:t>
            </a:r>
            <a:r>
              <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rPr>
              <a:t> et al., 2022</a:t>
            </a:r>
          </a:p>
        </p:txBody>
      </p:sp>
    </p:spTree>
    <p:extLst>
      <p:ext uri="{BB962C8B-B14F-4D97-AF65-F5344CB8AC3E}">
        <p14:creationId xmlns:p14="http://schemas.microsoft.com/office/powerpoint/2010/main" val="5426372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47E89-F07E-1A9B-6A8C-1D60187B90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ACE705-523D-7868-23A5-905F02F2FC09}"/>
              </a:ext>
            </a:extLst>
          </p:cNvPr>
          <p:cNvSpPr>
            <a:spLocks noGrp="1"/>
          </p:cNvSpPr>
          <p:nvPr>
            <p:ph type="title"/>
          </p:nvPr>
        </p:nvSpPr>
        <p:spPr/>
        <p:txBody>
          <a:bodyPr>
            <a:noAutofit/>
          </a:bodyPr>
          <a:lstStyle/>
          <a:p>
            <a:pPr algn="ctr"/>
            <a:r>
              <a:rPr lang="en-US" sz="3600">
                <a:latin typeface="Helvetica" pitchFamily="2" charset="0"/>
              </a:rPr>
              <a:t>Notch promotes RNAPII pause release to enable productive target gene transcription</a:t>
            </a:r>
            <a:endParaRPr lang="en-US" sz="2800" dirty="0">
              <a:latin typeface="Helvetica" pitchFamily="2" charset="0"/>
            </a:endParaRPr>
          </a:p>
        </p:txBody>
      </p:sp>
      <p:cxnSp>
        <p:nvCxnSpPr>
          <p:cNvPr id="9" name="Straight Connector 8">
            <a:extLst>
              <a:ext uri="{FF2B5EF4-FFF2-40B4-BE49-F238E27FC236}">
                <a16:creationId xmlns:a16="http://schemas.microsoft.com/office/drawing/2014/main" id="{9ACE9A7E-493D-8456-6CE8-6163E6BD6095}"/>
              </a:ext>
            </a:extLst>
          </p:cNvPr>
          <p:cNvCxnSpPr>
            <a:cxnSpLocks/>
          </p:cNvCxnSpPr>
          <p:nvPr/>
        </p:nvCxnSpPr>
        <p:spPr>
          <a:xfrm>
            <a:off x="838200" y="1690688"/>
            <a:ext cx="10546080" cy="0"/>
          </a:xfrm>
          <a:prstGeom prst="line">
            <a:avLst/>
          </a:prstGeom>
          <a:ln w="28575">
            <a:solidFill>
              <a:srgbClr val="C00000"/>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05AE6754-DB56-404E-7D9C-B106C5BFD0E9}"/>
              </a:ext>
            </a:extLst>
          </p:cNvPr>
          <p:cNvSpPr txBox="1"/>
          <p:nvPr/>
        </p:nvSpPr>
        <p:spPr>
          <a:xfrm>
            <a:off x="0" y="6604084"/>
            <a:ext cx="1324402"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rPr>
              <a:t>Rogers et al., 2024</a:t>
            </a:r>
          </a:p>
        </p:txBody>
      </p:sp>
      <p:pic>
        <p:nvPicPr>
          <p:cNvPr id="13" name="Picture 12" descr="Figure 5.">
            <a:extLst>
              <a:ext uri="{FF2B5EF4-FFF2-40B4-BE49-F238E27FC236}">
                <a16:creationId xmlns:a16="http://schemas.microsoft.com/office/drawing/2014/main" id="{AE664D81-4C82-4DBB-F140-A0A730B40A64}"/>
              </a:ext>
            </a:extLst>
          </p:cNvPr>
          <p:cNvPicPr>
            <a:picLocks noChangeAspect="1"/>
          </p:cNvPicPr>
          <p:nvPr/>
        </p:nvPicPr>
        <p:blipFill>
          <a:blip r:embed="rId3"/>
          <a:stretch>
            <a:fillRect/>
          </a:stretch>
        </p:blipFill>
        <p:spPr>
          <a:xfrm>
            <a:off x="3736586" y="1885257"/>
            <a:ext cx="4718827" cy="4718827"/>
          </a:xfrm>
          <a:prstGeom prst="rect">
            <a:avLst/>
          </a:prstGeom>
        </p:spPr>
      </p:pic>
      <p:sp>
        <p:nvSpPr>
          <p:cNvPr id="14" name="Flowchart: Alternate Process 13">
            <a:extLst>
              <a:ext uri="{FF2B5EF4-FFF2-40B4-BE49-F238E27FC236}">
                <a16:creationId xmlns:a16="http://schemas.microsoft.com/office/drawing/2014/main" id="{B6996CF8-3077-940C-F105-BF1DB353A75D}"/>
              </a:ext>
            </a:extLst>
          </p:cNvPr>
          <p:cNvSpPr/>
          <p:nvPr/>
        </p:nvSpPr>
        <p:spPr>
          <a:xfrm>
            <a:off x="662201" y="3350741"/>
            <a:ext cx="2715904" cy="1787857"/>
          </a:xfrm>
          <a:prstGeom prst="flowChartAlternateProcess">
            <a:avLst/>
          </a:prstGeom>
          <a:solidFill>
            <a:schemeClr val="accent1">
              <a:lumMod val="20000"/>
              <a:lumOff val="80000"/>
            </a:schemeClr>
          </a:solidFill>
          <a:ln>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Sequencing Methods: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PRO-seq</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TT-seq</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ATAC-seq</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RNA-seq</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ptos" panose="02110004020202020204"/>
                <a:ea typeface="+mn-ea"/>
                <a:cs typeface="+mn-cs"/>
              </a:rPr>
              <a:t>ChIP</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-seq</a:t>
            </a:r>
          </a:p>
        </p:txBody>
      </p:sp>
      <p:sp>
        <p:nvSpPr>
          <p:cNvPr id="15" name="Flowchart: Alternate Process 14">
            <a:extLst>
              <a:ext uri="{FF2B5EF4-FFF2-40B4-BE49-F238E27FC236}">
                <a16:creationId xmlns:a16="http://schemas.microsoft.com/office/drawing/2014/main" id="{7B80D5D5-3C5C-691F-F223-3C8E08C8452D}"/>
              </a:ext>
            </a:extLst>
          </p:cNvPr>
          <p:cNvSpPr/>
          <p:nvPr/>
        </p:nvSpPr>
        <p:spPr>
          <a:xfrm>
            <a:off x="8813894" y="2931807"/>
            <a:ext cx="3211329" cy="2625723"/>
          </a:xfrm>
          <a:prstGeom prst="flowChartAlternateProcess">
            <a:avLst/>
          </a:prstGeom>
          <a:solidFill>
            <a:schemeClr val="accent1">
              <a:lumMod val="20000"/>
              <a:lumOff val="80000"/>
            </a:schemeClr>
          </a:solidFill>
          <a:ln>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Goals: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Interrogating various cofactors that interact with NTC to promote pause release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Determining whether Notch promotes pause release in other Notch-driven cells lines </a:t>
            </a:r>
          </a:p>
        </p:txBody>
      </p:sp>
    </p:spTree>
    <p:extLst>
      <p:ext uri="{BB962C8B-B14F-4D97-AF65-F5344CB8AC3E}">
        <p14:creationId xmlns:p14="http://schemas.microsoft.com/office/powerpoint/2010/main" val="3606842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cows grazing on grass&#10;&#10;AI-generated content may be incorrect.">
            <a:extLst>
              <a:ext uri="{FF2B5EF4-FFF2-40B4-BE49-F238E27FC236}">
                <a16:creationId xmlns:a16="http://schemas.microsoft.com/office/drawing/2014/main" id="{1A0998CA-B4F1-E0F9-C7C9-748D4E6F2B3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95285" y="0"/>
            <a:ext cx="5618588" cy="4213941"/>
          </a:xfrm>
          <a:prstGeom prst="rect">
            <a:avLst/>
          </a:prstGeom>
        </p:spPr>
      </p:pic>
      <p:pic>
        <p:nvPicPr>
          <p:cNvPr id="4" name="Picture 3" descr="A tall monument with white flowers&#10;&#10;AI-generated content may be incorrect.">
            <a:extLst>
              <a:ext uri="{FF2B5EF4-FFF2-40B4-BE49-F238E27FC236}">
                <a16:creationId xmlns:a16="http://schemas.microsoft.com/office/drawing/2014/main" id="{8A05A484-6181-085B-A93E-32892EDD7BA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786357"/>
            <a:ext cx="3766885" cy="5021381"/>
          </a:xfrm>
          <a:prstGeom prst="rect">
            <a:avLst/>
          </a:prstGeom>
        </p:spPr>
      </p:pic>
      <p:pic>
        <p:nvPicPr>
          <p:cNvPr id="8" name="Picture 7" descr="A car driving on a road with trees and blue sky&#10;&#10;AI-generated content may be incorrect.">
            <a:extLst>
              <a:ext uri="{FF2B5EF4-FFF2-40B4-BE49-F238E27FC236}">
                <a16:creationId xmlns:a16="http://schemas.microsoft.com/office/drawing/2014/main" id="{48E96189-B099-E47D-3987-352948160CC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6171937" y="860010"/>
            <a:ext cx="6880074" cy="5160055"/>
          </a:xfrm>
          <a:prstGeom prst="rect">
            <a:avLst/>
          </a:prstGeom>
        </p:spPr>
      </p:pic>
      <p:pic>
        <p:nvPicPr>
          <p:cNvPr id="9" name="Picture 8" descr="A person and person taking a selfie in a building&#10;&#10;AI-generated content may be incorrect.">
            <a:extLst>
              <a:ext uri="{FF2B5EF4-FFF2-40B4-BE49-F238E27FC236}">
                <a16:creationId xmlns:a16="http://schemas.microsoft.com/office/drawing/2014/main" id="{E05D9998-E5BC-6581-F24C-CEF33B1CE621}"/>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406390" y="3900771"/>
            <a:ext cx="4849259" cy="2964586"/>
          </a:xfrm>
          <a:prstGeom prst="rect">
            <a:avLst/>
          </a:prstGeom>
        </p:spPr>
      </p:pic>
      <p:pic>
        <p:nvPicPr>
          <p:cNvPr id="10" name="Picture 9" descr="A body of water with snow covered mountains in the background&#10;&#10;AI-generated content may be incorrect.">
            <a:extLst>
              <a:ext uri="{FF2B5EF4-FFF2-40B4-BE49-F238E27FC236}">
                <a16:creationId xmlns:a16="http://schemas.microsoft.com/office/drawing/2014/main" id="{FFDAE55C-ADBD-0F1B-C9DD-EB3B423CA00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 y="4175091"/>
            <a:ext cx="3577213" cy="2682910"/>
          </a:xfrm>
          <a:prstGeom prst="rect">
            <a:avLst/>
          </a:prstGeom>
        </p:spPr>
      </p:pic>
      <p:pic>
        <p:nvPicPr>
          <p:cNvPr id="5" name="Picture 4" descr="A person and child standing on a street&#10;&#10;AI-generated content may be incorrect.">
            <a:extLst>
              <a:ext uri="{FF2B5EF4-FFF2-40B4-BE49-F238E27FC236}">
                <a16:creationId xmlns:a16="http://schemas.microsoft.com/office/drawing/2014/main" id="{A3565F1C-C294-4EF8-6FEF-84D1B258388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a:off x="9644185" y="4317544"/>
            <a:ext cx="2911788" cy="2183842"/>
          </a:xfrm>
          <a:prstGeom prst="rect">
            <a:avLst/>
          </a:prstGeom>
        </p:spPr>
      </p:pic>
      <p:sp>
        <p:nvSpPr>
          <p:cNvPr id="12" name="TextBox 11">
            <a:extLst>
              <a:ext uri="{FF2B5EF4-FFF2-40B4-BE49-F238E27FC236}">
                <a16:creationId xmlns:a16="http://schemas.microsoft.com/office/drawing/2014/main" id="{CDAF6D66-5727-D66F-71B7-C64F3A93DC3B}"/>
              </a:ext>
            </a:extLst>
          </p:cNvPr>
          <p:cNvSpPr txBox="1"/>
          <p:nvPr/>
        </p:nvSpPr>
        <p:spPr>
          <a:xfrm>
            <a:off x="-1" y="6510741"/>
            <a:ext cx="4017639" cy="369332"/>
          </a:xfrm>
          <a:prstGeom prst="rect">
            <a:avLst/>
          </a:prstGeom>
          <a:solidFill>
            <a:schemeClr val="accent2">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Alice Wang (Janowitz lab at CSHL)</a:t>
            </a:r>
          </a:p>
        </p:txBody>
      </p:sp>
    </p:spTree>
    <p:extLst>
      <p:ext uri="{BB962C8B-B14F-4D97-AF65-F5344CB8AC3E}">
        <p14:creationId xmlns:p14="http://schemas.microsoft.com/office/powerpoint/2010/main" val="14847227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screenshot&#10;&#10;Description automatically generated">
            <a:extLst>
              <a:ext uri="{FF2B5EF4-FFF2-40B4-BE49-F238E27FC236}">
                <a16:creationId xmlns:a16="http://schemas.microsoft.com/office/drawing/2014/main" id="{7A7240F9-9DD6-11A6-5BAA-6B256C84ED0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71767" y="975455"/>
            <a:ext cx="9448465" cy="5198633"/>
          </a:xfrm>
          <a:prstGeom prst="rect">
            <a:avLst/>
          </a:prstGeom>
        </p:spPr>
      </p:pic>
      <p:sp>
        <p:nvSpPr>
          <p:cNvPr id="5" name="TextBox 4">
            <a:extLst>
              <a:ext uri="{FF2B5EF4-FFF2-40B4-BE49-F238E27FC236}">
                <a16:creationId xmlns:a16="http://schemas.microsoft.com/office/drawing/2014/main" id="{8CD491B9-741F-1120-7EEE-2D82AED45F2F}"/>
              </a:ext>
            </a:extLst>
          </p:cNvPr>
          <p:cNvSpPr txBox="1"/>
          <p:nvPr/>
        </p:nvSpPr>
        <p:spPr>
          <a:xfrm>
            <a:off x="9331438" y="6174088"/>
            <a:ext cx="1605085"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Ferrer et al. Cell (2023)</a:t>
            </a:r>
          </a:p>
        </p:txBody>
      </p:sp>
      <p:sp>
        <p:nvSpPr>
          <p:cNvPr id="8" name="TextBox 7">
            <a:extLst>
              <a:ext uri="{FF2B5EF4-FFF2-40B4-BE49-F238E27FC236}">
                <a16:creationId xmlns:a16="http://schemas.microsoft.com/office/drawing/2014/main" id="{CC246764-7765-977A-6015-4D7B85A1D21C}"/>
              </a:ext>
            </a:extLst>
          </p:cNvPr>
          <p:cNvSpPr txBox="1"/>
          <p:nvPr/>
        </p:nvSpPr>
        <p:spPr>
          <a:xfrm>
            <a:off x="0" y="13252"/>
            <a:ext cx="534062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Cancer cachexia</a:t>
            </a:r>
          </a:p>
        </p:txBody>
      </p:sp>
    </p:spTree>
    <p:extLst>
      <p:ext uri="{BB962C8B-B14F-4D97-AF65-F5344CB8AC3E}">
        <p14:creationId xmlns:p14="http://schemas.microsoft.com/office/powerpoint/2010/main" val="37950151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70DD8AC-5A0F-31E1-AD95-3E548E51B641}"/>
              </a:ext>
            </a:extLst>
          </p:cNvPr>
          <p:cNvSpPr txBox="1"/>
          <p:nvPr/>
        </p:nvSpPr>
        <p:spPr>
          <a:xfrm>
            <a:off x="0" y="13252"/>
            <a:ext cx="83312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Recovery from cancer cachexia </a:t>
            </a:r>
          </a:p>
        </p:txBody>
      </p:sp>
      <p:pic>
        <p:nvPicPr>
          <p:cNvPr id="5" name="Picture 4" descr="A screenshot of a computer&#10;&#10;AI-generated content may be incorrect.">
            <a:extLst>
              <a:ext uri="{FF2B5EF4-FFF2-40B4-BE49-F238E27FC236}">
                <a16:creationId xmlns:a16="http://schemas.microsoft.com/office/drawing/2014/main" id="{D0EDDFA9-DC21-EF42-F504-3D23A56341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679805" y="1233806"/>
            <a:ext cx="8832390" cy="2373923"/>
          </a:xfrm>
          <a:prstGeom prst="rect">
            <a:avLst/>
          </a:prstGeom>
        </p:spPr>
      </p:pic>
      <p:sp>
        <p:nvSpPr>
          <p:cNvPr id="6" name="TextBox 5">
            <a:extLst>
              <a:ext uri="{FF2B5EF4-FFF2-40B4-BE49-F238E27FC236}">
                <a16:creationId xmlns:a16="http://schemas.microsoft.com/office/drawing/2014/main" id="{D91B2A93-6EAC-5259-B64D-46811A36CDB2}"/>
              </a:ext>
            </a:extLst>
          </p:cNvPr>
          <p:cNvSpPr txBox="1"/>
          <p:nvPr/>
        </p:nvSpPr>
        <p:spPr>
          <a:xfrm>
            <a:off x="2126300" y="3797231"/>
            <a:ext cx="793939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What happens during the healing process? How do we help patients recovery from systemic illness? </a:t>
            </a:r>
          </a:p>
        </p:txBody>
      </p:sp>
    </p:spTree>
    <p:extLst>
      <p:ext uri="{BB962C8B-B14F-4D97-AF65-F5344CB8AC3E}">
        <p14:creationId xmlns:p14="http://schemas.microsoft.com/office/powerpoint/2010/main" val="15067738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3252D-9FFB-1216-BE9D-0DF2CFCC65AD}"/>
              </a:ext>
            </a:extLst>
          </p:cNvPr>
          <p:cNvSpPr>
            <a:spLocks noGrp="1"/>
          </p:cNvSpPr>
          <p:nvPr>
            <p:ph type="ctrTitle"/>
          </p:nvPr>
        </p:nvSpPr>
        <p:spPr>
          <a:xfrm>
            <a:off x="1524000" y="579438"/>
            <a:ext cx="9144000" cy="2387600"/>
          </a:xfrm>
        </p:spPr>
        <p:txBody>
          <a:bodyPr/>
          <a:lstStyle/>
          <a:p>
            <a:r>
              <a:rPr lang="en-US" dirty="0"/>
              <a:t>Speed Science 2026</a:t>
            </a:r>
          </a:p>
        </p:txBody>
      </p:sp>
      <p:sp>
        <p:nvSpPr>
          <p:cNvPr id="3" name="Subtitle 2">
            <a:extLst>
              <a:ext uri="{FF2B5EF4-FFF2-40B4-BE49-F238E27FC236}">
                <a16:creationId xmlns:a16="http://schemas.microsoft.com/office/drawing/2014/main" id="{DE9A3FB6-45A6-5372-B33B-2F5E8D62CDCF}"/>
              </a:ext>
            </a:extLst>
          </p:cNvPr>
          <p:cNvSpPr>
            <a:spLocks noGrp="1"/>
          </p:cNvSpPr>
          <p:nvPr>
            <p:ph type="subTitle" idx="1"/>
          </p:nvPr>
        </p:nvSpPr>
        <p:spPr>
          <a:xfrm>
            <a:off x="1524000" y="3690939"/>
            <a:ext cx="9144000" cy="1655762"/>
          </a:xfrm>
        </p:spPr>
        <p:txBody>
          <a:bodyPr>
            <a:normAutofit/>
          </a:bodyPr>
          <a:lstStyle/>
          <a:p>
            <a:r>
              <a:rPr lang="en-US" sz="2800" dirty="0"/>
              <a:t>Sam </a:t>
            </a:r>
            <a:r>
              <a:rPr lang="en-US" sz="2800" dirty="0" err="1"/>
              <a:t>Chiappone</a:t>
            </a:r>
            <a:endParaRPr lang="en-US" sz="2800" dirty="0"/>
          </a:p>
        </p:txBody>
      </p:sp>
    </p:spTree>
    <p:extLst>
      <p:ext uri="{BB962C8B-B14F-4D97-AF65-F5344CB8AC3E}">
        <p14:creationId xmlns:p14="http://schemas.microsoft.com/office/powerpoint/2010/main" val="23254918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1D302-E242-22CD-A9F6-2DEBFD8C6726}"/>
              </a:ext>
            </a:extLst>
          </p:cNvPr>
          <p:cNvSpPr>
            <a:spLocks noGrp="1"/>
          </p:cNvSpPr>
          <p:nvPr>
            <p:ph type="title"/>
          </p:nvPr>
        </p:nvSpPr>
        <p:spPr>
          <a:xfrm>
            <a:off x="7902231" y="-214312"/>
            <a:ext cx="4170707" cy="6457948"/>
          </a:xfrm>
        </p:spPr>
        <p:txBody>
          <a:bodyPr>
            <a:noAutofit/>
          </a:bodyPr>
          <a:lstStyle/>
          <a:p>
            <a:r>
              <a:rPr lang="en-US" sz="3200" dirty="0"/>
              <a:t>Sphingolipids (SL) are a class of lipids found in eukaryotic cells, which help form the plasma membrane and endomembrane system (ER, Golgi, etc.)</a:t>
            </a:r>
            <a:br>
              <a:rPr lang="en-US" sz="3200" dirty="0"/>
            </a:br>
            <a:br>
              <a:rPr lang="en-US" sz="3200" dirty="0"/>
            </a:br>
            <a:r>
              <a:rPr lang="en-US" sz="3200" dirty="0"/>
              <a:t>Importantly, some families of SL species are bioactive, meaning that they trigger signaling within the cell</a:t>
            </a:r>
          </a:p>
        </p:txBody>
      </p:sp>
      <p:pic>
        <p:nvPicPr>
          <p:cNvPr id="6" name="Picture 5">
            <a:extLst>
              <a:ext uri="{FF2B5EF4-FFF2-40B4-BE49-F238E27FC236}">
                <a16:creationId xmlns:a16="http://schemas.microsoft.com/office/drawing/2014/main" id="{8D36C29B-E5B4-9DE3-3751-D04E8CEAD4E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780" y="0"/>
            <a:ext cx="7555832" cy="6858000"/>
          </a:xfrm>
          <a:prstGeom prst="rect">
            <a:avLst/>
          </a:prstGeom>
        </p:spPr>
      </p:pic>
      <p:sp>
        <p:nvSpPr>
          <p:cNvPr id="7" name="TextBox 6">
            <a:extLst>
              <a:ext uri="{FF2B5EF4-FFF2-40B4-BE49-F238E27FC236}">
                <a16:creationId xmlns:a16="http://schemas.microsoft.com/office/drawing/2014/main" id="{B855A65D-4013-930C-DBD2-6D4179498486}"/>
              </a:ext>
            </a:extLst>
          </p:cNvPr>
          <p:cNvSpPr txBox="1"/>
          <p:nvPr/>
        </p:nvSpPr>
        <p:spPr>
          <a:xfrm>
            <a:off x="6331536" y="6372225"/>
            <a:ext cx="25298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Hannun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and Obeid, 2018</a:t>
            </a:r>
          </a:p>
        </p:txBody>
      </p:sp>
    </p:spTree>
    <p:extLst>
      <p:ext uri="{BB962C8B-B14F-4D97-AF65-F5344CB8AC3E}">
        <p14:creationId xmlns:p14="http://schemas.microsoft.com/office/powerpoint/2010/main" val="23858948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99370-231A-3D4C-19CA-83A9C21FC6C8}"/>
              </a:ext>
            </a:extLst>
          </p:cNvPr>
          <p:cNvSpPr>
            <a:spLocks noGrp="1"/>
          </p:cNvSpPr>
          <p:nvPr>
            <p:ph type="title"/>
          </p:nvPr>
        </p:nvSpPr>
        <p:spPr>
          <a:xfrm>
            <a:off x="7294820" y="240747"/>
            <a:ext cx="4066086" cy="5851268"/>
          </a:xfrm>
        </p:spPr>
        <p:txBody>
          <a:bodyPr>
            <a:normAutofit fontScale="90000"/>
          </a:bodyPr>
          <a:lstStyle/>
          <a:p>
            <a:r>
              <a:rPr lang="en-US" dirty="0"/>
              <a:t>FOXA1 is associated with SL genes in breast cancer, and FOXA1 knockdown affects SL gene expression in MCF7 cells, positioning FOXA1 as a central regulator of SL</a:t>
            </a:r>
          </a:p>
        </p:txBody>
      </p:sp>
      <p:grpSp>
        <p:nvGrpSpPr>
          <p:cNvPr id="19" name="Group 18">
            <a:extLst>
              <a:ext uri="{FF2B5EF4-FFF2-40B4-BE49-F238E27FC236}">
                <a16:creationId xmlns:a16="http://schemas.microsoft.com/office/drawing/2014/main" id="{09F5F39C-E196-8361-261C-5936A84AD26D}"/>
              </a:ext>
            </a:extLst>
          </p:cNvPr>
          <p:cNvGrpSpPr/>
          <p:nvPr/>
        </p:nvGrpSpPr>
        <p:grpSpPr>
          <a:xfrm>
            <a:off x="966871" y="191278"/>
            <a:ext cx="5565158" cy="6528861"/>
            <a:chOff x="1409784" y="190431"/>
            <a:chExt cx="5565158" cy="6528861"/>
          </a:xfrm>
        </p:grpSpPr>
        <p:pic>
          <p:nvPicPr>
            <p:cNvPr id="4" name="Picture 3">
              <a:extLst>
                <a:ext uri="{FF2B5EF4-FFF2-40B4-BE49-F238E27FC236}">
                  <a16:creationId xmlns:a16="http://schemas.microsoft.com/office/drawing/2014/main" id="{A6C69E04-D7C2-2718-6A63-1CD498F3F0C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55886" y="4295201"/>
              <a:ext cx="5165557" cy="2424091"/>
            </a:xfrm>
            <a:prstGeom prst="rect">
              <a:avLst/>
            </a:prstGeom>
          </p:spPr>
        </p:pic>
        <p:grpSp>
          <p:nvGrpSpPr>
            <p:cNvPr id="8" name="Group 7">
              <a:extLst>
                <a:ext uri="{FF2B5EF4-FFF2-40B4-BE49-F238E27FC236}">
                  <a16:creationId xmlns:a16="http://schemas.microsoft.com/office/drawing/2014/main" id="{2C0624EA-3264-EDA3-5348-5A8334419D06}"/>
                </a:ext>
              </a:extLst>
            </p:cNvPr>
            <p:cNvGrpSpPr/>
            <p:nvPr/>
          </p:nvGrpSpPr>
          <p:grpSpPr>
            <a:xfrm>
              <a:off x="1409784" y="190431"/>
              <a:ext cx="5565158" cy="4293235"/>
              <a:chOff x="15755" y="102589"/>
              <a:chExt cx="8320887" cy="6435143"/>
            </a:xfrm>
          </p:grpSpPr>
          <p:grpSp>
            <p:nvGrpSpPr>
              <p:cNvPr id="9" name="Group 8">
                <a:extLst>
                  <a:ext uri="{FF2B5EF4-FFF2-40B4-BE49-F238E27FC236}">
                    <a16:creationId xmlns:a16="http://schemas.microsoft.com/office/drawing/2014/main" id="{B82508CF-8E4A-71AC-DA33-FF7A107BBACD}"/>
                  </a:ext>
                </a:extLst>
              </p:cNvPr>
              <p:cNvGrpSpPr/>
              <p:nvPr/>
            </p:nvGrpSpPr>
            <p:grpSpPr>
              <a:xfrm>
                <a:off x="15755" y="102589"/>
                <a:ext cx="7941891" cy="6435143"/>
                <a:chOff x="15755" y="102589"/>
                <a:chExt cx="7941891" cy="6435143"/>
              </a:xfrm>
            </p:grpSpPr>
            <p:pic>
              <p:nvPicPr>
                <p:cNvPr id="12" name="Picture 11">
                  <a:extLst>
                    <a:ext uri="{FF2B5EF4-FFF2-40B4-BE49-F238E27FC236}">
                      <a16:creationId xmlns:a16="http://schemas.microsoft.com/office/drawing/2014/main" id="{EF6CA2D1-FA63-1D4E-A9FA-ACD385F9CD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9756" y="102589"/>
                  <a:ext cx="1825626" cy="2261870"/>
                </a:xfrm>
                <a:prstGeom prst="rect">
                  <a:avLst/>
                </a:prstGeom>
              </p:spPr>
            </p:pic>
            <p:pic>
              <p:nvPicPr>
                <p:cNvPr id="13" name="Picture 12">
                  <a:extLst>
                    <a:ext uri="{FF2B5EF4-FFF2-40B4-BE49-F238E27FC236}">
                      <a16:creationId xmlns:a16="http://schemas.microsoft.com/office/drawing/2014/main" id="{D876F61E-3819-79E0-1C99-2E77EEB003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790" y="108187"/>
                  <a:ext cx="3011170" cy="2252980"/>
                </a:xfrm>
                <a:prstGeom prst="rect">
                  <a:avLst/>
                </a:prstGeom>
              </p:spPr>
            </p:pic>
            <p:pic>
              <p:nvPicPr>
                <p:cNvPr id="17" name="Picture 16">
                  <a:extLst>
                    <a:ext uri="{FF2B5EF4-FFF2-40B4-BE49-F238E27FC236}">
                      <a16:creationId xmlns:a16="http://schemas.microsoft.com/office/drawing/2014/main" id="{07016DC3-B42E-E56E-812F-9034DA38D5D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755" y="2148613"/>
                  <a:ext cx="4389120" cy="4389119"/>
                </a:xfrm>
                <a:prstGeom prst="rect">
                  <a:avLst/>
                </a:prstGeom>
              </p:spPr>
            </p:pic>
            <p:pic>
              <p:nvPicPr>
                <p:cNvPr id="18" name="Picture 17">
                  <a:extLst>
                    <a:ext uri="{FF2B5EF4-FFF2-40B4-BE49-F238E27FC236}">
                      <a16:creationId xmlns:a16="http://schemas.microsoft.com/office/drawing/2014/main" id="{EB528A9D-B818-16CA-03A0-9A79030711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36180" y="168434"/>
                  <a:ext cx="2221466" cy="2192735"/>
                </a:xfrm>
                <a:prstGeom prst="rect">
                  <a:avLst/>
                </a:prstGeom>
              </p:spPr>
            </p:pic>
          </p:grpSp>
          <p:pic>
            <p:nvPicPr>
              <p:cNvPr id="10" name="Picture 9">
                <a:extLst>
                  <a:ext uri="{FF2B5EF4-FFF2-40B4-BE49-F238E27FC236}">
                    <a16:creationId xmlns:a16="http://schemas.microsoft.com/office/drawing/2014/main" id="{5593C795-A6A8-A606-D8BA-D294CAEC003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947522" y="2148613"/>
                <a:ext cx="4389120" cy="4389119"/>
              </a:xfrm>
              <a:prstGeom prst="rect">
                <a:avLst/>
              </a:prstGeom>
            </p:spPr>
          </p:pic>
        </p:grpSp>
      </p:grpSp>
    </p:spTree>
    <p:extLst>
      <p:ext uri="{BB962C8B-B14F-4D97-AF65-F5344CB8AC3E}">
        <p14:creationId xmlns:p14="http://schemas.microsoft.com/office/powerpoint/2010/main" val="27714484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BBF12-0120-D233-F6D7-1D7BBC1C9BAB}"/>
              </a:ext>
            </a:extLst>
          </p:cNvPr>
          <p:cNvSpPr>
            <a:spLocks noGrp="1"/>
          </p:cNvSpPr>
          <p:nvPr>
            <p:ph type="title"/>
          </p:nvPr>
        </p:nvSpPr>
        <p:spPr>
          <a:xfrm>
            <a:off x="838200" y="665074"/>
            <a:ext cx="10515600" cy="5527852"/>
          </a:xfrm>
        </p:spPr>
        <p:txBody>
          <a:bodyPr>
            <a:noAutofit/>
          </a:bodyPr>
          <a:lstStyle/>
          <a:p>
            <a:pPr algn="ctr"/>
            <a:r>
              <a:rPr lang="en-US" sz="4800" dirty="0"/>
              <a:t>FOXA1 is known to mediate aggressiveness of cancer in multiple cancer types, but </a:t>
            </a:r>
            <a:r>
              <a:rPr lang="en-US" sz="4800" b="1" dirty="0"/>
              <a:t>how remains elusive</a:t>
            </a:r>
            <a:br>
              <a:rPr lang="en-US" sz="4800" dirty="0"/>
            </a:br>
            <a:br>
              <a:rPr lang="en-US" sz="4800" dirty="0"/>
            </a:br>
            <a:br>
              <a:rPr lang="en-US" sz="4800" dirty="0"/>
            </a:br>
            <a:r>
              <a:rPr lang="en-US" sz="4800" dirty="0"/>
              <a:t>My data suggests it is through </a:t>
            </a:r>
            <a:r>
              <a:rPr lang="en-US" sz="4800" b="1" dirty="0"/>
              <a:t>repression of sphingolipids</a:t>
            </a:r>
            <a:r>
              <a:rPr lang="en-US" sz="4800" dirty="0"/>
              <a:t>, some families of which are cytotoxic (they trigger apoptotic signaling in the cell)</a:t>
            </a:r>
            <a:endParaRPr lang="en-US" sz="4800" b="1" dirty="0"/>
          </a:p>
        </p:txBody>
      </p:sp>
    </p:spTree>
    <p:extLst>
      <p:ext uri="{BB962C8B-B14F-4D97-AF65-F5344CB8AC3E}">
        <p14:creationId xmlns:p14="http://schemas.microsoft.com/office/powerpoint/2010/main" val="37493007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A6D4E99-A64A-A160-9045-7918CBA09F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93521" y="656550"/>
            <a:ext cx="3934860" cy="3791028"/>
          </a:xfrm>
          <a:prstGeom prst="rect">
            <a:avLst/>
          </a:prstGeom>
        </p:spPr>
      </p:pic>
      <p:pic>
        <p:nvPicPr>
          <p:cNvPr id="8" name="Picture 7">
            <a:extLst>
              <a:ext uri="{FF2B5EF4-FFF2-40B4-BE49-F238E27FC236}">
                <a16:creationId xmlns:a16="http://schemas.microsoft.com/office/drawing/2014/main" id="{9E7B60AE-B0D5-0A73-7894-68D89D7EC8E5}"/>
              </a:ext>
            </a:extLst>
          </p:cNvPr>
          <p:cNvPicPr>
            <a:picLocks noChangeAspect="1"/>
          </p:cNvPicPr>
          <p:nvPr/>
        </p:nvPicPr>
        <p:blipFill>
          <a:blip r:embed="rId4"/>
          <a:stretch>
            <a:fillRect/>
          </a:stretch>
        </p:blipFill>
        <p:spPr>
          <a:xfrm>
            <a:off x="9008259" y="5242685"/>
            <a:ext cx="3068341" cy="1475727"/>
          </a:xfrm>
          <a:prstGeom prst="rect">
            <a:avLst/>
          </a:prstGeom>
        </p:spPr>
      </p:pic>
      <p:sp>
        <p:nvSpPr>
          <p:cNvPr id="12" name="Rectangle 11">
            <a:extLst>
              <a:ext uri="{FF2B5EF4-FFF2-40B4-BE49-F238E27FC236}">
                <a16:creationId xmlns:a16="http://schemas.microsoft.com/office/drawing/2014/main" id="{C1F9FFA8-6D7B-B4B3-15BB-CDA083B6F784}"/>
              </a:ext>
            </a:extLst>
          </p:cNvPr>
          <p:cNvSpPr/>
          <p:nvPr/>
        </p:nvSpPr>
        <p:spPr>
          <a:xfrm>
            <a:off x="4543892" y="3515229"/>
            <a:ext cx="2649661" cy="2996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Arial"/>
              <a:sym typeface="Arial"/>
            </a:endParaRPr>
          </a:p>
        </p:txBody>
      </p:sp>
      <p:sp>
        <p:nvSpPr>
          <p:cNvPr id="14" name="Rectangle 13">
            <a:extLst>
              <a:ext uri="{FF2B5EF4-FFF2-40B4-BE49-F238E27FC236}">
                <a16:creationId xmlns:a16="http://schemas.microsoft.com/office/drawing/2014/main" id="{53A4A45D-6C9D-88E0-2E7E-C6699826E718}"/>
              </a:ext>
            </a:extLst>
          </p:cNvPr>
          <p:cNvSpPr/>
          <p:nvPr/>
        </p:nvSpPr>
        <p:spPr>
          <a:xfrm>
            <a:off x="6682649" y="139590"/>
            <a:ext cx="1653152" cy="3737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Arial"/>
              <a:sym typeface="Arial"/>
            </a:endParaRPr>
          </a:p>
        </p:txBody>
      </p:sp>
      <p:sp>
        <p:nvSpPr>
          <p:cNvPr id="20" name="Legend Box"/>
          <p:cNvSpPr txBox="1"/>
          <p:nvPr/>
        </p:nvSpPr>
        <p:spPr>
          <a:xfrm>
            <a:off x="8510033" y="4394218"/>
            <a:ext cx="3866667" cy="778551"/>
          </a:xfrm>
          <a:prstGeom prst="rect">
            <a:avLst/>
          </a:prstGeom>
          <a:noFill/>
        </p:spPr>
        <p:txBody>
          <a:bodyPr wrap="square">
            <a:normAutofit/>
          </a:bodyPr>
          <a:lstStyle/>
          <a:p>
            <a:pPr defTabSz="1219170">
              <a:buClr>
                <a:srgbClr val="000000"/>
              </a:buClr>
            </a:pPr>
            <a:r>
              <a:rPr lang="en-US" sz="1400" b="1" kern="0" dirty="0">
                <a:solidFill>
                  <a:srgbClr val="1F4E79"/>
                </a:solidFill>
                <a:latin typeface="Arial"/>
                <a:cs typeface="Arial"/>
                <a:sym typeface="Arial"/>
              </a:rPr>
              <a:t>(Aoi et al. 2020): </a:t>
            </a:r>
            <a:r>
              <a:rPr lang="en-US" sz="1400" kern="0" dirty="0">
                <a:solidFill>
                  <a:srgbClr val="000000"/>
                </a:solidFill>
                <a:latin typeface="Arial"/>
                <a:cs typeface="Arial"/>
                <a:sym typeface="Arial"/>
              </a:rPr>
              <a:t>acute NELF loss shifts paused Pol II downstream, to the +1 nucleosome.</a:t>
            </a:r>
          </a:p>
        </p:txBody>
      </p:sp>
      <p:pic>
        <p:nvPicPr>
          <p:cNvPr id="4" name="Picture 3" descr="A drawing of a bicycle&#10;&#10;Description automatically generated">
            <a:extLst>
              <a:ext uri="{FF2B5EF4-FFF2-40B4-BE49-F238E27FC236}">
                <a16:creationId xmlns:a16="http://schemas.microsoft.com/office/drawing/2014/main" id="{CC25DA70-8604-CCEF-8F69-6D01BC7A5F1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7669" y="4639717"/>
            <a:ext cx="3640527" cy="2078695"/>
          </a:xfrm>
          <a:prstGeom prst="rect">
            <a:avLst/>
          </a:prstGeom>
        </p:spPr>
      </p:pic>
      <p:sp>
        <p:nvSpPr>
          <p:cNvPr id="3" name="Rectangle 2">
            <a:extLst>
              <a:ext uri="{FF2B5EF4-FFF2-40B4-BE49-F238E27FC236}">
                <a16:creationId xmlns:a16="http://schemas.microsoft.com/office/drawing/2014/main" id="{E668E47A-F9B7-8719-84D0-2EE8548B7B32}"/>
              </a:ext>
            </a:extLst>
          </p:cNvPr>
          <p:cNvSpPr/>
          <p:nvPr/>
        </p:nvSpPr>
        <p:spPr>
          <a:xfrm>
            <a:off x="6290739" y="3083064"/>
            <a:ext cx="1653152" cy="3737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Arial"/>
              <a:sym typeface="Arial"/>
            </a:endParaRPr>
          </a:p>
        </p:txBody>
      </p:sp>
      <p:sp>
        <p:nvSpPr>
          <p:cNvPr id="10" name="Rectangle 9">
            <a:extLst>
              <a:ext uri="{FF2B5EF4-FFF2-40B4-BE49-F238E27FC236}">
                <a16:creationId xmlns:a16="http://schemas.microsoft.com/office/drawing/2014/main" id="{3239AF56-173A-507C-C5A3-5D33FFF71AF6}"/>
              </a:ext>
            </a:extLst>
          </p:cNvPr>
          <p:cNvSpPr/>
          <p:nvPr/>
        </p:nvSpPr>
        <p:spPr>
          <a:xfrm>
            <a:off x="7549804" y="515070"/>
            <a:ext cx="1653152" cy="3737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Arial"/>
              <a:sym typeface="Arial"/>
            </a:endParaRPr>
          </a:p>
        </p:txBody>
      </p:sp>
      <p:sp>
        <p:nvSpPr>
          <p:cNvPr id="23" name="Rectangle 22">
            <a:extLst>
              <a:ext uri="{FF2B5EF4-FFF2-40B4-BE49-F238E27FC236}">
                <a16:creationId xmlns:a16="http://schemas.microsoft.com/office/drawing/2014/main" id="{9284CDEC-9386-E203-720C-EFFAAA87A41E}"/>
              </a:ext>
            </a:extLst>
          </p:cNvPr>
          <p:cNvSpPr/>
          <p:nvPr/>
        </p:nvSpPr>
        <p:spPr>
          <a:xfrm>
            <a:off x="2915833" y="2268182"/>
            <a:ext cx="864449" cy="3737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dirty="0">
              <a:solidFill>
                <a:srgbClr val="FFFFFF"/>
              </a:solidFill>
              <a:latin typeface="Arial"/>
              <a:sym typeface="Arial"/>
            </a:endParaRPr>
          </a:p>
        </p:txBody>
      </p:sp>
      <p:pic>
        <p:nvPicPr>
          <p:cNvPr id="26" name="Picture 25">
            <a:extLst>
              <a:ext uri="{FF2B5EF4-FFF2-40B4-BE49-F238E27FC236}">
                <a16:creationId xmlns:a16="http://schemas.microsoft.com/office/drawing/2014/main" id="{83855319-3CB5-299C-B4A8-4873636BC0ED}"/>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158373" y="794791"/>
            <a:ext cx="5064032" cy="2239995"/>
          </a:xfrm>
          <a:prstGeom prst="rect">
            <a:avLst/>
          </a:prstGeom>
        </p:spPr>
      </p:pic>
      <p:pic>
        <p:nvPicPr>
          <p:cNvPr id="27" name="Picture 26">
            <a:extLst>
              <a:ext uri="{FF2B5EF4-FFF2-40B4-BE49-F238E27FC236}">
                <a16:creationId xmlns:a16="http://schemas.microsoft.com/office/drawing/2014/main" id="{E0CE4EEC-4FC9-A815-DF61-58D7EB6EE31D}"/>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5571991" y="4754928"/>
            <a:ext cx="2373333" cy="975512"/>
          </a:xfrm>
          <a:prstGeom prst="rect">
            <a:avLst/>
          </a:prstGeom>
        </p:spPr>
      </p:pic>
      <p:sp>
        <p:nvSpPr>
          <p:cNvPr id="28" name="Legend Box">
            <a:extLst>
              <a:ext uri="{FF2B5EF4-FFF2-40B4-BE49-F238E27FC236}">
                <a16:creationId xmlns:a16="http://schemas.microsoft.com/office/drawing/2014/main" id="{AD995434-EFE9-6050-B8D4-BEB89BD21B27}"/>
              </a:ext>
            </a:extLst>
          </p:cNvPr>
          <p:cNvSpPr txBox="1"/>
          <p:nvPr/>
        </p:nvSpPr>
        <p:spPr>
          <a:xfrm>
            <a:off x="4148195" y="3093574"/>
            <a:ext cx="4411744" cy="1809405"/>
          </a:xfrm>
          <a:prstGeom prst="rect">
            <a:avLst/>
          </a:prstGeom>
          <a:noFill/>
        </p:spPr>
        <p:txBody>
          <a:bodyPr wrap="square">
            <a:normAutofit/>
          </a:bodyPr>
          <a:lstStyle/>
          <a:p>
            <a:pPr defTabSz="1219170">
              <a:buClr>
                <a:srgbClr val="000000"/>
              </a:buClr>
            </a:pPr>
            <a:r>
              <a:rPr lang="en-US" sz="1400" b="1" kern="0" dirty="0">
                <a:solidFill>
                  <a:srgbClr val="1D6A32"/>
                </a:solidFill>
                <a:latin typeface="Arial"/>
                <a:cs typeface="Arial"/>
                <a:sym typeface="Arial"/>
              </a:rPr>
              <a:t>(Zhao et al. 2023): </a:t>
            </a:r>
            <a:r>
              <a:rPr lang="en-US" sz="1400" kern="0" dirty="0">
                <a:solidFill>
                  <a:srgbClr val="000000"/>
                </a:solidFill>
                <a:latin typeface="Arial"/>
                <a:cs typeface="Arial"/>
                <a:sym typeface="Arial"/>
              </a:rPr>
              <a:t>β and σ separate release kinetics from pause-site spread.</a:t>
            </a:r>
          </a:p>
        </p:txBody>
      </p:sp>
      <p:pic>
        <p:nvPicPr>
          <p:cNvPr id="29" name="Picture 28">
            <a:extLst>
              <a:ext uri="{FF2B5EF4-FFF2-40B4-BE49-F238E27FC236}">
                <a16:creationId xmlns:a16="http://schemas.microsoft.com/office/drawing/2014/main" id="{619DC902-C624-DD6E-63BA-ED3DDC05C264}"/>
              </a:ext>
            </a:extLst>
          </p:cNvPr>
          <p:cNvPicPr>
            <a:picLocks noChangeAspect="1"/>
          </p:cNvPicPr>
          <p:nvPr/>
        </p:nvPicPr>
        <p:blipFill>
          <a:blip r:embed="rId8"/>
          <a:stretch>
            <a:fillRect/>
          </a:stretch>
        </p:blipFill>
        <p:spPr>
          <a:xfrm>
            <a:off x="5924875" y="3851774"/>
            <a:ext cx="1284935" cy="1054796"/>
          </a:xfrm>
          <a:prstGeom prst="rect">
            <a:avLst/>
          </a:prstGeom>
        </p:spPr>
      </p:pic>
      <p:grpSp>
        <p:nvGrpSpPr>
          <p:cNvPr id="16" name="Group 15">
            <a:extLst>
              <a:ext uri="{FF2B5EF4-FFF2-40B4-BE49-F238E27FC236}">
                <a16:creationId xmlns:a16="http://schemas.microsoft.com/office/drawing/2014/main" id="{D190AD9D-7AF6-07A7-C833-989B793A4C48}"/>
              </a:ext>
            </a:extLst>
          </p:cNvPr>
          <p:cNvGrpSpPr/>
          <p:nvPr/>
        </p:nvGrpSpPr>
        <p:grpSpPr>
          <a:xfrm>
            <a:off x="285809" y="2354053"/>
            <a:ext cx="3640528" cy="1553207"/>
            <a:chOff x="2735074" y="3500676"/>
            <a:chExt cx="6429828" cy="2809773"/>
          </a:xfrm>
        </p:grpSpPr>
        <p:pic>
          <p:nvPicPr>
            <p:cNvPr id="21" name="Picture 20">
              <a:extLst>
                <a:ext uri="{FF2B5EF4-FFF2-40B4-BE49-F238E27FC236}">
                  <a16:creationId xmlns:a16="http://schemas.microsoft.com/office/drawing/2014/main" id="{F3D4E1C3-942A-E303-6F0E-766864158F1E}"/>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2735074" y="3922414"/>
              <a:ext cx="6429828" cy="2388035"/>
            </a:xfrm>
            <a:prstGeom prst="rect">
              <a:avLst/>
            </a:prstGeom>
          </p:spPr>
        </p:pic>
        <p:pic>
          <p:nvPicPr>
            <p:cNvPr id="22" name="Picture 21">
              <a:extLst>
                <a:ext uri="{FF2B5EF4-FFF2-40B4-BE49-F238E27FC236}">
                  <a16:creationId xmlns:a16="http://schemas.microsoft.com/office/drawing/2014/main" id="{6FCBC50D-2930-8C08-F6CB-CFAFE439DC3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0479" y="3500676"/>
              <a:ext cx="1116682" cy="1687431"/>
            </a:xfrm>
            <a:prstGeom prst="rect">
              <a:avLst/>
            </a:prstGeom>
          </p:spPr>
        </p:pic>
      </p:grpSp>
      <p:sp>
        <p:nvSpPr>
          <p:cNvPr id="30" name="TextBox 29">
            <a:extLst>
              <a:ext uri="{FF2B5EF4-FFF2-40B4-BE49-F238E27FC236}">
                <a16:creationId xmlns:a16="http://schemas.microsoft.com/office/drawing/2014/main" id="{B937A795-1B4C-9020-F402-256E82DBC2AB}"/>
              </a:ext>
            </a:extLst>
          </p:cNvPr>
          <p:cNvSpPr txBox="1"/>
          <p:nvPr/>
        </p:nvSpPr>
        <p:spPr>
          <a:xfrm>
            <a:off x="397604" y="3262440"/>
            <a:ext cx="516488" cy="297454"/>
          </a:xfrm>
          <a:prstGeom prst="rect">
            <a:avLst/>
          </a:prstGeom>
          <a:noFill/>
        </p:spPr>
        <p:txBody>
          <a:bodyPr wrap="none" rtlCol="0">
            <a:spAutoFit/>
          </a:bodyPr>
          <a:lstStyle/>
          <a:p>
            <a:pPr defTabSz="1219170">
              <a:buClr>
                <a:srgbClr val="000000"/>
              </a:buClr>
            </a:pPr>
            <a:r>
              <a:rPr lang="en-US" sz="1333" kern="0" dirty="0">
                <a:solidFill>
                  <a:srgbClr val="000000"/>
                </a:solidFill>
                <a:latin typeface="Arial"/>
                <a:cs typeface="Arial"/>
                <a:sym typeface="Arial"/>
              </a:rPr>
              <a:t>TSS</a:t>
            </a:r>
          </a:p>
        </p:txBody>
      </p:sp>
      <p:sp>
        <p:nvSpPr>
          <p:cNvPr id="31" name="TextBox 30">
            <a:extLst>
              <a:ext uri="{FF2B5EF4-FFF2-40B4-BE49-F238E27FC236}">
                <a16:creationId xmlns:a16="http://schemas.microsoft.com/office/drawing/2014/main" id="{4F56E149-FAEA-56E4-97FD-39B6F5526BFA}"/>
              </a:ext>
            </a:extLst>
          </p:cNvPr>
          <p:cNvSpPr txBox="1"/>
          <p:nvPr/>
        </p:nvSpPr>
        <p:spPr>
          <a:xfrm>
            <a:off x="2984807" y="2374208"/>
            <a:ext cx="1737007" cy="307777"/>
          </a:xfrm>
          <a:prstGeom prst="rect">
            <a:avLst/>
          </a:prstGeom>
          <a:noFill/>
        </p:spPr>
        <p:txBody>
          <a:bodyPr wrap="square" rtlCol="0">
            <a:spAutoFit/>
          </a:bodyPr>
          <a:lstStyle/>
          <a:p>
            <a:pPr defTabSz="1219170">
              <a:buClr>
                <a:srgbClr val="000000"/>
              </a:buClr>
            </a:pPr>
            <a:r>
              <a:rPr lang="en-US" sz="1400" kern="0" dirty="0">
                <a:solidFill>
                  <a:srgbClr val="000000"/>
                </a:solidFill>
                <a:latin typeface="Arial"/>
                <a:cs typeface="Arial"/>
                <a:sym typeface="Arial"/>
              </a:rPr>
              <a:t>+1 nucleosome</a:t>
            </a:r>
          </a:p>
        </p:txBody>
      </p:sp>
      <p:sp>
        <p:nvSpPr>
          <p:cNvPr id="13" name="Rectangle 12">
            <a:extLst>
              <a:ext uri="{FF2B5EF4-FFF2-40B4-BE49-F238E27FC236}">
                <a16:creationId xmlns:a16="http://schemas.microsoft.com/office/drawing/2014/main" id="{E19F4E02-DDA7-F8A5-063E-97FFACF50339}"/>
              </a:ext>
            </a:extLst>
          </p:cNvPr>
          <p:cNvSpPr/>
          <p:nvPr/>
        </p:nvSpPr>
        <p:spPr>
          <a:xfrm>
            <a:off x="2491940" y="952354"/>
            <a:ext cx="1653152" cy="3737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dirty="0">
              <a:solidFill>
                <a:srgbClr val="FFFFFF"/>
              </a:solidFill>
              <a:latin typeface="Arial"/>
              <a:sym typeface="Arial"/>
            </a:endParaRPr>
          </a:p>
        </p:txBody>
      </p:sp>
      <p:sp>
        <p:nvSpPr>
          <p:cNvPr id="32" name="Rectangle 31">
            <a:extLst>
              <a:ext uri="{FF2B5EF4-FFF2-40B4-BE49-F238E27FC236}">
                <a16:creationId xmlns:a16="http://schemas.microsoft.com/office/drawing/2014/main" id="{437AE8D5-75CD-3F8B-255B-9D0F59F12E42}"/>
              </a:ext>
            </a:extLst>
          </p:cNvPr>
          <p:cNvSpPr/>
          <p:nvPr/>
        </p:nvSpPr>
        <p:spPr>
          <a:xfrm>
            <a:off x="3895237" y="2760998"/>
            <a:ext cx="1653152" cy="33054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dirty="0">
              <a:solidFill>
                <a:srgbClr val="FFFFFF"/>
              </a:solidFill>
              <a:latin typeface="Arial"/>
              <a:sym typeface="Arial"/>
            </a:endParaRPr>
          </a:p>
        </p:txBody>
      </p:sp>
      <p:sp>
        <p:nvSpPr>
          <p:cNvPr id="33" name="Legend Box">
            <a:extLst>
              <a:ext uri="{FF2B5EF4-FFF2-40B4-BE49-F238E27FC236}">
                <a16:creationId xmlns:a16="http://schemas.microsoft.com/office/drawing/2014/main" id="{5169D50C-D2CA-8E66-A1BE-53ED95E448D2}"/>
              </a:ext>
            </a:extLst>
          </p:cNvPr>
          <p:cNvSpPr txBox="1"/>
          <p:nvPr/>
        </p:nvSpPr>
        <p:spPr>
          <a:xfrm>
            <a:off x="212907" y="3942980"/>
            <a:ext cx="4411744" cy="1809405"/>
          </a:xfrm>
          <a:prstGeom prst="rect">
            <a:avLst/>
          </a:prstGeom>
          <a:noFill/>
        </p:spPr>
        <p:txBody>
          <a:bodyPr wrap="square">
            <a:normAutofit/>
          </a:bodyPr>
          <a:lstStyle/>
          <a:p>
            <a:pPr defTabSz="1219170">
              <a:buClr>
                <a:srgbClr val="000000"/>
              </a:buClr>
            </a:pPr>
            <a:r>
              <a:rPr lang="en-US" sz="1400" b="1" kern="0" dirty="0">
                <a:solidFill>
                  <a:srgbClr val="FFAB40"/>
                </a:solidFill>
                <a:latin typeface="Arial"/>
                <a:cs typeface="Arial"/>
                <a:sym typeface="Arial"/>
              </a:rPr>
              <a:t>(</a:t>
            </a:r>
            <a:r>
              <a:rPr lang="en-US" sz="1400" b="1" kern="0" dirty="0" err="1">
                <a:solidFill>
                  <a:srgbClr val="FFAB40"/>
                </a:solidFill>
                <a:latin typeface="Arial"/>
                <a:cs typeface="Times New Roman" panose="02020603050405020304" pitchFamily="18" charset="0"/>
                <a:sym typeface="Arial"/>
              </a:rPr>
              <a:t>Žumer</a:t>
            </a:r>
            <a:r>
              <a:rPr lang="en-US" sz="1400" b="1" kern="0" dirty="0">
                <a:solidFill>
                  <a:srgbClr val="FFAB40"/>
                </a:solidFill>
                <a:latin typeface="Arial"/>
                <a:cs typeface="Times New Roman" panose="02020603050405020304" pitchFamily="18" charset="0"/>
                <a:sym typeface="Arial"/>
              </a:rPr>
              <a:t> et al. 2021</a:t>
            </a:r>
            <a:r>
              <a:rPr lang="en-US" sz="1400" b="1" kern="0" dirty="0">
                <a:solidFill>
                  <a:srgbClr val="FFAB40"/>
                </a:solidFill>
                <a:latin typeface="Arial"/>
                <a:cs typeface="Arial"/>
                <a:sym typeface="Arial"/>
              </a:rPr>
              <a:t>): </a:t>
            </a:r>
            <a:r>
              <a:rPr lang="en-US" sz="1400" kern="0" dirty="0">
                <a:solidFill>
                  <a:srgbClr val="000000"/>
                </a:solidFill>
                <a:latin typeface="Arial"/>
                <a:cs typeface="Arial"/>
                <a:sym typeface="Arial"/>
              </a:rPr>
              <a:t>RNA polymerase II</a:t>
            </a:r>
            <a:r>
              <a:rPr lang="zh-CN" altLang="en-US" sz="1400" kern="0" dirty="0">
                <a:solidFill>
                  <a:srgbClr val="000000"/>
                </a:solidFill>
                <a:latin typeface="Arial"/>
                <a:cs typeface="Arial"/>
                <a:sym typeface="Arial"/>
              </a:rPr>
              <a:t> </a:t>
            </a:r>
            <a:r>
              <a:rPr lang="en-US" sz="1400" kern="0" dirty="0">
                <a:solidFill>
                  <a:srgbClr val="000000"/>
                </a:solidFill>
                <a:latin typeface="Arial"/>
                <a:cs typeface="Arial"/>
                <a:sym typeface="Arial"/>
              </a:rPr>
              <a:t>initiates transcription at the promoter, often pauses near the promoter region.</a:t>
            </a:r>
          </a:p>
          <a:p>
            <a:pPr defTabSz="1219170">
              <a:buClr>
                <a:srgbClr val="000000"/>
              </a:buClr>
            </a:pPr>
            <a:endParaRPr lang="en-US" sz="1400" kern="0" dirty="0">
              <a:solidFill>
                <a:srgbClr val="000000"/>
              </a:solidFill>
              <a:latin typeface="Arial"/>
              <a:cs typeface="Arial"/>
              <a:sym typeface="Arial"/>
            </a:endParaRPr>
          </a:p>
        </p:txBody>
      </p:sp>
      <p:sp>
        <p:nvSpPr>
          <p:cNvPr id="34" name="TextBox 33">
            <a:extLst>
              <a:ext uri="{FF2B5EF4-FFF2-40B4-BE49-F238E27FC236}">
                <a16:creationId xmlns:a16="http://schemas.microsoft.com/office/drawing/2014/main" id="{F815A650-E8B5-5524-5946-08F1C82F702D}"/>
              </a:ext>
            </a:extLst>
          </p:cNvPr>
          <p:cNvSpPr txBox="1"/>
          <p:nvPr/>
        </p:nvSpPr>
        <p:spPr>
          <a:xfrm>
            <a:off x="5073543" y="5631734"/>
            <a:ext cx="8258827" cy="666977"/>
          </a:xfrm>
          <a:prstGeom prst="rect">
            <a:avLst/>
          </a:prstGeom>
          <a:noFill/>
        </p:spPr>
        <p:txBody>
          <a:bodyPr wrap="square">
            <a:spAutoFit/>
          </a:bodyPr>
          <a:lstStyle/>
          <a:p>
            <a:pPr defTabSz="1219170">
              <a:buClr>
                <a:srgbClr val="000000"/>
              </a:buClr>
            </a:pPr>
            <a:r>
              <a:rPr lang="en-US" sz="1867" kern="0" dirty="0">
                <a:solidFill>
                  <a:srgbClr val="000000"/>
                </a:solidFill>
                <a:latin typeface="Arial"/>
                <a:cs typeface="Arial"/>
                <a:sym typeface="Arial"/>
              </a:rPr>
              <a:t>β = pause release kinetics</a:t>
            </a:r>
            <a:br>
              <a:rPr lang="en-US" sz="1867" kern="0" dirty="0">
                <a:solidFill>
                  <a:srgbClr val="000000"/>
                </a:solidFill>
                <a:latin typeface="Arial"/>
                <a:cs typeface="Arial"/>
                <a:sym typeface="Arial"/>
              </a:rPr>
            </a:br>
            <a:r>
              <a:rPr lang="en-US" sz="1867" kern="0" dirty="0" err="1">
                <a:solidFill>
                  <a:srgbClr val="000000"/>
                </a:solidFill>
                <a:latin typeface="Arial"/>
                <a:cs typeface="Arial"/>
                <a:sym typeface="Arial"/>
              </a:rPr>
              <a:t>σ</a:t>
            </a:r>
            <a:r>
              <a:rPr lang="en-US" sz="1867" kern="0" dirty="0">
                <a:solidFill>
                  <a:srgbClr val="000000"/>
                </a:solidFill>
                <a:latin typeface="Arial"/>
                <a:cs typeface="Arial"/>
                <a:sym typeface="Arial"/>
              </a:rPr>
              <a:t> = pause site dispersion</a:t>
            </a:r>
          </a:p>
        </p:txBody>
      </p:sp>
      <p:sp>
        <p:nvSpPr>
          <p:cNvPr id="6" name="Google Shape;54;p13">
            <a:extLst>
              <a:ext uri="{FF2B5EF4-FFF2-40B4-BE49-F238E27FC236}">
                <a16:creationId xmlns:a16="http://schemas.microsoft.com/office/drawing/2014/main" id="{CD71E20D-6DB0-4064-A31F-FD966A11CF14}"/>
              </a:ext>
            </a:extLst>
          </p:cNvPr>
          <p:cNvSpPr txBox="1">
            <a:spLocks/>
          </p:cNvSpPr>
          <p:nvPr/>
        </p:nvSpPr>
        <p:spPr>
          <a:xfrm>
            <a:off x="212907" y="238948"/>
            <a:ext cx="11095083" cy="866667"/>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defTabSz="1219170">
              <a:buClr>
                <a:srgbClr val="595959"/>
              </a:buClr>
              <a:buNone/>
            </a:pPr>
            <a:r>
              <a:rPr lang="en-US" sz="2133" b="1" kern="0" dirty="0">
                <a:solidFill>
                  <a:srgbClr val="595959"/>
                </a:solidFill>
              </a:rPr>
              <a:t>Separable kinetic and distributional dimensions of promoter-proximal pausing </a:t>
            </a:r>
          </a:p>
          <a:p>
            <a:pPr marL="0" indent="0" defTabSz="1219170">
              <a:buClr>
                <a:srgbClr val="595959"/>
              </a:buClr>
              <a:buNone/>
            </a:pPr>
            <a:endParaRPr lang="en-US" sz="2133" kern="0" dirty="0">
              <a:solidFill>
                <a:srgbClr val="595959"/>
              </a:solidFill>
            </a:endParaRPr>
          </a:p>
          <a:p>
            <a:pPr marL="0" indent="0" defTabSz="1219170">
              <a:buClr>
                <a:srgbClr val="595959"/>
              </a:buClr>
              <a:buNone/>
            </a:pPr>
            <a:r>
              <a:rPr lang="zh-CN" altLang="en-US" sz="2133" kern="0" dirty="0">
                <a:solidFill>
                  <a:srgbClr val="595959"/>
                </a:solidFill>
              </a:rPr>
              <a:t>   </a:t>
            </a:r>
            <a:r>
              <a:rPr lang="en-US" sz="2133" u="sng" kern="0" dirty="0">
                <a:solidFill>
                  <a:srgbClr val="595959"/>
                </a:solidFill>
              </a:rPr>
              <a:t>Harriet Wu </a:t>
            </a:r>
          </a:p>
        </p:txBody>
      </p:sp>
    </p:spTree>
    <p:extLst>
      <p:ext uri="{BB962C8B-B14F-4D97-AF65-F5344CB8AC3E}">
        <p14:creationId xmlns:p14="http://schemas.microsoft.com/office/powerpoint/2010/main" val="3473797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6F292AA-C8DB-4CAA-97C9-456CF85406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icrosoft YaHei Light"/>
              <a:ea typeface="+mn-ea"/>
              <a:cs typeface="+mn-cs"/>
            </a:endParaRPr>
          </a:p>
        </p:txBody>
      </p:sp>
      <p:pic>
        <p:nvPicPr>
          <p:cNvPr id="4" name="Picture 3" descr="彩色液体艺术">
            <a:extLst>
              <a:ext uri="{FF2B5EF4-FFF2-40B4-BE49-F238E27FC236}">
                <a16:creationId xmlns:a16="http://schemas.microsoft.com/office/drawing/2014/main" id="{C0935E98-3A51-4DCA-4E4F-76807F5A0FF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0"/>
            <a:ext cx="4587901" cy="6857990"/>
          </a:xfrm>
          <a:prstGeom prst="rect">
            <a:avLst/>
          </a:prstGeom>
        </p:spPr>
      </p:pic>
      <p:sp>
        <p:nvSpPr>
          <p:cNvPr id="11" name="Rectangle 10">
            <a:extLst>
              <a:ext uri="{FF2B5EF4-FFF2-40B4-BE49-F238E27FC236}">
                <a16:creationId xmlns:a16="http://schemas.microsoft.com/office/drawing/2014/main" id="{AA065953-3D69-4CD4-80C3-DF10DEB4C7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902" y="-429"/>
            <a:ext cx="7604097" cy="6857571"/>
          </a:xfrm>
          <a:prstGeom prst="rect">
            <a:avLst/>
          </a:prstGeom>
          <a:gradFill>
            <a:gsLst>
              <a:gs pos="0">
                <a:schemeClr val="accent6">
                  <a:lumMod val="75000"/>
                  <a:alpha val="73000"/>
                </a:schemeClr>
              </a:gs>
              <a:gs pos="100000">
                <a:schemeClr val="accent2"/>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icrosoft YaHei Light"/>
              <a:ea typeface="+mn-ea"/>
              <a:cs typeface="+mn-cs"/>
            </a:endParaRPr>
          </a:p>
        </p:txBody>
      </p:sp>
      <p:sp>
        <p:nvSpPr>
          <p:cNvPr id="13" name="Rectangle 12">
            <a:extLst>
              <a:ext uri="{FF2B5EF4-FFF2-40B4-BE49-F238E27FC236}">
                <a16:creationId xmlns:a16="http://schemas.microsoft.com/office/drawing/2014/main" id="{2AB36DB5-F10D-4EDB-87E2-ECB9301FF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901" y="0"/>
            <a:ext cx="7604097" cy="6858000"/>
          </a:xfrm>
          <a:prstGeom prst="rect">
            <a:avLst/>
          </a:prstGeom>
          <a:gradFill>
            <a:gsLst>
              <a:gs pos="0">
                <a:schemeClr val="accent5">
                  <a:alpha val="37000"/>
                </a:schemeClr>
              </a:gs>
              <a:gs pos="98000">
                <a:schemeClr val="accent2">
                  <a:alpha val="66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icrosoft YaHei Light"/>
              <a:ea typeface="+mn-ea"/>
              <a:cs typeface="+mn-cs"/>
            </a:endParaRPr>
          </a:p>
        </p:txBody>
      </p:sp>
      <p:sp>
        <p:nvSpPr>
          <p:cNvPr id="15" name="Rectangle 14">
            <a:extLst>
              <a:ext uri="{FF2B5EF4-FFF2-40B4-BE49-F238E27FC236}">
                <a16:creationId xmlns:a16="http://schemas.microsoft.com/office/drawing/2014/main" id="{446F195D-95DC-419E-BBC1-E2B601A60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599847" y="4355164"/>
            <a:ext cx="7592151" cy="2502836"/>
          </a:xfrm>
          <a:prstGeom prst="rect">
            <a:avLst/>
          </a:prstGeom>
          <a:gradFill>
            <a:gsLst>
              <a:gs pos="22000">
                <a:schemeClr val="accent6">
                  <a:alpha val="39000"/>
                </a:schemeClr>
              </a:gs>
              <a:gs pos="82000">
                <a:schemeClr val="accent5">
                  <a:alpha val="19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icrosoft YaHei Light"/>
              <a:ea typeface="+mn-ea"/>
              <a:cs typeface="+mn-cs"/>
            </a:endParaRPr>
          </a:p>
        </p:txBody>
      </p:sp>
      <p:sp>
        <p:nvSpPr>
          <p:cNvPr id="17" name="Oval 16">
            <a:extLst>
              <a:ext uri="{FF2B5EF4-FFF2-40B4-BE49-F238E27FC236}">
                <a16:creationId xmlns:a16="http://schemas.microsoft.com/office/drawing/2014/main" id="{2256CF5B-1DAD-4912-86B9-FCA733692F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704304">
            <a:off x="6080918" y="830588"/>
            <a:ext cx="4998441" cy="4998441"/>
          </a:xfrm>
          <a:prstGeom prst="ellipse">
            <a:avLst/>
          </a:prstGeom>
          <a:gradFill>
            <a:gsLst>
              <a:gs pos="39000">
                <a:schemeClr val="accent4">
                  <a:lumMod val="20000"/>
                  <a:lumOff val="80000"/>
                  <a:alpha val="0"/>
                </a:schemeClr>
              </a:gs>
              <a:gs pos="100000">
                <a:schemeClr val="accent6">
                  <a:alpha val="18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icrosoft YaHei Light"/>
              <a:ea typeface="+mn-ea"/>
              <a:cs typeface="+mn-cs"/>
            </a:endParaRPr>
          </a:p>
        </p:txBody>
      </p:sp>
      <p:sp>
        <p:nvSpPr>
          <p:cNvPr id="2" name="标题 1">
            <a:extLst>
              <a:ext uri="{FF2B5EF4-FFF2-40B4-BE49-F238E27FC236}">
                <a16:creationId xmlns:a16="http://schemas.microsoft.com/office/drawing/2014/main" id="{0359487B-D9D6-A3BC-8F4A-38D20B454445}"/>
              </a:ext>
            </a:extLst>
          </p:cNvPr>
          <p:cNvSpPr>
            <a:spLocks noGrp="1"/>
          </p:cNvSpPr>
          <p:nvPr>
            <p:ph type="ctrTitle"/>
          </p:nvPr>
        </p:nvSpPr>
        <p:spPr>
          <a:xfrm>
            <a:off x="4504235" y="258682"/>
            <a:ext cx="7604096" cy="3169674"/>
          </a:xfrm>
        </p:spPr>
        <p:txBody>
          <a:bodyPr>
            <a:normAutofit/>
          </a:bodyPr>
          <a:lstStyle/>
          <a:p>
            <a:pPr algn="r"/>
            <a:r>
              <a:rPr kumimoji="1" lang="en-US" altLang="zh-CN" sz="4400" dirty="0">
                <a:solidFill>
                  <a:schemeClr val="bg1"/>
                </a:solidFill>
              </a:rPr>
              <a:t>Speed</a:t>
            </a:r>
            <a:r>
              <a:rPr kumimoji="1" lang="zh-CN" altLang="en-US" sz="4400" dirty="0">
                <a:solidFill>
                  <a:schemeClr val="bg1"/>
                </a:solidFill>
              </a:rPr>
              <a:t> </a:t>
            </a:r>
            <a:r>
              <a:rPr kumimoji="1" lang="en-US" altLang="zh-CN" sz="4400" dirty="0">
                <a:solidFill>
                  <a:schemeClr val="bg1"/>
                </a:solidFill>
              </a:rPr>
              <a:t>Science</a:t>
            </a:r>
            <a:r>
              <a:rPr kumimoji="1" lang="zh-CN" altLang="en-US" sz="4400" dirty="0">
                <a:solidFill>
                  <a:schemeClr val="bg1"/>
                </a:solidFill>
              </a:rPr>
              <a:t> </a:t>
            </a:r>
            <a:r>
              <a:rPr kumimoji="1" lang="en-US" altLang="zh-CN" sz="4400" dirty="0">
                <a:solidFill>
                  <a:schemeClr val="bg1"/>
                </a:solidFill>
              </a:rPr>
              <a:t>2026</a:t>
            </a:r>
            <a:endParaRPr kumimoji="1" lang="zh-CN" altLang="en-US" sz="4400" dirty="0">
              <a:solidFill>
                <a:schemeClr val="bg1"/>
              </a:solidFill>
            </a:endParaRPr>
          </a:p>
        </p:txBody>
      </p:sp>
      <p:sp>
        <p:nvSpPr>
          <p:cNvPr id="3" name="副标题 2">
            <a:extLst>
              <a:ext uri="{FF2B5EF4-FFF2-40B4-BE49-F238E27FC236}">
                <a16:creationId xmlns:a16="http://schemas.microsoft.com/office/drawing/2014/main" id="{EF3C9A29-26FD-D30D-AE5A-A2B47DA1BF4D}"/>
              </a:ext>
            </a:extLst>
          </p:cNvPr>
          <p:cNvSpPr>
            <a:spLocks noGrp="1"/>
          </p:cNvSpPr>
          <p:nvPr>
            <p:ph type="subTitle" idx="1"/>
          </p:nvPr>
        </p:nvSpPr>
        <p:spPr>
          <a:xfrm>
            <a:off x="6444554" y="4524843"/>
            <a:ext cx="5527051" cy="2332299"/>
          </a:xfrm>
        </p:spPr>
        <p:txBody>
          <a:bodyPr>
            <a:noAutofit/>
          </a:bodyPr>
          <a:lstStyle/>
          <a:p>
            <a:pPr algn="r"/>
            <a:r>
              <a:rPr kumimoji="1" lang="en-US" altLang="zh-CN" sz="1400" b="1" dirty="0">
                <a:solidFill>
                  <a:schemeClr val="bg1"/>
                </a:solidFill>
                <a:latin typeface="Times New Roman" panose="02020603050405020304" pitchFamily="18" charset="0"/>
                <a:cs typeface="Times New Roman" panose="02020603050405020304" pitchFamily="18" charset="0"/>
              </a:rPr>
              <a:t>---</a:t>
            </a:r>
            <a:r>
              <a:rPr kumimoji="1" lang="en-US" altLang="zh-CN" sz="1400" b="1" dirty="0" err="1">
                <a:solidFill>
                  <a:schemeClr val="bg1"/>
                </a:solidFill>
                <a:latin typeface="Times New Roman" panose="02020603050405020304" pitchFamily="18" charset="0"/>
                <a:cs typeface="Times New Roman" panose="02020603050405020304" pitchFamily="18" charset="0"/>
              </a:rPr>
              <a:t>Yujia</a:t>
            </a:r>
            <a:r>
              <a:rPr kumimoji="1" lang="zh-CN" altLang="en-US" sz="1400" b="1" dirty="0">
                <a:solidFill>
                  <a:schemeClr val="bg1"/>
                </a:solidFill>
                <a:latin typeface="Times New Roman" panose="02020603050405020304" pitchFamily="18" charset="0"/>
                <a:cs typeface="Times New Roman" panose="02020603050405020304" pitchFamily="18" charset="0"/>
              </a:rPr>
              <a:t> </a:t>
            </a:r>
            <a:r>
              <a:rPr kumimoji="1" lang="en-US" altLang="zh-CN" sz="1400" b="1" dirty="0">
                <a:solidFill>
                  <a:schemeClr val="bg1"/>
                </a:solidFill>
                <a:latin typeface="Times New Roman" panose="02020603050405020304" pitchFamily="18" charset="0"/>
                <a:cs typeface="Times New Roman" panose="02020603050405020304" pitchFamily="18" charset="0"/>
              </a:rPr>
              <a:t>Ji</a:t>
            </a:r>
          </a:p>
          <a:p>
            <a:pPr algn="r"/>
            <a:r>
              <a:rPr kumimoji="1" lang="en-US" altLang="zh-CN" sz="1400" b="1" dirty="0">
                <a:solidFill>
                  <a:schemeClr val="bg1"/>
                </a:solidFill>
                <a:latin typeface="Times New Roman" panose="02020603050405020304" pitchFamily="18" charset="0"/>
                <a:cs typeface="Times New Roman" panose="02020603050405020304" pitchFamily="18" charset="0"/>
              </a:rPr>
              <a:t>Michael</a:t>
            </a:r>
            <a:r>
              <a:rPr kumimoji="1" lang="zh-CN" altLang="en-US" sz="1400" b="1" dirty="0">
                <a:solidFill>
                  <a:schemeClr val="bg1"/>
                </a:solidFill>
                <a:latin typeface="Times New Roman" panose="02020603050405020304" pitchFamily="18" charset="0"/>
                <a:cs typeface="Times New Roman" panose="02020603050405020304" pitchFamily="18" charset="0"/>
              </a:rPr>
              <a:t> </a:t>
            </a:r>
            <a:r>
              <a:rPr kumimoji="1" lang="en-US" altLang="zh-CN" sz="1400" b="1" dirty="0">
                <a:solidFill>
                  <a:schemeClr val="bg1"/>
                </a:solidFill>
                <a:latin typeface="Times New Roman" panose="02020603050405020304" pitchFamily="18" charset="0"/>
                <a:cs typeface="Times New Roman" panose="02020603050405020304" pitchFamily="18" charset="0"/>
              </a:rPr>
              <a:t>Lukey’ Lab at CSHL</a:t>
            </a:r>
          </a:p>
          <a:p>
            <a:pPr algn="r"/>
            <a:r>
              <a:rPr kumimoji="1" lang="en-US" altLang="zh-CN" sz="1400" b="1" dirty="0">
                <a:solidFill>
                  <a:schemeClr val="bg1"/>
                </a:solidFill>
                <a:latin typeface="Times New Roman" panose="02020603050405020304" pitchFamily="18" charset="0"/>
                <a:cs typeface="Times New Roman" panose="02020603050405020304" pitchFamily="18" charset="0"/>
              </a:rPr>
              <a:t>5</a:t>
            </a:r>
            <a:r>
              <a:rPr kumimoji="1" lang="en-US" altLang="zh-CN" sz="1400" b="1" baseline="30000" dirty="0">
                <a:solidFill>
                  <a:schemeClr val="bg1"/>
                </a:solidFill>
                <a:latin typeface="Times New Roman" panose="02020603050405020304" pitchFamily="18" charset="0"/>
                <a:cs typeface="Times New Roman" panose="02020603050405020304" pitchFamily="18" charset="0"/>
              </a:rPr>
              <a:t>Th</a:t>
            </a:r>
            <a:r>
              <a:rPr kumimoji="1" lang="zh-CN" altLang="en-US" sz="1400" b="1" baseline="30000" dirty="0">
                <a:solidFill>
                  <a:schemeClr val="bg1"/>
                </a:solidFill>
                <a:latin typeface="Times New Roman" panose="02020603050405020304" pitchFamily="18" charset="0"/>
                <a:cs typeface="Times New Roman" panose="02020603050405020304" pitchFamily="18" charset="0"/>
              </a:rPr>
              <a:t> </a:t>
            </a:r>
            <a:r>
              <a:rPr kumimoji="1" lang="en-US" altLang="zh-CN" sz="1400" b="1" dirty="0">
                <a:solidFill>
                  <a:schemeClr val="bg1"/>
                </a:solidFill>
                <a:latin typeface="Times New Roman" panose="02020603050405020304" pitchFamily="18" charset="0"/>
                <a:cs typeface="Times New Roman" panose="02020603050405020304" pitchFamily="18" charset="0"/>
              </a:rPr>
              <a:t>Year</a:t>
            </a:r>
            <a:r>
              <a:rPr kumimoji="1" lang="zh-CN" altLang="en-US" sz="1400" b="1" dirty="0">
                <a:solidFill>
                  <a:schemeClr val="bg1"/>
                </a:solidFill>
                <a:latin typeface="Times New Roman" panose="02020603050405020304" pitchFamily="18" charset="0"/>
                <a:cs typeface="Times New Roman" panose="02020603050405020304" pitchFamily="18" charset="0"/>
              </a:rPr>
              <a:t> </a:t>
            </a:r>
            <a:r>
              <a:rPr kumimoji="1" lang="en-US" altLang="zh-CN" sz="1400" b="1" dirty="0">
                <a:solidFill>
                  <a:schemeClr val="bg1"/>
                </a:solidFill>
                <a:latin typeface="Times New Roman" panose="02020603050405020304" pitchFamily="18" charset="0"/>
                <a:cs typeface="Times New Roman" panose="02020603050405020304" pitchFamily="18" charset="0"/>
              </a:rPr>
              <a:t>Ph.D. in Genetics program </a:t>
            </a:r>
          </a:p>
          <a:p>
            <a:pPr algn="r"/>
            <a:r>
              <a:rPr kumimoji="1" lang="en-US" altLang="zh-CN" sz="1400" b="1" dirty="0">
                <a:solidFill>
                  <a:schemeClr val="bg1"/>
                </a:solidFill>
                <a:latin typeface="Times New Roman" panose="02020603050405020304" pitchFamily="18" charset="0"/>
                <a:cs typeface="Times New Roman" panose="02020603050405020304" pitchFamily="18" charset="0"/>
              </a:rPr>
              <a:t>Stony Brook University</a:t>
            </a:r>
            <a:endParaRPr kumimoji="1" lang="zh-CN" altLang="en-US" sz="14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73918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FCCBABF1-B3B9-4530-D4ED-72A4996E2FD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89746" y="1722297"/>
            <a:ext cx="4665116" cy="2337288"/>
          </a:xfrm>
          <a:prstGeom prst="rect">
            <a:avLst/>
          </a:prstGeom>
        </p:spPr>
      </p:pic>
      <p:sp>
        <p:nvSpPr>
          <p:cNvPr id="7" name="标题 6">
            <a:extLst>
              <a:ext uri="{FF2B5EF4-FFF2-40B4-BE49-F238E27FC236}">
                <a16:creationId xmlns:a16="http://schemas.microsoft.com/office/drawing/2014/main" id="{B4371E0A-5C4F-3478-959C-56E116FABB3D}"/>
              </a:ext>
            </a:extLst>
          </p:cNvPr>
          <p:cNvSpPr>
            <a:spLocks noGrp="1"/>
          </p:cNvSpPr>
          <p:nvPr>
            <p:ph type="title"/>
          </p:nvPr>
        </p:nvSpPr>
        <p:spPr>
          <a:xfrm>
            <a:off x="0" y="-272703"/>
            <a:ext cx="12192000" cy="1234440"/>
          </a:xfrm>
        </p:spPr>
        <p:txBody>
          <a:bodyPr/>
          <a:lstStyle/>
          <a:p>
            <a:r>
              <a:rPr lang="en-US" altLang="zh-CN" sz="2400" dirty="0"/>
              <a:t>Deciphering the role of stearoyl-CoA desaturase 1 (SCD) in breast cancer</a:t>
            </a:r>
            <a:endParaRPr lang="zh-CN" altLang="en-US" sz="2400" dirty="0"/>
          </a:p>
        </p:txBody>
      </p:sp>
      <p:pic>
        <p:nvPicPr>
          <p:cNvPr id="8" name="图片 7">
            <a:extLst>
              <a:ext uri="{FF2B5EF4-FFF2-40B4-BE49-F238E27FC236}">
                <a16:creationId xmlns:a16="http://schemas.microsoft.com/office/drawing/2014/main" id="{4EE2D4FC-0443-3E20-5EDA-F961D3FA866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2677" y="1104911"/>
            <a:ext cx="6712874" cy="3105421"/>
          </a:xfrm>
          <a:prstGeom prst="rect">
            <a:avLst/>
          </a:prstGeom>
        </p:spPr>
      </p:pic>
      <p:sp>
        <p:nvSpPr>
          <p:cNvPr id="9" name="灯片编号占位符 3">
            <a:extLst>
              <a:ext uri="{FF2B5EF4-FFF2-40B4-BE49-F238E27FC236}">
                <a16:creationId xmlns:a16="http://schemas.microsoft.com/office/drawing/2014/main" id="{82154008-7C4D-9660-0AB8-9BCE659687DC}"/>
              </a:ext>
            </a:extLst>
          </p:cNvPr>
          <p:cNvSpPr>
            <a:spLocks noGrp="1" noRot="1" noMove="1" noResize="1" noEditPoints="1" noAdjustHandles="1" noChangeArrowheads="1" noChangeShapeType="1"/>
          </p:cNvSpPr>
          <p:nvPr>
            <p:ph type="sldNum" idx="12"/>
          </p:nvPr>
        </p:nvSpPr>
        <p:spPr>
          <a:xfrm>
            <a:off x="6595676" y="659132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000" b="0" i="0" u="none" strike="noStrike" kern="1200" cap="none" spc="0" normalizeH="0" baseline="0" noProof="0" smtClean="0">
                <a:ln>
                  <a:noFill/>
                </a:ln>
                <a:solidFill>
                  <a:srgbClr val="FFFFFF"/>
                </a:solidFill>
                <a:effectLst/>
                <a:uLnTx/>
                <a:uFillTx/>
                <a:latin typeface="Microsoft YaHe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000" b="0" i="0" u="none" strike="noStrike" kern="1200" cap="none" spc="0" normalizeH="0" baseline="0" noProof="0">
              <a:ln>
                <a:noFill/>
              </a:ln>
              <a:solidFill>
                <a:srgbClr val="FFFFFF"/>
              </a:solidFill>
              <a:effectLst/>
              <a:uLnTx/>
              <a:uFillTx/>
              <a:latin typeface="Microsoft YaHei Light"/>
              <a:ea typeface="+mn-ea"/>
              <a:cs typeface="+mn-cs"/>
            </a:endParaRPr>
          </a:p>
        </p:txBody>
      </p:sp>
      <p:sp>
        <p:nvSpPr>
          <p:cNvPr id="10" name="文本框 9">
            <a:extLst>
              <a:ext uri="{FF2B5EF4-FFF2-40B4-BE49-F238E27FC236}">
                <a16:creationId xmlns:a16="http://schemas.microsoft.com/office/drawing/2014/main" id="{76D3E071-54DA-5A7D-0C32-D24D65DB9FA9}"/>
              </a:ext>
            </a:extLst>
          </p:cNvPr>
          <p:cNvSpPr txBox="1">
            <a:spLocks/>
          </p:cNvSpPr>
          <p:nvPr/>
        </p:nvSpPr>
        <p:spPr>
          <a:xfrm>
            <a:off x="421143" y="4278902"/>
            <a:ext cx="16655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800" b="1" i="0" u="none" strike="noStrike" kern="1200" cap="none" spc="0" normalizeH="0" baseline="0" noProof="0" dirty="0" err="1">
                <a:ln>
                  <a:noFill/>
                </a:ln>
                <a:solidFill>
                  <a:srgbClr val="000000"/>
                </a:solidFill>
                <a:effectLst/>
                <a:uLnTx/>
                <a:uFillTx/>
                <a:latin typeface="Microsoft YaHei Light"/>
                <a:ea typeface="+mn-ea"/>
                <a:cs typeface="+mn-cs"/>
              </a:rPr>
              <a:t>Lipotoxicity</a:t>
            </a:r>
            <a:endParaRPr kumimoji="1" lang="zh-CN" altLang="en-US" sz="1800" b="1" i="0" u="none" strike="noStrike" kern="1200" cap="none" spc="0" normalizeH="0" baseline="0" noProof="0" dirty="0">
              <a:ln>
                <a:noFill/>
              </a:ln>
              <a:solidFill>
                <a:srgbClr val="000000"/>
              </a:solidFill>
              <a:effectLst/>
              <a:uLnTx/>
              <a:uFillTx/>
              <a:latin typeface="Microsoft YaHei Light"/>
              <a:ea typeface="+mn-ea"/>
              <a:cs typeface="+mn-cs"/>
            </a:endParaRPr>
          </a:p>
        </p:txBody>
      </p:sp>
      <p:sp>
        <p:nvSpPr>
          <p:cNvPr id="11" name="文本框 10">
            <a:extLst>
              <a:ext uri="{FF2B5EF4-FFF2-40B4-BE49-F238E27FC236}">
                <a16:creationId xmlns:a16="http://schemas.microsoft.com/office/drawing/2014/main" id="{2070A751-EA1F-7B44-50A9-F6F8D269EB4E}"/>
              </a:ext>
            </a:extLst>
          </p:cNvPr>
          <p:cNvSpPr txBox="1">
            <a:spLocks/>
          </p:cNvSpPr>
          <p:nvPr/>
        </p:nvSpPr>
        <p:spPr>
          <a:xfrm>
            <a:off x="5483003" y="4306019"/>
            <a:ext cx="16655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800" b="1" i="0" u="none" strike="noStrike" kern="1200" cap="none" spc="0" normalizeH="0" baseline="0" noProof="0" dirty="0">
                <a:ln>
                  <a:noFill/>
                </a:ln>
                <a:solidFill>
                  <a:srgbClr val="000000"/>
                </a:solidFill>
                <a:effectLst/>
                <a:uLnTx/>
                <a:uFillTx/>
                <a:latin typeface="Microsoft YaHei Light"/>
                <a:ea typeface="+mn-ea"/>
                <a:cs typeface="+mn-cs"/>
              </a:rPr>
              <a:t>Ferroptosis</a:t>
            </a:r>
            <a:endParaRPr kumimoji="1" lang="zh-CN" altLang="en-US" sz="1800" b="1" i="0" u="none" strike="noStrike" kern="1200" cap="none" spc="0" normalizeH="0" baseline="0" noProof="0" dirty="0">
              <a:ln>
                <a:noFill/>
              </a:ln>
              <a:solidFill>
                <a:srgbClr val="000000"/>
              </a:solidFill>
              <a:effectLst/>
              <a:uLnTx/>
              <a:uFillTx/>
              <a:latin typeface="Microsoft YaHei Light"/>
              <a:ea typeface="+mn-ea"/>
              <a:cs typeface="+mn-cs"/>
            </a:endParaRPr>
          </a:p>
        </p:txBody>
      </p:sp>
      <p:sp>
        <p:nvSpPr>
          <p:cNvPr id="12" name="文本框 11">
            <a:extLst>
              <a:ext uri="{FF2B5EF4-FFF2-40B4-BE49-F238E27FC236}">
                <a16:creationId xmlns:a16="http://schemas.microsoft.com/office/drawing/2014/main" id="{119DF38D-350A-1F97-558D-3D9DCF7DD8D0}"/>
              </a:ext>
            </a:extLst>
          </p:cNvPr>
          <p:cNvSpPr txBox="1">
            <a:spLocks/>
          </p:cNvSpPr>
          <p:nvPr/>
        </p:nvSpPr>
        <p:spPr>
          <a:xfrm>
            <a:off x="3799114" y="5916051"/>
            <a:ext cx="839288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2000" b="1" i="0" u="none" strike="noStrike" kern="1200" cap="none" spc="0" normalizeH="0" baseline="0" noProof="0" dirty="0">
                <a:ln>
                  <a:noFill/>
                </a:ln>
                <a:solidFill>
                  <a:srgbClr val="000000"/>
                </a:solidFill>
                <a:effectLst/>
                <a:uLnTx/>
                <a:uFillTx/>
                <a:latin typeface="Microsoft YaHei Light"/>
                <a:ea typeface="+mn-ea"/>
                <a:cs typeface="+mn-cs"/>
              </a:rPr>
              <a:t>SCD</a:t>
            </a:r>
            <a:r>
              <a:rPr kumimoji="1" lang="zh-CN" altLang="en-US" sz="2000" b="1" i="0" u="none" strike="noStrike" kern="1200" cap="none" spc="0" normalizeH="0" baseline="0" noProof="0" dirty="0">
                <a:ln>
                  <a:noFill/>
                </a:ln>
                <a:solidFill>
                  <a:srgbClr val="000000"/>
                </a:solidFill>
                <a:effectLst/>
                <a:uLnTx/>
                <a:uFillTx/>
                <a:latin typeface="Microsoft YaHei Light"/>
                <a:ea typeface="+mn-ea"/>
                <a:cs typeface="+mn-cs"/>
              </a:rPr>
              <a:t> </a:t>
            </a:r>
            <a:r>
              <a:rPr kumimoji="1" lang="en-US" altLang="zh-CN" sz="2000" b="1" i="0" u="none" strike="noStrike" kern="1200" cap="none" spc="0" normalizeH="0" baseline="0" noProof="0" dirty="0">
                <a:ln>
                  <a:noFill/>
                </a:ln>
                <a:solidFill>
                  <a:srgbClr val="000000"/>
                </a:solidFill>
                <a:effectLst/>
                <a:uLnTx/>
                <a:uFillTx/>
                <a:latin typeface="Microsoft YaHei Light"/>
                <a:ea typeface="+mn-ea"/>
                <a:cs typeface="+mn-cs"/>
              </a:rPr>
              <a:t>is</a:t>
            </a:r>
            <a:r>
              <a:rPr kumimoji="1" lang="zh-CN" altLang="en-US" sz="2000" b="1" i="0" u="none" strike="noStrike" kern="1200" cap="none" spc="0" normalizeH="0" baseline="0" noProof="0" dirty="0">
                <a:ln>
                  <a:noFill/>
                </a:ln>
                <a:solidFill>
                  <a:srgbClr val="000000"/>
                </a:solidFill>
                <a:effectLst/>
                <a:uLnTx/>
                <a:uFillTx/>
                <a:latin typeface="Microsoft YaHei Light"/>
                <a:ea typeface="+mn-ea"/>
                <a:cs typeface="+mn-cs"/>
              </a:rPr>
              <a:t> </a:t>
            </a:r>
            <a:r>
              <a:rPr kumimoji="1" lang="en-US" altLang="zh-CN" sz="2000" b="1" i="0" u="none" strike="noStrike" kern="1200" cap="none" spc="0" normalizeH="0" baseline="0" noProof="0" dirty="0">
                <a:ln>
                  <a:noFill/>
                </a:ln>
                <a:solidFill>
                  <a:srgbClr val="000000"/>
                </a:solidFill>
                <a:effectLst/>
                <a:uLnTx/>
                <a:uFillTx/>
                <a:latin typeface="Microsoft YaHei Light"/>
                <a:ea typeface="+mn-ea"/>
                <a:cs typeface="+mn-cs"/>
              </a:rPr>
              <a:t>a</a:t>
            </a:r>
            <a:r>
              <a:rPr kumimoji="1" lang="zh-CN" altLang="en-US" sz="2000" b="1" i="0" u="none" strike="noStrike" kern="1200" cap="none" spc="0" normalizeH="0" baseline="0" noProof="0" dirty="0">
                <a:ln>
                  <a:noFill/>
                </a:ln>
                <a:solidFill>
                  <a:srgbClr val="000000"/>
                </a:solidFill>
                <a:effectLst/>
                <a:uLnTx/>
                <a:uFillTx/>
                <a:latin typeface="Microsoft YaHei Light"/>
                <a:ea typeface="+mn-ea"/>
                <a:cs typeface="+mn-cs"/>
              </a:rPr>
              <a:t> </a:t>
            </a:r>
            <a:r>
              <a:rPr kumimoji="1" lang="en-US" altLang="zh-CN" sz="2000" b="1" i="0" u="none" strike="noStrike" kern="1200" cap="none" spc="0" normalizeH="0" baseline="0" noProof="0" dirty="0">
                <a:ln>
                  <a:noFill/>
                </a:ln>
                <a:solidFill>
                  <a:srgbClr val="000000"/>
                </a:solidFill>
                <a:effectLst/>
                <a:uLnTx/>
                <a:uFillTx/>
                <a:latin typeface="Microsoft YaHei Light"/>
                <a:ea typeface="+mn-ea"/>
                <a:cs typeface="+mn-cs"/>
              </a:rPr>
              <a:t>key</a:t>
            </a:r>
            <a:r>
              <a:rPr kumimoji="1" lang="zh-CN" altLang="en-US" sz="2000" b="1" i="0" u="none" strike="noStrike" kern="1200" cap="none" spc="0" normalizeH="0" baseline="0" noProof="0" dirty="0">
                <a:ln>
                  <a:noFill/>
                </a:ln>
                <a:solidFill>
                  <a:srgbClr val="000000"/>
                </a:solidFill>
                <a:effectLst/>
                <a:uLnTx/>
                <a:uFillTx/>
                <a:latin typeface="Microsoft YaHei Light"/>
                <a:ea typeface="+mn-ea"/>
                <a:cs typeface="+mn-cs"/>
              </a:rPr>
              <a:t> </a:t>
            </a:r>
            <a:r>
              <a:rPr kumimoji="1" lang="en-US" altLang="zh-CN" sz="2000" b="1" i="0" u="none" strike="noStrike" kern="1200" cap="none" spc="0" normalizeH="0" baseline="0" noProof="0" dirty="0">
                <a:ln>
                  <a:noFill/>
                </a:ln>
                <a:solidFill>
                  <a:srgbClr val="000000"/>
                </a:solidFill>
                <a:effectLst/>
                <a:uLnTx/>
                <a:uFillTx/>
                <a:latin typeface="Microsoft YaHei Light"/>
                <a:ea typeface="+mn-ea"/>
                <a:cs typeface="+mn-cs"/>
              </a:rPr>
              <a:t>player</a:t>
            </a:r>
            <a:r>
              <a:rPr kumimoji="1" lang="zh-CN" altLang="en-US" sz="2000" b="1" i="0" u="none" strike="noStrike" kern="1200" cap="none" spc="0" normalizeH="0" baseline="0" noProof="0" dirty="0">
                <a:ln>
                  <a:noFill/>
                </a:ln>
                <a:solidFill>
                  <a:srgbClr val="000000"/>
                </a:solidFill>
                <a:effectLst/>
                <a:uLnTx/>
                <a:uFillTx/>
                <a:latin typeface="Microsoft YaHei Light"/>
                <a:ea typeface="+mn-ea"/>
                <a:cs typeface="+mn-cs"/>
              </a:rPr>
              <a:t> </a:t>
            </a:r>
            <a:r>
              <a:rPr kumimoji="1" lang="en-US" altLang="zh-CN" sz="2000" b="1" i="0" u="none" strike="noStrike" kern="1200" cap="none" spc="0" normalizeH="0" baseline="0" noProof="0" dirty="0">
                <a:ln>
                  <a:noFill/>
                </a:ln>
                <a:solidFill>
                  <a:srgbClr val="000000"/>
                </a:solidFill>
                <a:effectLst/>
                <a:uLnTx/>
                <a:uFillTx/>
                <a:latin typeface="Microsoft YaHei Light"/>
                <a:ea typeface="+mn-ea"/>
                <a:cs typeface="+mn-cs"/>
              </a:rPr>
              <a:t>in</a:t>
            </a:r>
            <a:r>
              <a:rPr kumimoji="1" lang="zh-CN" altLang="en-US" sz="2000" b="1" i="0" u="none" strike="noStrike" kern="1200" cap="none" spc="0" normalizeH="0" baseline="0" noProof="0" dirty="0">
                <a:ln>
                  <a:noFill/>
                </a:ln>
                <a:solidFill>
                  <a:srgbClr val="000000"/>
                </a:solidFill>
                <a:effectLst/>
                <a:uLnTx/>
                <a:uFillTx/>
                <a:latin typeface="Microsoft YaHei Light"/>
                <a:ea typeface="+mn-ea"/>
                <a:cs typeface="+mn-cs"/>
              </a:rPr>
              <a:t> </a:t>
            </a:r>
            <a:r>
              <a:rPr kumimoji="1" lang="en-US" altLang="zh-CN" sz="2000" b="1" i="0" u="none" strike="noStrike" kern="1200" cap="none" spc="0" normalizeH="0" baseline="0" noProof="0" dirty="0">
                <a:ln>
                  <a:noFill/>
                </a:ln>
                <a:solidFill>
                  <a:srgbClr val="000000"/>
                </a:solidFill>
                <a:effectLst/>
                <a:uLnTx/>
                <a:uFillTx/>
                <a:latin typeface="Microsoft YaHei Light"/>
                <a:ea typeface="+mn-ea"/>
                <a:cs typeface="+mn-cs"/>
              </a:rPr>
              <a:t>populating</a:t>
            </a:r>
            <a:r>
              <a:rPr kumimoji="1" lang="zh-CN" altLang="en-US" sz="2000" b="1" i="0" u="none" strike="noStrike" kern="1200" cap="none" spc="0" normalizeH="0" baseline="0" noProof="0" dirty="0">
                <a:ln>
                  <a:noFill/>
                </a:ln>
                <a:solidFill>
                  <a:srgbClr val="000000"/>
                </a:solidFill>
                <a:effectLst/>
                <a:uLnTx/>
                <a:uFillTx/>
                <a:latin typeface="Microsoft YaHei Light"/>
                <a:ea typeface="+mn-ea"/>
                <a:cs typeface="+mn-cs"/>
              </a:rPr>
              <a:t> </a:t>
            </a:r>
            <a:r>
              <a:rPr kumimoji="1" lang="en-US" altLang="zh-CN" sz="2000" b="1" i="0" u="none" strike="noStrike" kern="1200" cap="none" spc="0" normalizeH="0" baseline="0" noProof="0" dirty="0">
                <a:ln>
                  <a:noFill/>
                </a:ln>
                <a:solidFill>
                  <a:srgbClr val="000000"/>
                </a:solidFill>
                <a:effectLst/>
                <a:uLnTx/>
                <a:uFillTx/>
                <a:latin typeface="Microsoft YaHei Light"/>
                <a:ea typeface="+mn-ea"/>
                <a:cs typeface="+mn-cs"/>
              </a:rPr>
              <a:t>this</a:t>
            </a:r>
            <a:r>
              <a:rPr kumimoji="1" lang="zh-CN" altLang="en-US" sz="2000" b="1" i="0" u="none" strike="noStrike" kern="1200" cap="none" spc="0" normalizeH="0" baseline="0" noProof="0" dirty="0">
                <a:ln>
                  <a:noFill/>
                </a:ln>
                <a:solidFill>
                  <a:srgbClr val="000000"/>
                </a:solidFill>
                <a:effectLst/>
                <a:uLnTx/>
                <a:uFillTx/>
                <a:latin typeface="Microsoft YaHei Light"/>
                <a:ea typeface="+mn-ea"/>
                <a:cs typeface="+mn-cs"/>
              </a:rPr>
              <a:t> </a:t>
            </a:r>
            <a:r>
              <a:rPr kumimoji="1" lang="en-US" altLang="zh-CN" sz="2000" b="1" i="0" u="none" strike="noStrike" kern="1200" cap="none" spc="0" normalizeH="0" baseline="0" noProof="0" dirty="0">
                <a:ln>
                  <a:noFill/>
                </a:ln>
                <a:solidFill>
                  <a:srgbClr val="000000"/>
                </a:solidFill>
                <a:effectLst/>
                <a:uLnTx/>
                <a:uFillTx/>
                <a:latin typeface="Microsoft YaHei Light"/>
                <a:ea typeface="+mn-ea"/>
                <a:cs typeface="+mn-cs"/>
              </a:rPr>
              <a:t>balance</a:t>
            </a:r>
            <a:endParaRPr kumimoji="1" lang="zh-CN" altLang="en-US" sz="2000" b="1" i="0" u="none" strike="noStrike" kern="1200" cap="none" spc="0" normalizeH="0" baseline="0" noProof="0" dirty="0">
              <a:ln>
                <a:noFill/>
              </a:ln>
              <a:solidFill>
                <a:srgbClr val="000000"/>
              </a:solidFill>
              <a:effectLst/>
              <a:uLnTx/>
              <a:uFillTx/>
              <a:latin typeface="Microsoft YaHei Light"/>
              <a:ea typeface="+mn-ea"/>
              <a:cs typeface="+mn-cs"/>
            </a:endParaRPr>
          </a:p>
        </p:txBody>
      </p:sp>
      <p:sp>
        <p:nvSpPr>
          <p:cNvPr id="13" name="左大括号 12">
            <a:extLst>
              <a:ext uri="{FF2B5EF4-FFF2-40B4-BE49-F238E27FC236}">
                <a16:creationId xmlns:a16="http://schemas.microsoft.com/office/drawing/2014/main" id="{77CAA8C7-172B-36DD-E02C-DCC4A19D1183}"/>
              </a:ext>
            </a:extLst>
          </p:cNvPr>
          <p:cNvSpPr>
            <a:spLocks/>
          </p:cNvSpPr>
          <p:nvPr/>
        </p:nvSpPr>
        <p:spPr>
          <a:xfrm rot="16200000">
            <a:off x="3569308" y="1918815"/>
            <a:ext cx="376615" cy="588917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Microsoft YaHei Light"/>
              <a:ea typeface="+mn-ea"/>
              <a:cs typeface="+mn-cs"/>
            </a:endParaRPr>
          </a:p>
        </p:txBody>
      </p:sp>
      <p:sp>
        <p:nvSpPr>
          <p:cNvPr id="14" name="文本框 13">
            <a:extLst>
              <a:ext uri="{FF2B5EF4-FFF2-40B4-BE49-F238E27FC236}">
                <a16:creationId xmlns:a16="http://schemas.microsoft.com/office/drawing/2014/main" id="{883DF0C1-4C53-DC8B-55C9-167BE5BD3055}"/>
              </a:ext>
            </a:extLst>
          </p:cNvPr>
          <p:cNvSpPr txBox="1">
            <a:spLocks/>
          </p:cNvSpPr>
          <p:nvPr/>
        </p:nvSpPr>
        <p:spPr>
          <a:xfrm>
            <a:off x="2847612" y="5188848"/>
            <a:ext cx="353785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800" b="1" i="0" u="none" strike="noStrike" kern="1200" cap="none" spc="0" normalizeH="0" baseline="0" noProof="0" dirty="0">
                <a:ln>
                  <a:noFill/>
                </a:ln>
                <a:solidFill>
                  <a:srgbClr val="000000"/>
                </a:solidFill>
                <a:effectLst/>
                <a:uLnTx/>
                <a:uFillTx/>
                <a:latin typeface="Microsoft YaHei Light"/>
                <a:ea typeface="+mn-ea"/>
                <a:cs typeface="+mn-cs"/>
              </a:rPr>
              <a:t>Cell</a:t>
            </a:r>
            <a:r>
              <a:rPr kumimoji="1" lang="zh-CN" altLang="en-US" sz="1800" b="1" i="0" u="none" strike="noStrike" kern="1200" cap="none" spc="0" normalizeH="0" baseline="0" noProof="0" dirty="0">
                <a:ln>
                  <a:noFill/>
                </a:ln>
                <a:solidFill>
                  <a:srgbClr val="000000"/>
                </a:solidFill>
                <a:effectLst/>
                <a:uLnTx/>
                <a:uFillTx/>
                <a:latin typeface="Microsoft YaHei Light"/>
                <a:ea typeface="+mn-ea"/>
                <a:cs typeface="+mn-cs"/>
              </a:rPr>
              <a:t> </a:t>
            </a:r>
            <a:r>
              <a:rPr kumimoji="1" lang="en-US" altLang="zh-CN" sz="1800" b="1" i="0" u="none" strike="noStrike" kern="1200" cap="none" spc="0" normalizeH="0" baseline="0" noProof="0" dirty="0">
                <a:ln>
                  <a:noFill/>
                </a:ln>
                <a:solidFill>
                  <a:srgbClr val="000000"/>
                </a:solidFill>
                <a:effectLst/>
                <a:uLnTx/>
                <a:uFillTx/>
                <a:latin typeface="Microsoft YaHei Light"/>
                <a:ea typeface="+mn-ea"/>
                <a:cs typeface="+mn-cs"/>
              </a:rPr>
              <a:t>membrane</a:t>
            </a:r>
            <a:endParaRPr kumimoji="1" lang="zh-CN" altLang="en-US" sz="1800" b="1" i="0" u="none" strike="noStrike" kern="1200" cap="none" spc="0" normalizeH="0" baseline="0" noProof="0" dirty="0">
              <a:ln>
                <a:noFill/>
              </a:ln>
              <a:solidFill>
                <a:srgbClr val="000000"/>
              </a:solidFill>
              <a:effectLst/>
              <a:uLnTx/>
              <a:uFillTx/>
              <a:latin typeface="Microsoft YaHei Light"/>
              <a:ea typeface="+mn-ea"/>
              <a:cs typeface="+mn-cs"/>
            </a:endParaRPr>
          </a:p>
        </p:txBody>
      </p:sp>
      <p:sp>
        <p:nvSpPr>
          <p:cNvPr id="15" name="文本框 14">
            <a:extLst>
              <a:ext uri="{FF2B5EF4-FFF2-40B4-BE49-F238E27FC236}">
                <a16:creationId xmlns:a16="http://schemas.microsoft.com/office/drawing/2014/main" id="{54E6B5AD-84B2-E031-6D4D-2C53F9A65D2E}"/>
              </a:ext>
            </a:extLst>
          </p:cNvPr>
          <p:cNvSpPr txBox="1"/>
          <p:nvPr/>
        </p:nvSpPr>
        <p:spPr>
          <a:xfrm>
            <a:off x="361158" y="5078568"/>
            <a:ext cx="2465840"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100" b="1" i="0" u="none" strike="noStrike" kern="1200" cap="none" spc="0" normalizeH="0" baseline="0" noProof="0" dirty="0">
                <a:ln>
                  <a:noFill/>
                </a:ln>
                <a:solidFill>
                  <a:srgbClr val="000000"/>
                </a:solidFill>
                <a:effectLst/>
                <a:uLnTx/>
                <a:uFillTx/>
                <a:latin typeface="Microsoft YaHei Light"/>
                <a:ea typeface="+mn-ea"/>
                <a:cs typeface="+mn-cs"/>
              </a:rPr>
              <a:t>SFA:</a:t>
            </a:r>
            <a:r>
              <a:rPr kumimoji="1" lang="zh-CN" altLang="en-US" sz="1100" b="1" i="0" u="none" strike="noStrike" kern="1200" cap="none" spc="0" normalizeH="0" baseline="0" noProof="0" dirty="0">
                <a:ln>
                  <a:noFill/>
                </a:ln>
                <a:solidFill>
                  <a:srgbClr val="000000"/>
                </a:solidFill>
                <a:effectLst/>
                <a:uLnTx/>
                <a:uFillTx/>
                <a:latin typeface="Microsoft YaHei Light"/>
                <a:ea typeface="+mn-ea"/>
                <a:cs typeface="+mn-cs"/>
              </a:rPr>
              <a:t> </a:t>
            </a:r>
            <a:r>
              <a:rPr kumimoji="1" lang="en-US" altLang="zh-CN" sz="1100" b="1" i="0" u="none" strike="noStrike" kern="1200" cap="none" spc="0" normalizeH="0" baseline="0" noProof="0" dirty="0">
                <a:ln>
                  <a:noFill/>
                </a:ln>
                <a:solidFill>
                  <a:srgbClr val="000000"/>
                </a:solidFill>
                <a:effectLst/>
                <a:uLnTx/>
                <a:uFillTx/>
                <a:latin typeface="Microsoft YaHei Light"/>
                <a:ea typeface="+mn-ea"/>
                <a:cs typeface="+mn-cs"/>
              </a:rPr>
              <a:t>Saturate</a:t>
            </a:r>
            <a:r>
              <a:rPr kumimoji="1" lang="zh-CN" altLang="en-US" sz="1100" b="1" i="0" u="none" strike="noStrike" kern="1200" cap="none" spc="0" normalizeH="0" baseline="0" noProof="0" dirty="0">
                <a:ln>
                  <a:noFill/>
                </a:ln>
                <a:solidFill>
                  <a:srgbClr val="000000"/>
                </a:solidFill>
                <a:effectLst/>
                <a:uLnTx/>
                <a:uFillTx/>
                <a:latin typeface="Microsoft YaHei Light"/>
                <a:ea typeface="+mn-ea"/>
                <a:cs typeface="+mn-cs"/>
              </a:rPr>
              <a:t> </a:t>
            </a:r>
            <a:r>
              <a:rPr kumimoji="1" lang="en-US" altLang="zh-CN" sz="1100" b="1" i="0" u="none" strike="noStrike" kern="1200" cap="none" spc="0" normalizeH="0" baseline="0" noProof="0" dirty="0">
                <a:ln>
                  <a:noFill/>
                </a:ln>
                <a:solidFill>
                  <a:srgbClr val="000000"/>
                </a:solidFill>
                <a:effectLst/>
                <a:uLnTx/>
                <a:uFillTx/>
                <a:latin typeface="Microsoft YaHei Light"/>
                <a:ea typeface="+mn-ea"/>
                <a:cs typeface="+mn-cs"/>
              </a:rPr>
              <a:t>fatty</a:t>
            </a:r>
            <a:r>
              <a:rPr kumimoji="1" lang="zh-CN" altLang="en-US" sz="1100" b="1" i="0" u="none" strike="noStrike" kern="1200" cap="none" spc="0" normalizeH="0" baseline="0" noProof="0" dirty="0">
                <a:ln>
                  <a:noFill/>
                </a:ln>
                <a:solidFill>
                  <a:srgbClr val="000000"/>
                </a:solidFill>
                <a:effectLst/>
                <a:uLnTx/>
                <a:uFillTx/>
                <a:latin typeface="Microsoft YaHei Light"/>
                <a:ea typeface="+mn-ea"/>
                <a:cs typeface="+mn-cs"/>
              </a:rPr>
              <a:t> </a:t>
            </a:r>
            <a:r>
              <a:rPr kumimoji="1" lang="en-US" altLang="zh-CN" sz="1100" b="1" i="0" u="none" strike="noStrike" kern="1200" cap="none" spc="0" normalizeH="0" baseline="0" noProof="0" dirty="0">
                <a:ln>
                  <a:noFill/>
                </a:ln>
                <a:solidFill>
                  <a:srgbClr val="000000"/>
                </a:solidFill>
                <a:effectLst/>
                <a:uLnTx/>
                <a:uFillTx/>
                <a:latin typeface="Microsoft YaHei Light"/>
                <a:ea typeface="+mn-ea"/>
                <a:cs typeface="+mn-cs"/>
              </a:rPr>
              <a:t>acid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100" b="1" i="0" u="none" strike="noStrike" kern="1200" cap="none" spc="0" normalizeH="0" baseline="0" noProof="0" dirty="0">
                <a:ln>
                  <a:noFill/>
                </a:ln>
                <a:solidFill>
                  <a:srgbClr val="000000"/>
                </a:solidFill>
                <a:effectLst/>
                <a:uLnTx/>
                <a:uFillTx/>
                <a:latin typeface="Microsoft YaHei Light"/>
                <a:ea typeface="+mn-ea"/>
                <a:cs typeface="+mn-cs"/>
              </a:rPr>
              <a:t>MUFA:</a:t>
            </a:r>
            <a:r>
              <a:rPr kumimoji="1" lang="zh-CN" altLang="en-US" sz="1100" b="1" i="0" u="none" strike="noStrike" kern="1200" cap="none" spc="0" normalizeH="0" baseline="0" noProof="0" dirty="0">
                <a:ln>
                  <a:noFill/>
                </a:ln>
                <a:solidFill>
                  <a:srgbClr val="000000"/>
                </a:solidFill>
                <a:effectLst/>
                <a:uLnTx/>
                <a:uFillTx/>
                <a:latin typeface="Microsoft YaHei Light"/>
                <a:ea typeface="+mn-ea"/>
                <a:cs typeface="+mn-cs"/>
              </a:rPr>
              <a:t> </a:t>
            </a:r>
            <a:r>
              <a:rPr kumimoji="1" lang="en-US" altLang="zh-CN" sz="1100" b="1" i="0" u="none" strike="noStrike" kern="1200" cap="none" spc="0" normalizeH="0" baseline="0" noProof="0" dirty="0">
                <a:ln>
                  <a:noFill/>
                </a:ln>
                <a:solidFill>
                  <a:srgbClr val="000000"/>
                </a:solidFill>
                <a:effectLst/>
                <a:uLnTx/>
                <a:uFillTx/>
                <a:latin typeface="Microsoft YaHei Light"/>
                <a:ea typeface="+mn-ea"/>
                <a:cs typeface="+mn-cs"/>
              </a:rPr>
              <a:t>Mono-</a:t>
            </a:r>
            <a:r>
              <a:rPr kumimoji="1" lang="en-US" altLang="zh-CN" sz="1100" b="1" i="0" u="none" strike="noStrike" kern="1200" cap="none" spc="0" normalizeH="0" baseline="0" noProof="0" dirty="0" err="1">
                <a:ln>
                  <a:noFill/>
                </a:ln>
                <a:solidFill>
                  <a:srgbClr val="000000"/>
                </a:solidFill>
                <a:effectLst/>
                <a:uLnTx/>
                <a:uFillTx/>
                <a:latin typeface="Microsoft YaHei Light"/>
                <a:ea typeface="+mn-ea"/>
                <a:cs typeface="+mn-cs"/>
              </a:rPr>
              <a:t>unsaturate</a:t>
            </a:r>
            <a:r>
              <a:rPr kumimoji="1" lang="zh-CN" altLang="en-US" sz="1100" b="1" i="0" u="none" strike="noStrike" kern="1200" cap="none" spc="0" normalizeH="0" baseline="0" noProof="0" dirty="0">
                <a:ln>
                  <a:noFill/>
                </a:ln>
                <a:solidFill>
                  <a:srgbClr val="000000"/>
                </a:solidFill>
                <a:effectLst/>
                <a:uLnTx/>
                <a:uFillTx/>
                <a:latin typeface="Microsoft YaHei Light"/>
                <a:ea typeface="+mn-ea"/>
                <a:cs typeface="+mn-cs"/>
              </a:rPr>
              <a:t> </a:t>
            </a:r>
            <a:r>
              <a:rPr kumimoji="1" lang="en-US" altLang="zh-CN" sz="1100" b="1" i="0" u="none" strike="noStrike" kern="1200" cap="none" spc="0" normalizeH="0" baseline="0" noProof="0" dirty="0">
                <a:ln>
                  <a:noFill/>
                </a:ln>
                <a:solidFill>
                  <a:srgbClr val="000000"/>
                </a:solidFill>
                <a:effectLst/>
                <a:uLnTx/>
                <a:uFillTx/>
                <a:latin typeface="Microsoft YaHei Light"/>
                <a:ea typeface="+mn-ea"/>
                <a:cs typeface="+mn-cs"/>
              </a:rPr>
              <a:t>fatty</a:t>
            </a:r>
            <a:r>
              <a:rPr kumimoji="1" lang="zh-CN" altLang="en-US" sz="1100" b="1" i="0" u="none" strike="noStrike" kern="1200" cap="none" spc="0" normalizeH="0" baseline="0" noProof="0" dirty="0">
                <a:ln>
                  <a:noFill/>
                </a:ln>
                <a:solidFill>
                  <a:srgbClr val="000000"/>
                </a:solidFill>
                <a:effectLst/>
                <a:uLnTx/>
                <a:uFillTx/>
                <a:latin typeface="Microsoft YaHei Light"/>
                <a:ea typeface="+mn-ea"/>
                <a:cs typeface="+mn-cs"/>
              </a:rPr>
              <a:t> </a:t>
            </a:r>
            <a:r>
              <a:rPr kumimoji="1" lang="en-US" altLang="zh-CN" sz="1100" b="1" i="0" u="none" strike="noStrike" kern="1200" cap="none" spc="0" normalizeH="0" baseline="0" noProof="0" dirty="0">
                <a:ln>
                  <a:noFill/>
                </a:ln>
                <a:solidFill>
                  <a:srgbClr val="000000"/>
                </a:solidFill>
                <a:effectLst/>
                <a:uLnTx/>
                <a:uFillTx/>
                <a:latin typeface="Microsoft YaHei Light"/>
                <a:ea typeface="+mn-ea"/>
                <a:cs typeface="+mn-cs"/>
              </a:rPr>
              <a:t>acid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100" b="1" i="0" u="none" strike="noStrike" kern="1200" cap="none" spc="0" normalizeH="0" baseline="0" noProof="0" dirty="0">
                <a:ln>
                  <a:noFill/>
                </a:ln>
                <a:solidFill>
                  <a:srgbClr val="000000"/>
                </a:solidFill>
                <a:effectLst/>
                <a:uLnTx/>
                <a:uFillTx/>
                <a:latin typeface="Microsoft YaHei Light"/>
                <a:ea typeface="+mn-ea"/>
                <a:cs typeface="+mn-cs"/>
              </a:rPr>
              <a:t>PUFA:</a:t>
            </a:r>
            <a:r>
              <a:rPr kumimoji="1" lang="zh-CN" altLang="en-US" sz="1100" b="1" i="0" u="none" strike="noStrike" kern="1200" cap="none" spc="0" normalizeH="0" baseline="0" noProof="0" dirty="0">
                <a:ln>
                  <a:noFill/>
                </a:ln>
                <a:solidFill>
                  <a:srgbClr val="000000"/>
                </a:solidFill>
                <a:effectLst/>
                <a:uLnTx/>
                <a:uFillTx/>
                <a:latin typeface="Microsoft YaHei Light"/>
                <a:ea typeface="+mn-ea"/>
                <a:cs typeface="+mn-cs"/>
              </a:rPr>
              <a:t>  </a:t>
            </a:r>
            <a:r>
              <a:rPr kumimoji="1" lang="en-US" altLang="zh-CN" sz="1100" b="1" i="0" u="none" strike="noStrike" kern="1200" cap="none" spc="0" normalizeH="0" baseline="0" noProof="0" dirty="0">
                <a:ln>
                  <a:noFill/>
                </a:ln>
                <a:solidFill>
                  <a:srgbClr val="000000"/>
                </a:solidFill>
                <a:effectLst/>
                <a:uLnTx/>
                <a:uFillTx/>
                <a:latin typeface="Microsoft YaHei Light"/>
                <a:ea typeface="+mn-ea"/>
                <a:cs typeface="+mn-cs"/>
              </a:rPr>
              <a:t>Poly-</a:t>
            </a:r>
            <a:r>
              <a:rPr kumimoji="1" lang="en-US" altLang="zh-CN" sz="1100" b="1" i="0" u="none" strike="noStrike" kern="1200" cap="none" spc="0" normalizeH="0" baseline="0" noProof="0" dirty="0" err="1">
                <a:ln>
                  <a:noFill/>
                </a:ln>
                <a:solidFill>
                  <a:srgbClr val="000000"/>
                </a:solidFill>
                <a:effectLst/>
                <a:uLnTx/>
                <a:uFillTx/>
                <a:latin typeface="Microsoft YaHei Light"/>
                <a:ea typeface="+mn-ea"/>
                <a:cs typeface="+mn-cs"/>
              </a:rPr>
              <a:t>unsaturate</a:t>
            </a:r>
            <a:r>
              <a:rPr kumimoji="1" lang="zh-CN" altLang="en-US" sz="1100" b="1" i="0" u="none" strike="noStrike" kern="1200" cap="none" spc="0" normalizeH="0" baseline="0" noProof="0" dirty="0">
                <a:ln>
                  <a:noFill/>
                </a:ln>
                <a:solidFill>
                  <a:srgbClr val="000000"/>
                </a:solidFill>
                <a:effectLst/>
                <a:uLnTx/>
                <a:uFillTx/>
                <a:latin typeface="Microsoft YaHei Light"/>
                <a:ea typeface="+mn-ea"/>
                <a:cs typeface="+mn-cs"/>
              </a:rPr>
              <a:t> </a:t>
            </a:r>
            <a:r>
              <a:rPr kumimoji="1" lang="en-US" altLang="zh-CN" sz="1100" b="1" i="0" u="none" strike="noStrike" kern="1200" cap="none" spc="0" normalizeH="0" baseline="0" noProof="0" dirty="0">
                <a:ln>
                  <a:noFill/>
                </a:ln>
                <a:solidFill>
                  <a:srgbClr val="000000"/>
                </a:solidFill>
                <a:effectLst/>
                <a:uLnTx/>
                <a:uFillTx/>
                <a:latin typeface="Microsoft YaHei Light"/>
                <a:ea typeface="+mn-ea"/>
                <a:cs typeface="+mn-cs"/>
              </a:rPr>
              <a:t>fatty</a:t>
            </a:r>
            <a:r>
              <a:rPr kumimoji="1" lang="zh-CN" altLang="en-US" sz="1100" b="1" i="0" u="none" strike="noStrike" kern="1200" cap="none" spc="0" normalizeH="0" baseline="0" noProof="0" dirty="0">
                <a:ln>
                  <a:noFill/>
                </a:ln>
                <a:solidFill>
                  <a:srgbClr val="000000"/>
                </a:solidFill>
                <a:effectLst/>
                <a:uLnTx/>
                <a:uFillTx/>
                <a:latin typeface="Microsoft YaHei Light"/>
                <a:ea typeface="+mn-ea"/>
                <a:cs typeface="+mn-cs"/>
              </a:rPr>
              <a:t> </a:t>
            </a:r>
            <a:r>
              <a:rPr kumimoji="1" lang="en-US" altLang="zh-CN" sz="1100" b="1" i="0" u="none" strike="noStrike" kern="1200" cap="none" spc="0" normalizeH="0" baseline="0" noProof="0" dirty="0">
                <a:ln>
                  <a:noFill/>
                </a:ln>
                <a:solidFill>
                  <a:srgbClr val="000000"/>
                </a:solidFill>
                <a:effectLst/>
                <a:uLnTx/>
                <a:uFillTx/>
                <a:latin typeface="Microsoft YaHei Light"/>
                <a:ea typeface="+mn-ea"/>
                <a:cs typeface="+mn-cs"/>
              </a:rPr>
              <a:t>acid</a:t>
            </a:r>
            <a:endParaRPr kumimoji="1" lang="zh-CN" altLang="en-US" sz="1100" b="1" i="0" u="none" strike="noStrike" kern="1200" cap="none" spc="0" normalizeH="0" baseline="0" noProof="0" dirty="0">
              <a:ln>
                <a:noFill/>
              </a:ln>
              <a:solidFill>
                <a:srgbClr val="000000"/>
              </a:solidFill>
              <a:effectLst/>
              <a:uLnTx/>
              <a:uFillTx/>
              <a:latin typeface="Microsoft YaHei Light"/>
              <a:ea typeface="+mn-ea"/>
              <a:cs typeface="+mn-cs"/>
            </a:endParaRPr>
          </a:p>
        </p:txBody>
      </p:sp>
      <p:sp>
        <p:nvSpPr>
          <p:cNvPr id="16" name="文本框 15">
            <a:extLst>
              <a:ext uri="{FF2B5EF4-FFF2-40B4-BE49-F238E27FC236}">
                <a16:creationId xmlns:a16="http://schemas.microsoft.com/office/drawing/2014/main" id="{925BDDC4-BC16-C21A-903B-B24C31DA85EB}"/>
              </a:ext>
            </a:extLst>
          </p:cNvPr>
          <p:cNvSpPr txBox="1"/>
          <p:nvPr/>
        </p:nvSpPr>
        <p:spPr>
          <a:xfrm>
            <a:off x="10457793" y="1502979"/>
            <a:ext cx="148195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SFA</a:t>
            </a:r>
          </a:p>
        </p:txBody>
      </p:sp>
      <p:sp>
        <p:nvSpPr>
          <p:cNvPr id="17" name="文本框 16">
            <a:extLst>
              <a:ext uri="{FF2B5EF4-FFF2-40B4-BE49-F238E27FC236}">
                <a16:creationId xmlns:a16="http://schemas.microsoft.com/office/drawing/2014/main" id="{27E6CEF8-D75D-0CBF-3A5A-6FB5BEE68279}"/>
              </a:ext>
            </a:extLst>
          </p:cNvPr>
          <p:cNvSpPr txBox="1"/>
          <p:nvPr/>
        </p:nvSpPr>
        <p:spPr>
          <a:xfrm>
            <a:off x="10486497" y="3909570"/>
            <a:ext cx="148195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PUFA</a:t>
            </a:r>
          </a:p>
        </p:txBody>
      </p:sp>
      <p:pic>
        <p:nvPicPr>
          <p:cNvPr id="30" name="图片 29">
            <a:extLst>
              <a:ext uri="{FF2B5EF4-FFF2-40B4-BE49-F238E27FC236}">
                <a16:creationId xmlns:a16="http://schemas.microsoft.com/office/drawing/2014/main" id="{CC873F4F-BBA0-5FFE-B17D-72AB423634F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89746" y="4366672"/>
            <a:ext cx="4820587" cy="1108122"/>
          </a:xfrm>
          <a:prstGeom prst="rect">
            <a:avLst/>
          </a:prstGeom>
        </p:spPr>
      </p:pic>
    </p:spTree>
    <p:extLst>
      <p:ext uri="{BB962C8B-B14F-4D97-AF65-F5344CB8AC3E}">
        <p14:creationId xmlns:p14="http://schemas.microsoft.com/office/powerpoint/2010/main" val="1054064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0D149BF-2731-E78E-A564-C26D28FCDB4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283" y="-132475"/>
            <a:ext cx="3660316" cy="2440211"/>
          </a:xfrm>
          <a:prstGeom prst="rect">
            <a:avLst/>
          </a:prstGeom>
        </p:spPr>
      </p:pic>
      <p:pic>
        <p:nvPicPr>
          <p:cNvPr id="6" name="图片 5">
            <a:extLst>
              <a:ext uri="{FF2B5EF4-FFF2-40B4-BE49-F238E27FC236}">
                <a16:creationId xmlns:a16="http://schemas.microsoft.com/office/drawing/2014/main" id="{99675D41-1C5C-51A7-5582-C7755E2A1BB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016" y="2052023"/>
            <a:ext cx="3660316" cy="2444224"/>
          </a:xfrm>
          <a:prstGeom prst="rect">
            <a:avLst/>
          </a:prstGeom>
        </p:spPr>
      </p:pic>
      <p:pic>
        <p:nvPicPr>
          <p:cNvPr id="7" name="1c30328b37724ed2b3a337eff9b4ea5e">
            <a:hlinkClick r:id="" action="ppaction://media"/>
            <a:extLst>
              <a:ext uri="{FF2B5EF4-FFF2-40B4-BE49-F238E27FC236}">
                <a16:creationId xmlns:a16="http://schemas.microsoft.com/office/drawing/2014/main" id="{9230D4B4-46C3-FCCE-75BE-47084D9025B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3798" y="4028810"/>
            <a:ext cx="3477986" cy="2606228"/>
          </a:xfrm>
          <a:prstGeom prst="rect">
            <a:avLst/>
          </a:prstGeom>
        </p:spPr>
      </p:pic>
      <p:sp>
        <p:nvSpPr>
          <p:cNvPr id="31" name="文本框 30">
            <a:extLst>
              <a:ext uri="{FF2B5EF4-FFF2-40B4-BE49-F238E27FC236}">
                <a16:creationId xmlns:a16="http://schemas.microsoft.com/office/drawing/2014/main" id="{7087F349-9A26-0014-3A20-4A29DD131660}"/>
              </a:ext>
            </a:extLst>
          </p:cNvPr>
          <p:cNvSpPr txBox="1"/>
          <p:nvPr/>
        </p:nvSpPr>
        <p:spPr>
          <a:xfrm>
            <a:off x="1738993" y="6047210"/>
            <a:ext cx="19539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Figure</a:t>
            </a:r>
            <a:r>
              <a:rPr kumimoji="1" lang="zh-CN" alt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1" lang="en-US" altLang="zh-CN"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Skate!</a:t>
            </a:r>
            <a:endParaRPr kumimoji="1" lang="zh-CN" alt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9" name="图片 8">
            <a:extLst>
              <a:ext uri="{FF2B5EF4-FFF2-40B4-BE49-F238E27FC236}">
                <a16:creationId xmlns:a16="http://schemas.microsoft.com/office/drawing/2014/main" id="{ADE4CD48-5C3D-7C8B-1E86-61BCE1614CC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75939" y="1"/>
            <a:ext cx="3189266" cy="2391950"/>
          </a:xfrm>
          <a:prstGeom prst="rect">
            <a:avLst/>
          </a:prstGeom>
        </p:spPr>
      </p:pic>
      <p:pic>
        <p:nvPicPr>
          <p:cNvPr id="15" name="图片 14">
            <a:extLst>
              <a:ext uri="{FF2B5EF4-FFF2-40B4-BE49-F238E27FC236}">
                <a16:creationId xmlns:a16="http://schemas.microsoft.com/office/drawing/2014/main" id="{7669B4AA-9DD3-0026-65B2-7F5D80852CE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34123" y="395611"/>
            <a:ext cx="3780301" cy="6379258"/>
          </a:xfrm>
          <a:prstGeom prst="rect">
            <a:avLst/>
          </a:prstGeom>
        </p:spPr>
      </p:pic>
      <p:sp>
        <p:nvSpPr>
          <p:cNvPr id="11" name="文本框 10">
            <a:extLst>
              <a:ext uri="{FF2B5EF4-FFF2-40B4-BE49-F238E27FC236}">
                <a16:creationId xmlns:a16="http://schemas.microsoft.com/office/drawing/2014/main" id="{1D8DCA95-6BA1-721D-3170-F7294048A8C9}"/>
              </a:ext>
            </a:extLst>
          </p:cNvPr>
          <p:cNvSpPr txBox="1"/>
          <p:nvPr/>
        </p:nvSpPr>
        <p:spPr>
          <a:xfrm>
            <a:off x="7319645" y="5231602"/>
            <a:ext cx="863458"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3D</a:t>
            </a:r>
            <a:r>
              <a:rPr kumimoji="1" lang="zh-CN" alt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1" lang="en-US" altLang="zh-CN"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Bead</a:t>
            </a:r>
            <a:r>
              <a:rPr kumimoji="1" lang="zh-CN" alt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1" lang="en-US" altLang="zh-CN"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Craft!</a:t>
            </a:r>
            <a:endParaRPr kumimoji="1" lang="zh-CN" alt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 name="标题 6">
            <a:extLst>
              <a:ext uri="{FF2B5EF4-FFF2-40B4-BE49-F238E27FC236}">
                <a16:creationId xmlns:a16="http://schemas.microsoft.com/office/drawing/2014/main" id="{8C1A8B47-4AA1-85C0-4AF3-C046E87C40F5}"/>
              </a:ext>
            </a:extLst>
          </p:cNvPr>
          <p:cNvSpPr>
            <a:spLocks noGrp="1"/>
          </p:cNvSpPr>
          <p:nvPr>
            <p:ph type="title"/>
          </p:nvPr>
        </p:nvSpPr>
        <p:spPr>
          <a:xfrm>
            <a:off x="3832419" y="-42203"/>
            <a:ext cx="4922430" cy="563728"/>
          </a:xfrm>
        </p:spPr>
        <p:txBody>
          <a:bodyPr/>
          <a:lstStyle/>
          <a:p>
            <a:r>
              <a:rPr lang="en-US" altLang="zh-CN" sz="2800" b="1" dirty="0"/>
              <a:t>Something</a:t>
            </a:r>
            <a:r>
              <a:rPr lang="zh-CN" altLang="en-US" sz="2800" b="1" dirty="0"/>
              <a:t> </a:t>
            </a:r>
            <a:r>
              <a:rPr lang="en-US" altLang="zh-CN" sz="2800" b="1" dirty="0"/>
              <a:t>About</a:t>
            </a:r>
            <a:r>
              <a:rPr lang="zh-CN" altLang="en-US" sz="2800" b="1" dirty="0"/>
              <a:t> </a:t>
            </a:r>
            <a:r>
              <a:rPr lang="en-US" altLang="zh-CN" sz="2800" b="1" dirty="0"/>
              <a:t>Me…</a:t>
            </a:r>
            <a:endParaRPr lang="zh-CN" altLang="en-US" sz="2800" b="1" dirty="0"/>
          </a:p>
        </p:txBody>
      </p:sp>
      <p:pic>
        <p:nvPicPr>
          <p:cNvPr id="5" name="图片 4">
            <a:extLst>
              <a:ext uri="{FF2B5EF4-FFF2-40B4-BE49-F238E27FC236}">
                <a16:creationId xmlns:a16="http://schemas.microsoft.com/office/drawing/2014/main" id="{AC129A12-1EDF-DB8D-BDD5-AA104F167D3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850852" y="2094555"/>
            <a:ext cx="2314353" cy="1735765"/>
          </a:xfrm>
          <a:prstGeom prst="rect">
            <a:avLst/>
          </a:prstGeom>
        </p:spPr>
      </p:pic>
      <p:pic>
        <p:nvPicPr>
          <p:cNvPr id="10" name="图片 9">
            <a:extLst>
              <a:ext uri="{FF2B5EF4-FFF2-40B4-BE49-F238E27FC236}">
                <a16:creationId xmlns:a16="http://schemas.microsoft.com/office/drawing/2014/main" id="{BE78CDAB-9E8D-DA5C-8563-76D407C2020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5400000">
            <a:off x="7401376" y="2493503"/>
            <a:ext cx="2835823" cy="2126867"/>
          </a:xfrm>
          <a:prstGeom prst="rect">
            <a:avLst/>
          </a:prstGeom>
        </p:spPr>
      </p:pic>
      <p:pic>
        <p:nvPicPr>
          <p:cNvPr id="13" name="图片 12">
            <a:extLst>
              <a:ext uri="{FF2B5EF4-FFF2-40B4-BE49-F238E27FC236}">
                <a16:creationId xmlns:a16="http://schemas.microsoft.com/office/drawing/2014/main" id="{25D2BA5F-C454-AF6B-2BA0-5A056D8962B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5400000">
            <a:off x="7728108" y="4312368"/>
            <a:ext cx="2814287" cy="2110715"/>
          </a:xfrm>
          <a:prstGeom prst="rect">
            <a:avLst/>
          </a:prstGeom>
        </p:spPr>
      </p:pic>
      <p:pic>
        <p:nvPicPr>
          <p:cNvPr id="16" name="图片 15">
            <a:extLst>
              <a:ext uri="{FF2B5EF4-FFF2-40B4-BE49-F238E27FC236}">
                <a16:creationId xmlns:a16="http://schemas.microsoft.com/office/drawing/2014/main" id="{E794B9DA-F8D7-0A1A-693A-7965C65C648D}"/>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rot="5400000">
            <a:off x="9857044" y="4143410"/>
            <a:ext cx="2668521" cy="2001391"/>
          </a:xfrm>
          <a:prstGeom prst="rect">
            <a:avLst/>
          </a:prstGeom>
        </p:spPr>
      </p:pic>
      <p:sp>
        <p:nvSpPr>
          <p:cNvPr id="17" name="文本框 16">
            <a:extLst>
              <a:ext uri="{FF2B5EF4-FFF2-40B4-BE49-F238E27FC236}">
                <a16:creationId xmlns:a16="http://schemas.microsoft.com/office/drawing/2014/main" id="{3655FFCA-C398-6279-AEBB-533F8B52DD9B}"/>
              </a:ext>
            </a:extLst>
          </p:cNvPr>
          <p:cNvSpPr txBox="1"/>
          <p:nvPr/>
        </p:nvSpPr>
        <p:spPr>
          <a:xfrm>
            <a:off x="9739529" y="6457890"/>
            <a:ext cx="253699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Kimble</a:t>
            </a:r>
            <a:r>
              <a:rPr kumimoji="1" lang="zh-CN" alt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1" lang="en-US" altLang="zh-CN"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and</a:t>
            </a:r>
            <a:r>
              <a:rPr kumimoji="1" lang="zh-CN" alt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1" lang="en-US" altLang="zh-CN"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Timea!</a:t>
            </a:r>
            <a:endParaRPr kumimoji="1" lang="zh-CN" alt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9" name="图片 18">
            <a:extLst>
              <a:ext uri="{FF2B5EF4-FFF2-40B4-BE49-F238E27FC236}">
                <a16:creationId xmlns:a16="http://schemas.microsoft.com/office/drawing/2014/main" id="{1246534E-AC2B-9391-8E7A-0E96865D77B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568368" y="826032"/>
            <a:ext cx="2202010" cy="1651508"/>
          </a:xfrm>
          <a:prstGeom prst="rect">
            <a:avLst/>
          </a:prstGeom>
        </p:spPr>
      </p:pic>
    </p:spTree>
    <p:extLst>
      <p:ext uri="{BB962C8B-B14F-4D97-AF65-F5344CB8AC3E}">
        <p14:creationId xmlns:p14="http://schemas.microsoft.com/office/powerpoint/2010/main" val="1426327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300"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7" repeatCount="indefinite" fill="hold" display="0">
                  <p:stCondLst>
                    <p:cond delay="indefinite"/>
                  </p:stCondLst>
                </p:cTn>
                <p:tgtEl>
                  <p:spTgt spid="7"/>
                </p:tgtEl>
              </p:cMediaNode>
            </p:video>
            <p:seq concurrent="1" nextAc="seek">
              <p:cTn id="38" restart="whenNotActive" fill="hold" evtFilter="cancelBubble" nodeType="interactiveSeq">
                <p:stCondLst>
                  <p:cond evt="onClick" delay="0">
                    <p:tgtEl>
                      <p:spTgt spid="7"/>
                    </p:tgtEl>
                  </p:cond>
                </p:stCondLst>
                <p:endSync evt="end" delay="0">
                  <p:rtn val="all"/>
                </p:endSync>
                <p:childTnLst>
                  <p:par>
                    <p:cTn id="39" fill="hold">
                      <p:stCondLst>
                        <p:cond delay="0"/>
                      </p:stCondLst>
                      <p:childTnLst>
                        <p:par>
                          <p:cTn id="40" fill="hold">
                            <p:stCondLst>
                              <p:cond delay="0"/>
                            </p:stCondLst>
                            <p:childTnLst>
                              <p:par>
                                <p:cTn id="41" presetID="2" presetClass="mediacall" presetSubtype="0" fill="hold" nodeType="clickEffect">
                                  <p:stCondLst>
                                    <p:cond delay="0"/>
                                  </p:stCondLst>
                                  <p:childTnLst>
                                    <p:cmd type="call" cmd="togglePause">
                                      <p:cBhvr>
                                        <p:cTn id="42" dur="1" fill="hold"/>
                                        <p:tgtEl>
                                          <p:spTgt spid="7"/>
                                        </p:tgtEl>
                                      </p:cBhvr>
                                    </p:cmd>
                                  </p:childTnLst>
                                </p:cTn>
                              </p:par>
                            </p:childTnLst>
                          </p:cTn>
                        </p:par>
                      </p:childTnLst>
                    </p:cTn>
                  </p:par>
                </p:childTnLst>
              </p:cTn>
              <p:nextCondLst>
                <p:cond evt="onClick" delay="0">
                  <p:tgtEl>
                    <p:spTgt spid="7"/>
                  </p:tgtEl>
                </p:cond>
              </p:nextCondLst>
            </p:seq>
          </p:childTnLst>
        </p:cTn>
      </p:par>
    </p:tnLst>
    <p:bldLst>
      <p:bldP spid="11" grpId="0"/>
      <p:bldP spid="1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C7C18-B46A-7F15-F9D5-CF92D8C50356}"/>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D0B10749-8E91-5281-08C7-EAD9F5CB9E8C}"/>
              </a:ext>
            </a:extLst>
          </p:cNvPr>
          <p:cNvSpPr>
            <a:spLocks noGrp="1"/>
          </p:cNvSpPr>
          <p:nvPr>
            <p:ph idx="1"/>
          </p:nvPr>
        </p:nvSpPr>
        <p:spPr>
          <a:xfrm>
            <a:off x="838200" y="1825625"/>
            <a:ext cx="5257800" cy="4351338"/>
          </a:xfrm>
        </p:spPr>
        <p:txBody>
          <a:bodyPr>
            <a:normAutofit/>
          </a:bodyPr>
          <a:lstStyle/>
          <a:p>
            <a:r>
              <a:rPr lang="en-US" sz="1800" dirty="0"/>
              <a:t>Gabriel Chan</a:t>
            </a:r>
          </a:p>
          <a:p>
            <a:endParaRPr lang="en-US" sz="1800" dirty="0"/>
          </a:p>
          <a:p>
            <a:r>
              <a:rPr lang="en-US" sz="1800" dirty="0"/>
              <a:t>Renaissance School of Medicine at Stony Brook University MSTP (MD/PhD)</a:t>
            </a:r>
          </a:p>
          <a:p>
            <a:endParaRPr lang="en-US" sz="1800" dirty="0"/>
          </a:p>
          <a:p>
            <a:r>
              <a:rPr lang="en-US" sz="1800" dirty="0"/>
              <a:t>B.A. Columbia University, USA (Biochemistry)</a:t>
            </a:r>
          </a:p>
          <a:p>
            <a:endParaRPr lang="en-US" sz="1800" dirty="0"/>
          </a:p>
          <a:p>
            <a:r>
              <a:rPr lang="en-US" sz="1800" dirty="0"/>
              <a:t>M.S. École </a:t>
            </a:r>
            <a:r>
              <a:rPr lang="en-US" sz="1800" dirty="0" err="1"/>
              <a:t>normale</a:t>
            </a:r>
            <a:r>
              <a:rPr lang="en-US" sz="1800" dirty="0"/>
              <a:t> supérieure Paris-Saclay, France (Molecular nano- and bio-photonics / Quantum Mechanics) – Fulbright Scholar</a:t>
            </a:r>
          </a:p>
          <a:p>
            <a:endParaRPr lang="en-US" sz="1800" dirty="0"/>
          </a:p>
          <a:p>
            <a:endParaRPr lang="en-US" sz="1800" dirty="0"/>
          </a:p>
          <a:p>
            <a:endParaRPr lang="en-US" sz="1800" dirty="0"/>
          </a:p>
          <a:p>
            <a:endParaRPr lang="en-US" sz="1800" dirty="0"/>
          </a:p>
        </p:txBody>
      </p:sp>
      <p:pic>
        <p:nvPicPr>
          <p:cNvPr id="4" name="Picture 3" descr="Home">
            <a:extLst>
              <a:ext uri="{FF2B5EF4-FFF2-40B4-BE49-F238E27FC236}">
                <a16:creationId xmlns:a16="http://schemas.microsoft.com/office/drawing/2014/main" id="{AAF26636-1991-9A7D-2667-B0519DECFBD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94326" y="4344224"/>
            <a:ext cx="5017719" cy="1147229"/>
          </a:xfrm>
          <a:prstGeom prst="rect">
            <a:avLst/>
          </a:prstGeom>
        </p:spPr>
      </p:pic>
      <p:pic>
        <p:nvPicPr>
          <p:cNvPr id="5" name="Picture 4" descr="Columbia University Reviews | GradReports">
            <a:extLst>
              <a:ext uri="{FF2B5EF4-FFF2-40B4-BE49-F238E27FC236}">
                <a16:creationId xmlns:a16="http://schemas.microsoft.com/office/drawing/2014/main" id="{1698BA4E-8FE8-64D6-5103-410813999EB5}"/>
              </a:ext>
            </a:extLst>
          </p:cNvPr>
          <p:cNvPicPr>
            <a:picLocks noChangeAspect="1"/>
          </p:cNvPicPr>
          <p:nvPr/>
        </p:nvPicPr>
        <p:blipFill>
          <a:blip r:embed="rId3"/>
          <a:stretch>
            <a:fillRect/>
          </a:stretch>
        </p:blipFill>
        <p:spPr>
          <a:xfrm>
            <a:off x="6794326" y="2623865"/>
            <a:ext cx="5017718" cy="1720360"/>
          </a:xfrm>
          <a:prstGeom prst="rect">
            <a:avLst/>
          </a:prstGeom>
        </p:spPr>
      </p:pic>
      <p:pic>
        <p:nvPicPr>
          <p:cNvPr id="6" name="Picture 5" descr="Timeline - Fulbright">
            <a:extLst>
              <a:ext uri="{FF2B5EF4-FFF2-40B4-BE49-F238E27FC236}">
                <a16:creationId xmlns:a16="http://schemas.microsoft.com/office/drawing/2014/main" id="{22C26BC3-3544-3653-8FB2-3DC66A5C2F8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215718" y="475838"/>
            <a:ext cx="2596326" cy="2501838"/>
          </a:xfrm>
          <a:prstGeom prst="rect">
            <a:avLst/>
          </a:prstGeom>
        </p:spPr>
      </p:pic>
      <p:pic>
        <p:nvPicPr>
          <p:cNvPr id="7" name="Picture 6">
            <a:extLst>
              <a:ext uri="{FF2B5EF4-FFF2-40B4-BE49-F238E27FC236}">
                <a16:creationId xmlns:a16="http://schemas.microsoft.com/office/drawing/2014/main" id="{F4B3F1F9-1242-D4AB-F71C-522EDAA23A94}"/>
              </a:ext>
            </a:extLst>
          </p:cNvPr>
          <p:cNvPicPr>
            <a:picLocks noChangeAspect="1"/>
          </p:cNvPicPr>
          <p:nvPr/>
        </p:nvPicPr>
        <p:blipFill>
          <a:blip r:embed="rId5"/>
          <a:stretch>
            <a:fillRect/>
          </a:stretch>
        </p:blipFill>
        <p:spPr>
          <a:xfrm>
            <a:off x="7213422" y="975381"/>
            <a:ext cx="2002296" cy="2002296"/>
          </a:xfrm>
          <a:prstGeom prst="rect">
            <a:avLst/>
          </a:prstGeom>
        </p:spPr>
      </p:pic>
    </p:spTree>
    <p:extLst>
      <p:ext uri="{BB962C8B-B14F-4D97-AF65-F5344CB8AC3E}">
        <p14:creationId xmlns:p14="http://schemas.microsoft.com/office/powerpoint/2010/main" val="39588923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87D50-E422-F25D-FB05-CF8E6BD9E3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3A9518-7B8A-75E1-6CD1-D029EA1CF08A}"/>
              </a:ext>
            </a:extLst>
          </p:cNvPr>
          <p:cNvSpPr>
            <a:spLocks noGrp="1"/>
          </p:cNvSpPr>
          <p:nvPr>
            <p:ph type="title"/>
          </p:nvPr>
        </p:nvSpPr>
        <p:spPr/>
        <p:txBody>
          <a:bodyPr>
            <a:normAutofit/>
          </a:bodyPr>
          <a:lstStyle/>
          <a:p>
            <a:r>
              <a:rPr lang="en-US" sz="3600" dirty="0"/>
              <a:t>Previous Research Experience / Thesis Lab Research</a:t>
            </a:r>
          </a:p>
        </p:txBody>
      </p:sp>
      <p:sp>
        <p:nvSpPr>
          <p:cNvPr id="3" name="Content Placeholder 2">
            <a:extLst>
              <a:ext uri="{FF2B5EF4-FFF2-40B4-BE49-F238E27FC236}">
                <a16:creationId xmlns:a16="http://schemas.microsoft.com/office/drawing/2014/main" id="{04E6A898-7352-7E6A-AE35-8887AAAE4A9F}"/>
              </a:ext>
            </a:extLst>
          </p:cNvPr>
          <p:cNvSpPr>
            <a:spLocks noGrp="1"/>
          </p:cNvSpPr>
          <p:nvPr>
            <p:ph idx="1"/>
          </p:nvPr>
        </p:nvSpPr>
        <p:spPr>
          <a:xfrm>
            <a:off x="838200" y="1825625"/>
            <a:ext cx="5257800" cy="4351338"/>
          </a:xfrm>
        </p:spPr>
        <p:txBody>
          <a:bodyPr/>
          <a:lstStyle/>
          <a:p>
            <a:r>
              <a:rPr lang="en-US" sz="2000" dirty="0"/>
              <a:t>Prior Research</a:t>
            </a:r>
          </a:p>
          <a:p>
            <a:pPr lvl="1"/>
            <a:r>
              <a:rPr lang="en-US" sz="1800" dirty="0"/>
              <a:t>Tatiana Engel Lab – CSHL/Princeton/Tufts</a:t>
            </a:r>
          </a:p>
          <a:p>
            <a:pPr lvl="1"/>
            <a:r>
              <a:rPr lang="en-US" sz="1800" dirty="0"/>
              <a:t>Pawel </a:t>
            </a:r>
            <a:r>
              <a:rPr lang="en-US" sz="1800" dirty="0" err="1"/>
              <a:t>Muranski</a:t>
            </a:r>
            <a:r>
              <a:rPr lang="en-US" sz="1800" dirty="0"/>
              <a:t> Lab – CUIMC</a:t>
            </a:r>
          </a:p>
          <a:p>
            <a:pPr lvl="1"/>
            <a:r>
              <a:rPr lang="en-US" sz="1800" dirty="0" err="1"/>
              <a:t>Martinot</a:t>
            </a:r>
            <a:r>
              <a:rPr lang="en-US" sz="1800" dirty="0"/>
              <a:t>/</a:t>
            </a:r>
            <a:r>
              <a:rPr lang="en-US" sz="1800" dirty="0" err="1"/>
              <a:t>Artiges</a:t>
            </a:r>
            <a:r>
              <a:rPr lang="en-US" sz="1800" dirty="0"/>
              <a:t> Lab - INSERM U1299, </a:t>
            </a:r>
            <a:r>
              <a:rPr lang="en-US" sz="1800" dirty="0" err="1"/>
              <a:t>G.Borelli</a:t>
            </a:r>
            <a:r>
              <a:rPr lang="en-US" sz="1800" dirty="0"/>
              <a:t> Mathematics Center, ENS Paris-Saclay</a:t>
            </a:r>
          </a:p>
          <a:p>
            <a:pPr lvl="1"/>
            <a:endParaRPr lang="en-US" sz="1800" dirty="0"/>
          </a:p>
          <a:p>
            <a:pPr lvl="1"/>
            <a:endParaRPr lang="en-US" sz="1800" dirty="0"/>
          </a:p>
          <a:p>
            <a:r>
              <a:rPr lang="en-US" sz="2400" dirty="0"/>
              <a:t>Current Research </a:t>
            </a:r>
          </a:p>
          <a:p>
            <a:pPr lvl="1"/>
            <a:r>
              <a:rPr lang="en-US" sz="1800" dirty="0"/>
              <a:t>Lucas Cheadle Lab – CSHL</a:t>
            </a:r>
          </a:p>
          <a:p>
            <a:pPr lvl="2"/>
            <a:r>
              <a:rPr lang="en-US" sz="1400" dirty="0"/>
              <a:t>Neuroimmune interactions in healthy brain and glioblastoma</a:t>
            </a:r>
          </a:p>
          <a:p>
            <a:pPr lvl="2"/>
            <a:r>
              <a:rPr lang="en-US" sz="1200" dirty="0"/>
              <a:t>OPC-Microglia and OPC-Glioblastoma Interactions</a:t>
            </a:r>
          </a:p>
        </p:txBody>
      </p:sp>
      <p:pic>
        <p:nvPicPr>
          <p:cNvPr id="4" name="Picture 2" descr="Cold Spring Harbor Laboratory - Wikipedia">
            <a:extLst>
              <a:ext uri="{FF2B5EF4-FFF2-40B4-BE49-F238E27FC236}">
                <a16:creationId xmlns:a16="http://schemas.microsoft.com/office/drawing/2014/main" id="{1EF4B80F-BDD5-7040-3DD9-266172C9511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879830" y="1931230"/>
            <a:ext cx="3258976" cy="155127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3C653DD5-4FD5-F740-2C5A-862901F8858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79830" y="3723045"/>
            <a:ext cx="3473970" cy="2605478"/>
          </a:xfrm>
          <a:prstGeom prst="rect">
            <a:avLst/>
          </a:prstGeom>
        </p:spPr>
      </p:pic>
    </p:spTree>
    <p:extLst>
      <p:ext uri="{BB962C8B-B14F-4D97-AF65-F5344CB8AC3E}">
        <p14:creationId xmlns:p14="http://schemas.microsoft.com/office/powerpoint/2010/main" val="5255555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1B101-91D4-9FBF-F18D-6C73FC9C5F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1971C4-28DC-4CC2-5D45-25FDD2391B32}"/>
              </a:ext>
            </a:extLst>
          </p:cNvPr>
          <p:cNvSpPr>
            <a:spLocks noGrp="1"/>
          </p:cNvSpPr>
          <p:nvPr>
            <p:ph type="title"/>
          </p:nvPr>
        </p:nvSpPr>
        <p:spPr/>
        <p:txBody>
          <a:bodyPr/>
          <a:lstStyle/>
          <a:p>
            <a:r>
              <a:rPr lang="en-US" dirty="0"/>
              <a:t>Outside of Lab</a:t>
            </a:r>
          </a:p>
        </p:txBody>
      </p:sp>
      <p:pic>
        <p:nvPicPr>
          <p:cNvPr id="9" name="Picture 8">
            <a:extLst>
              <a:ext uri="{FF2B5EF4-FFF2-40B4-BE49-F238E27FC236}">
                <a16:creationId xmlns:a16="http://schemas.microsoft.com/office/drawing/2014/main" id="{6C52EF99-8ACE-958D-9137-83047B1111A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871531" y="1796374"/>
            <a:ext cx="2448938" cy="3265251"/>
          </a:xfrm>
          <a:prstGeom prst="rect">
            <a:avLst/>
          </a:prstGeom>
        </p:spPr>
      </p:pic>
    </p:spTree>
    <p:extLst>
      <p:ext uri="{BB962C8B-B14F-4D97-AF65-F5344CB8AC3E}">
        <p14:creationId xmlns:p14="http://schemas.microsoft.com/office/powerpoint/2010/main" val="8211760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BA0338E-E507-0A3F-C6AE-ABB75579E252}"/>
              </a:ext>
            </a:extLst>
          </p:cNvPr>
          <p:cNvSpPr txBox="1"/>
          <p:nvPr/>
        </p:nvSpPr>
        <p:spPr>
          <a:xfrm>
            <a:off x="7594266" y="0"/>
            <a:ext cx="4597734"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Kimberly Elicker</a:t>
            </a:r>
          </a:p>
        </p:txBody>
      </p:sp>
      <p:sp>
        <p:nvSpPr>
          <p:cNvPr id="6" name="TextBox 5">
            <a:extLst>
              <a:ext uri="{FF2B5EF4-FFF2-40B4-BE49-F238E27FC236}">
                <a16:creationId xmlns:a16="http://schemas.microsoft.com/office/drawing/2014/main" id="{3CD4DC10-2057-2960-F16A-CEC13A173C80}"/>
              </a:ext>
            </a:extLst>
          </p:cNvPr>
          <p:cNvSpPr txBox="1"/>
          <p:nvPr/>
        </p:nvSpPr>
        <p:spPr>
          <a:xfrm>
            <a:off x="296799" y="2939171"/>
            <a:ext cx="33733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B.A. in Mathematics and Biology</a:t>
            </a:r>
          </a:p>
        </p:txBody>
      </p:sp>
      <p:pic>
        <p:nvPicPr>
          <p:cNvPr id="8" name="Picture 7">
            <a:extLst>
              <a:ext uri="{FF2B5EF4-FFF2-40B4-BE49-F238E27FC236}">
                <a16:creationId xmlns:a16="http://schemas.microsoft.com/office/drawing/2014/main" id="{D1A0E741-5B48-DC78-1407-92445CF61C39}"/>
              </a:ext>
            </a:extLst>
          </p:cNvPr>
          <p:cNvPicPr>
            <a:picLocks noChangeAspect="1"/>
          </p:cNvPicPr>
          <p:nvPr/>
        </p:nvPicPr>
        <p:blipFill>
          <a:blip r:embed="rId2"/>
          <a:stretch>
            <a:fillRect/>
          </a:stretch>
        </p:blipFill>
        <p:spPr>
          <a:xfrm>
            <a:off x="491228" y="150488"/>
            <a:ext cx="2984500" cy="1409700"/>
          </a:xfrm>
          <a:prstGeom prst="rect">
            <a:avLst/>
          </a:prstGeom>
        </p:spPr>
      </p:pic>
      <p:pic>
        <p:nvPicPr>
          <p:cNvPr id="12" name="Graphic 11">
            <a:extLst>
              <a:ext uri="{FF2B5EF4-FFF2-40B4-BE49-F238E27FC236}">
                <a16:creationId xmlns:a16="http://schemas.microsoft.com/office/drawing/2014/main" id="{FBCC8251-6B33-5EF7-0641-F46BE66416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89043" y="1514697"/>
            <a:ext cx="1388869" cy="1371616"/>
          </a:xfrm>
          <a:prstGeom prst="rect">
            <a:avLst/>
          </a:prstGeom>
        </p:spPr>
      </p:pic>
      <p:sp>
        <p:nvSpPr>
          <p:cNvPr id="13" name="TextBox 12">
            <a:extLst>
              <a:ext uri="{FF2B5EF4-FFF2-40B4-BE49-F238E27FC236}">
                <a16:creationId xmlns:a16="http://schemas.microsoft.com/office/drawing/2014/main" id="{0692932D-AA91-9E24-E2B5-9FD6AB521A30}"/>
              </a:ext>
            </a:extLst>
          </p:cNvPr>
          <p:cNvSpPr txBox="1"/>
          <p:nvPr/>
        </p:nvSpPr>
        <p:spPr>
          <a:xfrm>
            <a:off x="4143141" y="2973915"/>
            <a:ext cx="32815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M.A. in Mathematics Education</a:t>
            </a:r>
          </a:p>
        </p:txBody>
      </p:sp>
      <p:pic>
        <p:nvPicPr>
          <p:cNvPr id="15" name="Picture 14">
            <a:extLst>
              <a:ext uri="{FF2B5EF4-FFF2-40B4-BE49-F238E27FC236}">
                <a16:creationId xmlns:a16="http://schemas.microsoft.com/office/drawing/2014/main" id="{BBD87B27-3C57-2DF1-3C0B-9DBA81C11C8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29095" y="325819"/>
            <a:ext cx="3509630" cy="2500874"/>
          </a:xfrm>
          <a:prstGeom prst="rect">
            <a:avLst/>
          </a:prstGeom>
        </p:spPr>
      </p:pic>
      <p:sp>
        <p:nvSpPr>
          <p:cNvPr id="16" name="TextBox 15">
            <a:extLst>
              <a:ext uri="{FF2B5EF4-FFF2-40B4-BE49-F238E27FC236}">
                <a16:creationId xmlns:a16="http://schemas.microsoft.com/office/drawing/2014/main" id="{48CFC910-A08A-7AB0-963E-D55FEC35FD78}"/>
              </a:ext>
            </a:extLst>
          </p:cNvPr>
          <p:cNvSpPr txBox="1"/>
          <p:nvPr/>
        </p:nvSpPr>
        <p:spPr>
          <a:xfrm>
            <a:off x="-19060" y="6103821"/>
            <a:ext cx="4153509"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12 years teaching in NYC Public Schools</a:t>
            </a:r>
            <a:b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b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through Math for America</a:t>
            </a:r>
          </a:p>
        </p:txBody>
      </p:sp>
      <p:pic>
        <p:nvPicPr>
          <p:cNvPr id="18" name="Picture 17">
            <a:extLst>
              <a:ext uri="{FF2B5EF4-FFF2-40B4-BE49-F238E27FC236}">
                <a16:creationId xmlns:a16="http://schemas.microsoft.com/office/drawing/2014/main" id="{6C8A9D14-82F1-0694-7BE1-4B2BC856EB2E}"/>
              </a:ext>
            </a:extLst>
          </p:cNvPr>
          <p:cNvPicPr>
            <a:picLocks noChangeAspect="1"/>
          </p:cNvPicPr>
          <p:nvPr/>
        </p:nvPicPr>
        <p:blipFill>
          <a:blip r:embed="rId5"/>
          <a:stretch>
            <a:fillRect/>
          </a:stretch>
        </p:blipFill>
        <p:spPr>
          <a:xfrm>
            <a:off x="469738" y="3429000"/>
            <a:ext cx="2984500" cy="941634"/>
          </a:xfrm>
          <a:prstGeom prst="rect">
            <a:avLst/>
          </a:prstGeom>
        </p:spPr>
      </p:pic>
      <p:pic>
        <p:nvPicPr>
          <p:cNvPr id="20" name="Picture 19">
            <a:extLst>
              <a:ext uri="{FF2B5EF4-FFF2-40B4-BE49-F238E27FC236}">
                <a16:creationId xmlns:a16="http://schemas.microsoft.com/office/drawing/2014/main" id="{9DCB3348-4D7B-CDB8-F5D1-147A8FE5268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7774" y="4200344"/>
            <a:ext cx="2619839" cy="1903477"/>
          </a:xfrm>
          <a:prstGeom prst="rect">
            <a:avLst/>
          </a:prstGeom>
        </p:spPr>
      </p:pic>
      <p:sp>
        <p:nvSpPr>
          <p:cNvPr id="23" name="TextBox 22">
            <a:extLst>
              <a:ext uri="{FF2B5EF4-FFF2-40B4-BE49-F238E27FC236}">
                <a16:creationId xmlns:a16="http://schemas.microsoft.com/office/drawing/2014/main" id="{E4CA4115-1DD1-E525-16B0-55A6A3782AAD}"/>
              </a:ext>
            </a:extLst>
          </p:cNvPr>
          <p:cNvSpPr txBox="1"/>
          <p:nvPr/>
        </p:nvSpPr>
        <p:spPr>
          <a:xfrm>
            <a:off x="4588453" y="6103820"/>
            <a:ext cx="239091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Research Assistant at </a:t>
            </a:r>
            <a:b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b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Rockefeller University</a:t>
            </a:r>
          </a:p>
        </p:txBody>
      </p:sp>
      <p:pic>
        <p:nvPicPr>
          <p:cNvPr id="24" name="Picture 23">
            <a:extLst>
              <a:ext uri="{FF2B5EF4-FFF2-40B4-BE49-F238E27FC236}">
                <a16:creationId xmlns:a16="http://schemas.microsoft.com/office/drawing/2014/main" id="{7D2F120A-03E0-F477-6B2B-A715CB1AA74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671234" y="3670072"/>
            <a:ext cx="2225351" cy="2243542"/>
          </a:xfrm>
          <a:prstGeom prst="rect">
            <a:avLst/>
          </a:prstGeom>
        </p:spPr>
      </p:pic>
      <p:pic>
        <p:nvPicPr>
          <p:cNvPr id="26" name="Picture 25">
            <a:extLst>
              <a:ext uri="{FF2B5EF4-FFF2-40B4-BE49-F238E27FC236}">
                <a16:creationId xmlns:a16="http://schemas.microsoft.com/office/drawing/2014/main" id="{DF03960E-DA0D-A9EF-6711-2EB6D24D1D6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594266" y="1060450"/>
            <a:ext cx="4252963" cy="2368550"/>
          </a:xfrm>
          <a:prstGeom prst="rect">
            <a:avLst/>
          </a:prstGeom>
        </p:spPr>
      </p:pic>
      <p:pic>
        <p:nvPicPr>
          <p:cNvPr id="28" name="Picture 27">
            <a:extLst>
              <a:ext uri="{FF2B5EF4-FFF2-40B4-BE49-F238E27FC236}">
                <a16:creationId xmlns:a16="http://schemas.microsoft.com/office/drawing/2014/main" id="{A129040E-DE40-F657-91E1-5C1C815CD3A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734492" y="4200344"/>
            <a:ext cx="4317281" cy="2339489"/>
          </a:xfrm>
          <a:prstGeom prst="rect">
            <a:avLst/>
          </a:prstGeom>
        </p:spPr>
      </p:pic>
      <p:sp>
        <p:nvSpPr>
          <p:cNvPr id="29" name="TextBox 28">
            <a:extLst>
              <a:ext uri="{FF2B5EF4-FFF2-40B4-BE49-F238E27FC236}">
                <a16:creationId xmlns:a16="http://schemas.microsoft.com/office/drawing/2014/main" id="{6DEC048A-C52B-660F-23E1-742290EACF6F}"/>
              </a:ext>
            </a:extLst>
          </p:cNvPr>
          <p:cNvSpPr txBox="1"/>
          <p:nvPr/>
        </p:nvSpPr>
        <p:spPr>
          <a:xfrm>
            <a:off x="7651713" y="3670072"/>
            <a:ext cx="256993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Epigenetics</a:t>
            </a:r>
          </a:p>
        </p:txBody>
      </p:sp>
      <p:sp>
        <p:nvSpPr>
          <p:cNvPr id="30" name="Rectangle 29">
            <a:extLst>
              <a:ext uri="{FF2B5EF4-FFF2-40B4-BE49-F238E27FC236}">
                <a16:creationId xmlns:a16="http://schemas.microsoft.com/office/drawing/2014/main" id="{32652648-8E45-05C0-040A-5F771D5D65A7}"/>
              </a:ext>
            </a:extLst>
          </p:cNvPr>
          <p:cNvSpPr/>
          <p:nvPr/>
        </p:nvSpPr>
        <p:spPr>
          <a:xfrm>
            <a:off x="7734492" y="6103820"/>
            <a:ext cx="482408" cy="4360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158867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274320" y="146304"/>
            <a:ext cx="73152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A1A1A"/>
                </a:solidFill>
                <a:effectLst/>
                <a:uLnTx/>
                <a:uFillTx/>
                <a:latin typeface="Calibri" panose="020F0502020204030204"/>
                <a:ea typeface="Cambria" pitchFamily="34" charset="-122"/>
                <a:cs typeface="Cambria" pitchFamily="34" charset="-120"/>
              </a:rPr>
              <a:t>Arun Krishnaraj</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txBox="1"/>
          <p:nvPr/>
        </p:nvSpPr>
        <p:spPr>
          <a:xfrm>
            <a:off x="2888636" y="1116719"/>
            <a:ext cx="731520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6B6B6B"/>
                </a:solidFill>
                <a:effectLst/>
                <a:uLnTx/>
                <a:uFillTx/>
                <a:latin typeface="Calibri" pitchFamily="34" charset="0"/>
                <a:ea typeface="Calibri" pitchFamily="34" charset="-122"/>
                <a:cs typeface="Calibri" pitchFamily="34" charset="-120"/>
              </a:rPr>
              <a:t>GS1 MD/PhD Student</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txBox="1"/>
          <p:nvPr/>
        </p:nvSpPr>
        <p:spPr>
          <a:xfrm>
            <a:off x="2888636" y="1526824"/>
            <a:ext cx="182880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150" normalizeH="0" baseline="0" noProof="0" dirty="0">
                <a:ln>
                  <a:noFill/>
                </a:ln>
                <a:solidFill>
                  <a:srgbClr val="0B5563"/>
                </a:solidFill>
                <a:effectLst/>
                <a:uLnTx/>
                <a:uFillTx/>
                <a:latin typeface="Calibri" pitchFamily="34" charset="0"/>
                <a:ea typeface="Calibri" pitchFamily="34" charset="-122"/>
                <a:cs typeface="Calibri" pitchFamily="34" charset="-120"/>
              </a:rPr>
              <a:t>HOMETOWN</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txBox="1"/>
          <p:nvPr/>
        </p:nvSpPr>
        <p:spPr>
          <a:xfrm>
            <a:off x="2888636" y="1790625"/>
            <a:ext cx="731520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1A"/>
                </a:solidFill>
                <a:effectLst/>
                <a:uLnTx/>
                <a:uFillTx/>
                <a:latin typeface="Calibri" pitchFamily="34" charset="0"/>
                <a:ea typeface="Calibri" pitchFamily="34" charset="-122"/>
                <a:cs typeface="Calibri" pitchFamily="34" charset="-120"/>
              </a:rPr>
              <a:t>Dallas, Texas</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txBox="1"/>
          <p:nvPr/>
        </p:nvSpPr>
        <p:spPr>
          <a:xfrm>
            <a:off x="2888636" y="2127578"/>
            <a:ext cx="182880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150" normalizeH="0" baseline="0" noProof="0" dirty="0">
                <a:ln>
                  <a:noFill/>
                </a:ln>
                <a:solidFill>
                  <a:srgbClr val="0B5563"/>
                </a:solidFill>
                <a:effectLst/>
                <a:uLnTx/>
                <a:uFillTx/>
                <a:latin typeface="Calibri" pitchFamily="34" charset="0"/>
                <a:ea typeface="Calibri" pitchFamily="34" charset="-122"/>
                <a:cs typeface="Calibri" pitchFamily="34" charset="-120"/>
              </a:rPr>
              <a:t>UNDERGRAD</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txBox="1"/>
          <p:nvPr/>
        </p:nvSpPr>
        <p:spPr>
          <a:xfrm>
            <a:off x="2888636" y="2391379"/>
            <a:ext cx="731520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1A"/>
                </a:solidFill>
                <a:effectLst/>
                <a:uLnTx/>
                <a:uFillTx/>
                <a:latin typeface="Calibri" pitchFamily="34" charset="0"/>
                <a:ea typeface="Calibri" pitchFamily="34" charset="-122"/>
                <a:cs typeface="Calibri" pitchFamily="34" charset="-120"/>
              </a:rPr>
              <a:t>University of Texas ‘21 – Majored in Math, Biology, Finance</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p:cNvSpPr txBox="1"/>
          <p:nvPr/>
        </p:nvSpPr>
        <p:spPr>
          <a:xfrm>
            <a:off x="2888636" y="2728332"/>
            <a:ext cx="182880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150" normalizeH="0" baseline="0" noProof="0" dirty="0">
                <a:ln>
                  <a:noFill/>
                </a:ln>
                <a:solidFill>
                  <a:srgbClr val="0B5563"/>
                </a:solidFill>
                <a:effectLst/>
                <a:uLnTx/>
                <a:uFillTx/>
                <a:latin typeface="Calibri" pitchFamily="34" charset="0"/>
                <a:ea typeface="Calibri" pitchFamily="34" charset="-122"/>
                <a:cs typeface="Calibri" pitchFamily="34" charset="-120"/>
              </a:rPr>
              <a:t>BEFORE THIS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txBox="1"/>
          <p:nvPr/>
        </p:nvSpPr>
        <p:spPr>
          <a:xfrm>
            <a:off x="2888636" y="2992133"/>
            <a:ext cx="731520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1A"/>
                </a:solidFill>
                <a:effectLst/>
                <a:uLnTx/>
                <a:uFillTx/>
                <a:latin typeface="Calibri" pitchFamily="34" charset="0"/>
                <a:ea typeface="+mn-ea"/>
                <a:cs typeface="Calibri" pitchFamily="34" charset="-120"/>
              </a:rPr>
              <a:t>Masters in Bioinformatics + Post-</a:t>
            </a:r>
            <a:r>
              <a:rPr kumimoji="0" lang="en-US" sz="1400" b="0" i="0" u="none" strike="noStrike" kern="1200" cap="none" spc="0" normalizeH="0" baseline="0" noProof="0" dirty="0" err="1">
                <a:ln>
                  <a:noFill/>
                </a:ln>
                <a:solidFill>
                  <a:srgbClr val="1A1A1A"/>
                </a:solidFill>
                <a:effectLst/>
                <a:uLnTx/>
                <a:uFillTx/>
                <a:latin typeface="Calibri" pitchFamily="34" charset="0"/>
                <a:ea typeface="+mn-ea"/>
                <a:cs typeface="Calibri" pitchFamily="34" charset="-120"/>
              </a:rPr>
              <a:t>Bacc</a:t>
            </a:r>
            <a:r>
              <a:rPr kumimoji="0" lang="en-US" sz="1400" b="0" i="0" u="none" strike="noStrike" kern="1200" cap="none" spc="0" normalizeH="0" baseline="0" noProof="0" dirty="0">
                <a:ln>
                  <a:noFill/>
                </a:ln>
                <a:solidFill>
                  <a:srgbClr val="1A1A1A"/>
                </a:solidFill>
                <a:effectLst/>
                <a:uLnTx/>
                <a:uFillTx/>
                <a:latin typeface="Calibri" pitchFamily="34" charset="0"/>
                <a:ea typeface="+mn-ea"/>
                <a:cs typeface="Calibri" pitchFamily="34" charset="-120"/>
              </a:rPr>
              <a:t> at Georgetown, Sreejith Nair Lab</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txBox="1"/>
          <p:nvPr/>
        </p:nvSpPr>
        <p:spPr>
          <a:xfrm>
            <a:off x="2888636" y="3329086"/>
            <a:ext cx="182880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150" normalizeH="0" baseline="0" noProof="0" dirty="0">
                <a:ln>
                  <a:noFill/>
                </a:ln>
                <a:solidFill>
                  <a:srgbClr val="0B5563"/>
                </a:solidFill>
                <a:effectLst/>
                <a:uLnTx/>
                <a:uFillTx/>
                <a:latin typeface="Calibri" pitchFamily="34" charset="0"/>
                <a:ea typeface="Calibri" pitchFamily="34" charset="-122"/>
                <a:cs typeface="Calibri" pitchFamily="34" charset="-120"/>
              </a:rPr>
              <a:t>NOW</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p:cNvSpPr txBox="1"/>
          <p:nvPr/>
        </p:nvSpPr>
        <p:spPr>
          <a:xfrm>
            <a:off x="2888636" y="3592887"/>
            <a:ext cx="731520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1A"/>
                </a:solidFill>
                <a:effectLst/>
                <a:uLnTx/>
                <a:uFillTx/>
                <a:latin typeface="Calibri" pitchFamily="34" charset="0"/>
                <a:ea typeface="Calibri" pitchFamily="34" charset="-122"/>
                <a:cs typeface="Calibri" pitchFamily="34" charset="-120"/>
              </a:rPr>
              <a:t>Entering the PhD phase – I study glioma epigenetics in the Rahme Lab</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5">
            <a:extLst>
              <a:ext uri="{FF2B5EF4-FFF2-40B4-BE49-F238E27FC236}">
                <a16:creationId xmlns:a16="http://schemas.microsoft.com/office/drawing/2014/main" id="{B00CE8DA-0AA4-F742-5AF0-D76942008FB8}"/>
              </a:ext>
            </a:extLst>
          </p:cNvPr>
          <p:cNvSpPr txBox="1"/>
          <p:nvPr/>
        </p:nvSpPr>
        <p:spPr>
          <a:xfrm>
            <a:off x="7172326" y="-75091"/>
            <a:ext cx="4712028" cy="2137469"/>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85563"/>
                </a:solidFill>
                <a:effectLst/>
                <a:uLnTx/>
                <a:uFillTx/>
                <a:latin typeface="Calibri" panose="020F0502020204030204"/>
                <a:ea typeface="+mn-ea"/>
                <a:cs typeface="+mn-cs"/>
              </a:rPr>
              <a:t>My previous research: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Transcriptome-wide mapping reveals an RNA-dependent mechanism of platinum cancer drugs</a:t>
            </a:r>
            <a:b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Krishnaraj A</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Wei X, Thakral R, … Nair SJ ·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bioRxiv</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2025 (preprint) </a:t>
            </a:r>
            <a:b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200" b="0" i="1" u="none" strike="noStrike" kern="1200" cap="none" spc="0" normalizeH="0" baseline="0" noProof="0" dirty="0">
                <a:ln>
                  <a:noFill/>
                </a:ln>
                <a:solidFill>
                  <a:srgbClr val="085563"/>
                </a:solidFill>
                <a:effectLst/>
                <a:uLnTx/>
                <a:uFillTx/>
                <a:latin typeface="Calibri" panose="020F0502020204030204"/>
                <a:ea typeface="+mn-ea"/>
                <a:cs typeface="+mn-cs"/>
              </a:rPr>
              <a:t>Cisplatin doesn't only hit DNA — it binds RNA G-quadruplexes, and that binding tracks with platinum sensitivity in patient tumors.</a:t>
            </a:r>
            <a:b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Quantifying Intracellular Platinum Accumulation Using ICP-MS</a:t>
            </a:r>
            <a:b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Krishnaraj A</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Nair SJ ·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Current Protocols</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2024</a:t>
            </a:r>
          </a:p>
        </p:txBody>
      </p:sp>
      <p:sp>
        <p:nvSpPr>
          <p:cNvPr id="23" name="Text 10">
            <a:extLst>
              <a:ext uri="{FF2B5EF4-FFF2-40B4-BE49-F238E27FC236}">
                <a16:creationId xmlns:a16="http://schemas.microsoft.com/office/drawing/2014/main" id="{7D817D3B-9002-38A5-B091-AC1CA18D02DF}"/>
              </a:ext>
            </a:extLst>
          </p:cNvPr>
          <p:cNvSpPr txBox="1"/>
          <p:nvPr/>
        </p:nvSpPr>
        <p:spPr>
          <a:xfrm>
            <a:off x="2888636" y="3929840"/>
            <a:ext cx="2413000" cy="219451"/>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150" normalizeH="0" baseline="0" noProof="0" dirty="0">
                <a:ln>
                  <a:noFill/>
                </a:ln>
                <a:solidFill>
                  <a:srgbClr val="0B5563"/>
                </a:solidFill>
                <a:effectLst/>
                <a:uLnTx/>
                <a:uFillTx/>
                <a:latin typeface="Calibri" pitchFamily="34" charset="0"/>
                <a:ea typeface="Calibri" pitchFamily="34" charset="-122"/>
                <a:cs typeface="Calibri" pitchFamily="34" charset="-120"/>
              </a:rPr>
              <a:t>NON-SCIENTIFIC INTERESTS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10">
            <a:extLst>
              <a:ext uri="{FF2B5EF4-FFF2-40B4-BE49-F238E27FC236}">
                <a16:creationId xmlns:a16="http://schemas.microsoft.com/office/drawing/2014/main" id="{ACF25F18-EB1F-3B44-F6C1-BB9E05DB9836}"/>
              </a:ext>
            </a:extLst>
          </p:cNvPr>
          <p:cNvSpPr txBox="1"/>
          <p:nvPr/>
        </p:nvSpPr>
        <p:spPr>
          <a:xfrm>
            <a:off x="2888636" y="4530589"/>
            <a:ext cx="182880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150" normalizeH="0" baseline="0" noProof="0" dirty="0">
                <a:ln>
                  <a:noFill/>
                </a:ln>
                <a:solidFill>
                  <a:srgbClr val="0B5563"/>
                </a:solidFill>
                <a:effectLst/>
                <a:uLnTx/>
                <a:uFillTx/>
                <a:latin typeface="Calibri" pitchFamily="34" charset="0"/>
                <a:ea typeface="Calibri" pitchFamily="34" charset="-122"/>
                <a:cs typeface="Calibri" pitchFamily="34" charset="-120"/>
              </a:rPr>
              <a:t>SCIENTIFIC INTERESTS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11">
            <a:extLst>
              <a:ext uri="{FF2B5EF4-FFF2-40B4-BE49-F238E27FC236}">
                <a16:creationId xmlns:a16="http://schemas.microsoft.com/office/drawing/2014/main" id="{7AFC1EAA-2322-FCA4-D655-10B23C5539FC}"/>
              </a:ext>
            </a:extLst>
          </p:cNvPr>
          <p:cNvSpPr txBox="1"/>
          <p:nvPr/>
        </p:nvSpPr>
        <p:spPr>
          <a:xfrm>
            <a:off x="2888636" y="4794390"/>
            <a:ext cx="731520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1A"/>
                </a:solidFill>
                <a:effectLst/>
                <a:uLnTx/>
                <a:uFillTx/>
                <a:latin typeface="Calibri" pitchFamily="34" charset="0"/>
                <a:ea typeface="Calibri" pitchFamily="34" charset="-122"/>
                <a:cs typeface="Calibri" pitchFamily="34" charset="-120"/>
              </a:rPr>
              <a:t>Chromatin architecture, bioinformatics, tumor biology</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 11">
            <a:extLst>
              <a:ext uri="{FF2B5EF4-FFF2-40B4-BE49-F238E27FC236}">
                <a16:creationId xmlns:a16="http://schemas.microsoft.com/office/drawing/2014/main" id="{5570125D-7366-3110-DFF9-3F84B19614AC}"/>
              </a:ext>
            </a:extLst>
          </p:cNvPr>
          <p:cNvSpPr txBox="1"/>
          <p:nvPr/>
        </p:nvSpPr>
        <p:spPr>
          <a:xfrm>
            <a:off x="2888636" y="4193636"/>
            <a:ext cx="731520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1A"/>
                </a:solidFill>
                <a:effectLst/>
                <a:uLnTx/>
                <a:uFillTx/>
                <a:latin typeface="Calibri" pitchFamily="34" charset="0"/>
                <a:ea typeface="Calibri" pitchFamily="34" charset="-122"/>
                <a:cs typeface="Calibri" pitchFamily="34" charset="-120"/>
              </a:rPr>
              <a:t>Strategy games, coffee, my dogs, backpacking/outdoors stuff </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8" name="Picture 27">
            <a:extLst>
              <a:ext uri="{FF2B5EF4-FFF2-40B4-BE49-F238E27FC236}">
                <a16:creationId xmlns:a16="http://schemas.microsoft.com/office/drawing/2014/main" id="{58B22DEA-F51C-CCBD-D543-429041B62166}"/>
              </a:ext>
            </a:extLst>
          </p:cNvPr>
          <p:cNvPicPr>
            <a:picLocks noChangeAspect="1"/>
          </p:cNvPicPr>
          <p:nvPr/>
        </p:nvPicPr>
        <p:blipFill>
          <a:blip r:embed="rId3" cstate="screen">
            <a:extLst>
              <a:ext uri="{28A0092B-C50C-407E-A947-70E740481C1C}">
                <a14:useLocalDpi xmlns:a14="http://schemas.microsoft.com/office/drawing/2010/main"/>
              </a:ext>
            </a:extLst>
          </a:blip>
          <a:srcRect t="-1161"/>
          <a:stretch>
            <a:fillRect/>
          </a:stretch>
        </p:blipFill>
        <p:spPr>
          <a:xfrm rot="5400000">
            <a:off x="10026965" y="4771677"/>
            <a:ext cx="2263192" cy="1909453"/>
          </a:xfrm>
          <a:prstGeom prst="rect">
            <a:avLst/>
          </a:prstGeom>
        </p:spPr>
      </p:pic>
      <p:pic>
        <p:nvPicPr>
          <p:cNvPr id="30" name="Picture 29">
            <a:extLst>
              <a:ext uri="{FF2B5EF4-FFF2-40B4-BE49-F238E27FC236}">
                <a16:creationId xmlns:a16="http://schemas.microsoft.com/office/drawing/2014/main" id="{082C6057-BB75-AFB7-8C15-06564720757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3250" y="1540067"/>
            <a:ext cx="2758258" cy="3254323"/>
          </a:xfrm>
          <a:prstGeom prst="rect">
            <a:avLst/>
          </a:prstGeom>
        </p:spPr>
      </p:pic>
      <p:pic>
        <p:nvPicPr>
          <p:cNvPr id="31" name="Picture 30" descr="Figure 1: The 4D Nucleome project.">
            <a:extLst>
              <a:ext uri="{FF2B5EF4-FFF2-40B4-BE49-F238E27FC236}">
                <a16:creationId xmlns:a16="http://schemas.microsoft.com/office/drawing/2014/main" id="{1DD6B65A-FEDF-C887-26F5-0C876B50D706}"/>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190422" y="2234290"/>
            <a:ext cx="2150867" cy="2367413"/>
          </a:xfrm>
          <a:prstGeom prst="rect">
            <a:avLst/>
          </a:prstGeom>
        </p:spPr>
      </p:pic>
      <p:pic>
        <p:nvPicPr>
          <p:cNvPr id="32" name="Picture 31" descr="University of Texas at Austin - Wikipedia">
            <a:extLst>
              <a:ext uri="{FF2B5EF4-FFF2-40B4-BE49-F238E27FC236}">
                <a16:creationId xmlns:a16="http://schemas.microsoft.com/office/drawing/2014/main" id="{5376350D-B726-135E-9BBB-BF91367849D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82262" y="5250173"/>
            <a:ext cx="1371600" cy="1371600"/>
          </a:xfrm>
          <a:prstGeom prst="rect">
            <a:avLst/>
          </a:prstGeom>
        </p:spPr>
      </p:pic>
      <p:pic>
        <p:nvPicPr>
          <p:cNvPr id="33" name="Picture 32" descr="Guidance Related to COVID-19 | Master of Science in Global Health |  Georgetown University">
            <a:extLst>
              <a:ext uri="{FF2B5EF4-FFF2-40B4-BE49-F238E27FC236}">
                <a16:creationId xmlns:a16="http://schemas.microsoft.com/office/drawing/2014/main" id="{61CC730F-7297-67A5-1D11-874FD334C48A}"/>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2342918" y="5308438"/>
            <a:ext cx="1608827" cy="1255071"/>
          </a:xfrm>
          <a:prstGeom prst="rect">
            <a:avLst/>
          </a:prstGeom>
        </p:spPr>
      </p:pic>
      <p:pic>
        <p:nvPicPr>
          <p:cNvPr id="34" name="Picture 33" descr="File:Renaissance SOM at Stony Brook University.jpg - Wikimedia Commons">
            <a:extLst>
              <a:ext uri="{FF2B5EF4-FFF2-40B4-BE49-F238E27FC236}">
                <a16:creationId xmlns:a16="http://schemas.microsoft.com/office/drawing/2014/main" id="{010F10E3-D129-1D9C-6DE9-2FC41A8A3C5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440802" y="5250173"/>
            <a:ext cx="2083576" cy="1371600"/>
          </a:xfrm>
          <a:prstGeom prst="rect">
            <a:avLst/>
          </a:prstGeom>
        </p:spPr>
      </p:pic>
      <p:cxnSp>
        <p:nvCxnSpPr>
          <p:cNvPr id="38" name="Straight Arrow Connector 37">
            <a:extLst>
              <a:ext uri="{FF2B5EF4-FFF2-40B4-BE49-F238E27FC236}">
                <a16:creationId xmlns:a16="http://schemas.microsoft.com/office/drawing/2014/main" id="{F584F79F-C269-1C5D-8D28-670ECF40EB0B}"/>
              </a:ext>
            </a:extLst>
          </p:cNvPr>
          <p:cNvCxnSpPr>
            <a:cxnSpLocks/>
          </p:cNvCxnSpPr>
          <p:nvPr/>
        </p:nvCxnSpPr>
        <p:spPr>
          <a:xfrm>
            <a:off x="1943393" y="5935973"/>
            <a:ext cx="486266" cy="0"/>
          </a:xfrm>
          <a:prstGeom prst="straightConnector1">
            <a:avLst/>
          </a:prstGeom>
          <a:ln w="57150">
            <a:solidFill>
              <a:srgbClr val="1A1A1A"/>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159C628C-E275-2D87-FA65-ACE0F8DB7616}"/>
              </a:ext>
            </a:extLst>
          </p:cNvPr>
          <p:cNvCxnSpPr>
            <a:cxnSpLocks/>
          </p:cNvCxnSpPr>
          <p:nvPr/>
        </p:nvCxnSpPr>
        <p:spPr>
          <a:xfrm>
            <a:off x="3953140" y="5935973"/>
            <a:ext cx="486266" cy="0"/>
          </a:xfrm>
          <a:prstGeom prst="straightConnector1">
            <a:avLst/>
          </a:prstGeom>
          <a:ln w="57150">
            <a:solidFill>
              <a:srgbClr val="1A1A1A"/>
            </a:solidFill>
            <a:tailEnd type="triangle"/>
          </a:ln>
        </p:spPr>
        <p:style>
          <a:lnRef idx="1">
            <a:schemeClr val="accent1"/>
          </a:lnRef>
          <a:fillRef idx="0">
            <a:schemeClr val="accent1"/>
          </a:fillRef>
          <a:effectRef idx="0">
            <a:schemeClr val="accent1"/>
          </a:effectRef>
          <a:fontRef idx="minor">
            <a:schemeClr val="tx1"/>
          </a:fontRef>
        </p:style>
      </p:cxnSp>
      <p:sp>
        <p:nvSpPr>
          <p:cNvPr id="41" name="Text 5">
            <a:extLst>
              <a:ext uri="{FF2B5EF4-FFF2-40B4-BE49-F238E27FC236}">
                <a16:creationId xmlns:a16="http://schemas.microsoft.com/office/drawing/2014/main" id="{96A9590D-2B6A-72AF-8823-68F18055909C}"/>
              </a:ext>
            </a:extLst>
          </p:cNvPr>
          <p:cNvSpPr txBox="1"/>
          <p:nvPr/>
        </p:nvSpPr>
        <p:spPr>
          <a:xfrm>
            <a:off x="7872405" y="1944698"/>
            <a:ext cx="2861918"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1" i="0" u="none" strike="noStrike" kern="1200" cap="none" spc="0" normalizeH="0" baseline="0" noProof="0" dirty="0">
                <a:ln>
                  <a:noFill/>
                </a:ln>
                <a:solidFill>
                  <a:srgbClr val="085563"/>
                </a:solidFill>
                <a:effectLst/>
                <a:uLnTx/>
                <a:uFillTx/>
                <a:latin typeface="Calibri" pitchFamily="34" charset="0"/>
                <a:ea typeface="Calibri" pitchFamily="34" charset="-122"/>
                <a:cs typeface="Calibri" pitchFamily="34" charset="-120"/>
              </a:rPr>
              <a:t>Stuff I like: </a:t>
            </a:r>
            <a:endParaRPr kumimoji="0" lang="en-US" sz="1450" b="1" i="0" u="none" strike="noStrike" kern="1200" cap="none" spc="0" normalizeH="0" baseline="0" noProof="0" dirty="0">
              <a:ln>
                <a:noFill/>
              </a:ln>
              <a:solidFill>
                <a:srgbClr val="085563"/>
              </a:solidFill>
              <a:effectLst/>
              <a:uLnTx/>
              <a:uFillTx/>
              <a:latin typeface="Calibri" panose="020F0502020204030204"/>
              <a:ea typeface="+mn-ea"/>
              <a:cs typeface="+mn-cs"/>
            </a:endParaRPr>
          </a:p>
        </p:txBody>
      </p:sp>
      <p:pic>
        <p:nvPicPr>
          <p:cNvPr id="42" name="Picture 41">
            <a:extLst>
              <a:ext uri="{FF2B5EF4-FFF2-40B4-BE49-F238E27FC236}">
                <a16:creationId xmlns:a16="http://schemas.microsoft.com/office/drawing/2014/main" id="{440D2048-2DC3-759C-7696-60C454AF4C50}"/>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10384711" y="2062378"/>
            <a:ext cx="1764038" cy="1316871"/>
          </a:xfrm>
          <a:prstGeom prst="rect">
            <a:avLst/>
          </a:prstGeom>
        </p:spPr>
      </p:pic>
      <p:pic>
        <p:nvPicPr>
          <p:cNvPr id="44" name="Picture 43">
            <a:extLst>
              <a:ext uri="{FF2B5EF4-FFF2-40B4-BE49-F238E27FC236}">
                <a16:creationId xmlns:a16="http://schemas.microsoft.com/office/drawing/2014/main" id="{D49C7342-9269-760C-35C4-F9D772197108}"/>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8147411" y="4818853"/>
            <a:ext cx="1488603" cy="2039147"/>
          </a:xfrm>
          <a:prstGeom prst="rect">
            <a:avLst/>
          </a:prstGeom>
        </p:spPr>
      </p:pic>
      <p:pic>
        <p:nvPicPr>
          <p:cNvPr id="29" name="Picture 28" descr="Aspyr - Sid Meier's Civilization V">
            <a:extLst>
              <a:ext uri="{FF2B5EF4-FFF2-40B4-BE49-F238E27FC236}">
                <a16:creationId xmlns:a16="http://schemas.microsoft.com/office/drawing/2014/main" id="{1CB35DD0-11E6-D913-E18D-76A78BA84D35}"/>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a:off x="10263832" y="3723357"/>
            <a:ext cx="1884918" cy="556411"/>
          </a:xfrm>
          <a:prstGeom prst="rect">
            <a:avLst/>
          </a:prstGeom>
        </p:spPr>
      </p:pic>
    </p:spTree>
    <p:extLst>
      <p:ext uri="{BB962C8B-B14F-4D97-AF65-F5344CB8AC3E}">
        <p14:creationId xmlns:p14="http://schemas.microsoft.com/office/powerpoint/2010/main" val="762481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475D72"/>
        </a:solidFill>
        <a:effectLst/>
      </p:bgPr>
    </p:bg>
    <p:spTree>
      <p:nvGrpSpPr>
        <p:cNvPr id="1" name="Shape 58"/>
        <p:cNvGrpSpPr/>
        <p:nvPr/>
      </p:nvGrpSpPr>
      <p:grpSpPr>
        <a:xfrm>
          <a:off x="0" y="0"/>
          <a:ext cx="0" cy="0"/>
          <a:chOff x="0" y="0"/>
          <a:chExt cx="0" cy="0"/>
        </a:xfrm>
      </p:grpSpPr>
      <p:sp>
        <p:nvSpPr>
          <p:cNvPr id="59" name="Google Shape;59;p13"/>
          <p:cNvSpPr txBox="1">
            <a:spLocks noGrp="1"/>
          </p:cNvSpPr>
          <p:nvPr>
            <p:ph type="title"/>
          </p:nvPr>
        </p:nvSpPr>
        <p:spPr>
          <a:xfrm>
            <a:off x="450700" y="217767"/>
            <a:ext cx="6982000" cy="763600"/>
          </a:xfrm>
          <a:prstGeom prst="rect">
            <a:avLst/>
          </a:prstGeom>
        </p:spPr>
        <p:txBody>
          <a:bodyPr spcFirstLastPara="1" wrap="square" lIns="121900" tIns="121900" rIns="121900" bIns="121900" anchor="t" anchorCtr="0">
            <a:normAutofit/>
          </a:bodyPr>
          <a:lstStyle/>
          <a:p>
            <a:r>
              <a:rPr lang="en"/>
              <a:t>Jessie Zhang, 1st Year PhD Student</a:t>
            </a:r>
            <a:endParaRPr/>
          </a:p>
        </p:txBody>
      </p:sp>
      <p:grpSp>
        <p:nvGrpSpPr>
          <p:cNvPr id="60" name="Google Shape;60;p13"/>
          <p:cNvGrpSpPr/>
          <p:nvPr/>
        </p:nvGrpSpPr>
        <p:grpSpPr>
          <a:xfrm>
            <a:off x="5149106" y="2905601"/>
            <a:ext cx="3449161" cy="1379905"/>
            <a:chOff x="4508179" y="2492149"/>
            <a:chExt cx="2586871" cy="1034929"/>
          </a:xfrm>
        </p:grpSpPr>
        <p:sp>
          <p:nvSpPr>
            <p:cNvPr id="61" name="Google Shape;61;p13"/>
            <p:cNvSpPr/>
            <p:nvPr/>
          </p:nvSpPr>
          <p:spPr>
            <a:xfrm>
              <a:off x="4849302" y="3079475"/>
              <a:ext cx="1958400" cy="133500"/>
            </a:xfrm>
            <a:prstGeom prst="rect">
              <a:avLst/>
            </a:prstGeom>
            <a:solidFill>
              <a:srgbClr val="3D85C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62" name="Google Shape;62;p13"/>
            <p:cNvGrpSpPr/>
            <p:nvPr/>
          </p:nvGrpSpPr>
          <p:grpSpPr>
            <a:xfrm>
              <a:off x="4508179" y="2492149"/>
              <a:ext cx="2586871" cy="1034929"/>
              <a:chOff x="4508179" y="2492149"/>
              <a:chExt cx="2586871" cy="1034929"/>
            </a:xfrm>
          </p:grpSpPr>
          <p:grpSp>
            <p:nvGrpSpPr>
              <p:cNvPr id="63" name="Google Shape;63;p13"/>
              <p:cNvGrpSpPr/>
              <p:nvPr/>
            </p:nvGrpSpPr>
            <p:grpSpPr>
              <a:xfrm>
                <a:off x="4808316" y="2800065"/>
                <a:ext cx="92400" cy="411825"/>
                <a:chOff x="845575" y="2563700"/>
                <a:chExt cx="92400" cy="411825"/>
              </a:xfrm>
            </p:grpSpPr>
            <p:cxnSp>
              <p:nvCxnSpPr>
                <p:cNvPr id="64" name="Google Shape;64;p13"/>
                <p:cNvCxnSpPr/>
                <p:nvPr/>
              </p:nvCxnSpPr>
              <p:spPr>
                <a:xfrm>
                  <a:off x="891775" y="2616125"/>
                  <a:ext cx="0" cy="359400"/>
                </a:xfrm>
                <a:prstGeom prst="straightConnector1">
                  <a:avLst/>
                </a:prstGeom>
                <a:noFill/>
                <a:ln w="9525" cap="flat" cmpd="sng">
                  <a:solidFill>
                    <a:schemeClr val="dk1"/>
                  </a:solidFill>
                  <a:prstDash val="solid"/>
                  <a:round/>
                  <a:headEnd type="none" w="sm" len="sm"/>
                  <a:tailEnd type="none" w="sm" len="sm"/>
                </a:ln>
              </p:spPr>
            </p:cxnSp>
            <p:sp>
              <p:nvSpPr>
                <p:cNvPr id="65" name="Google Shape;65;p13"/>
                <p:cNvSpPr/>
                <p:nvPr/>
              </p:nvSpPr>
              <p:spPr>
                <a:xfrm>
                  <a:off x="845575" y="25637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66" name="Google Shape;66;p13"/>
              <p:cNvSpPr txBox="1"/>
              <p:nvPr/>
            </p:nvSpPr>
            <p:spPr>
              <a:xfrm>
                <a:off x="4508179" y="3155678"/>
                <a:ext cx="692700" cy="371400"/>
              </a:xfrm>
              <a:prstGeom prst="rect">
                <a:avLst/>
              </a:prstGeom>
              <a:noFill/>
              <a:ln>
                <a:noFill/>
              </a:ln>
            </p:spPr>
            <p:txBody>
              <a:bodyPr spcFirstLastPara="1" wrap="square" lIns="121900" tIns="121900" rIns="121900" bIns="121900" anchor="t" anchorCtr="0">
                <a:noAutofit/>
              </a:bodyPr>
              <a:lstStyle/>
              <a:p>
                <a:pPr algn="ctr" defTabSz="1219170">
                  <a:lnSpc>
                    <a:spcPct val="115000"/>
                  </a:lnSpc>
                  <a:spcAft>
                    <a:spcPts val="2133"/>
                  </a:spcAft>
                  <a:buClr>
                    <a:srgbClr val="000000"/>
                  </a:buClr>
                </a:pPr>
                <a:r>
                  <a:rPr lang="en" sz="1600" b="1" kern="0">
                    <a:solidFill>
                      <a:srgbClr val="FFFFFF"/>
                    </a:solidFill>
                    <a:latin typeface="Roboto"/>
                    <a:ea typeface="Roboto"/>
                    <a:cs typeface="Roboto"/>
                    <a:sym typeface="Roboto"/>
                  </a:rPr>
                  <a:t>2024</a:t>
                </a:r>
                <a:endParaRPr sz="1600" b="1" kern="0">
                  <a:solidFill>
                    <a:srgbClr val="FFFFFF"/>
                  </a:solidFill>
                  <a:latin typeface="Roboto"/>
                  <a:ea typeface="Roboto"/>
                  <a:cs typeface="Roboto"/>
                  <a:sym typeface="Roboto"/>
                </a:endParaRPr>
              </a:p>
            </p:txBody>
          </p:sp>
          <p:sp>
            <p:nvSpPr>
              <p:cNvPr id="67" name="Google Shape;67;p13"/>
              <p:cNvSpPr txBox="1"/>
              <p:nvPr/>
            </p:nvSpPr>
            <p:spPr>
              <a:xfrm>
                <a:off x="4896650" y="2492149"/>
                <a:ext cx="2198400" cy="465000"/>
              </a:xfrm>
              <a:prstGeom prst="rect">
                <a:avLst/>
              </a:prstGeom>
              <a:noFill/>
              <a:ln>
                <a:noFill/>
              </a:ln>
            </p:spPr>
            <p:txBody>
              <a:bodyPr spcFirstLastPara="1" wrap="square" lIns="121900" tIns="121900" rIns="121900" bIns="121900" anchor="t" anchorCtr="0">
                <a:noAutofit/>
              </a:bodyPr>
              <a:lstStyle/>
              <a:p>
                <a:pPr defTabSz="1219170">
                  <a:spcAft>
                    <a:spcPts val="2133"/>
                  </a:spcAft>
                  <a:buClr>
                    <a:srgbClr val="000000"/>
                  </a:buClr>
                </a:pPr>
                <a:r>
                  <a:rPr lang="en" sz="1333" b="1" kern="0">
                    <a:solidFill>
                      <a:srgbClr val="FFFFFF"/>
                    </a:solidFill>
                    <a:latin typeface="Roboto"/>
                    <a:ea typeface="Roboto"/>
                    <a:cs typeface="Roboto"/>
                    <a:sym typeface="Roboto"/>
                  </a:rPr>
                  <a:t>Started medical school and in the Stony Brook MSTP</a:t>
                </a:r>
                <a:endParaRPr sz="1067" b="1" kern="0">
                  <a:solidFill>
                    <a:srgbClr val="FFFFFF"/>
                  </a:solidFill>
                  <a:latin typeface="Roboto"/>
                  <a:ea typeface="Roboto"/>
                  <a:cs typeface="Roboto"/>
                  <a:sym typeface="Roboto"/>
                </a:endParaRPr>
              </a:p>
            </p:txBody>
          </p:sp>
        </p:grpSp>
      </p:grpSp>
      <p:grpSp>
        <p:nvGrpSpPr>
          <p:cNvPr id="68" name="Google Shape;68;p13"/>
          <p:cNvGrpSpPr/>
          <p:nvPr/>
        </p:nvGrpSpPr>
        <p:grpSpPr>
          <a:xfrm>
            <a:off x="7715967" y="3274629"/>
            <a:ext cx="3631500" cy="3381371"/>
            <a:chOff x="6433325" y="2768921"/>
            <a:chExt cx="2723625" cy="2536028"/>
          </a:xfrm>
        </p:grpSpPr>
        <p:sp>
          <p:nvSpPr>
            <p:cNvPr id="69" name="Google Shape;69;p13"/>
            <p:cNvSpPr/>
            <p:nvPr/>
          </p:nvSpPr>
          <p:spPr>
            <a:xfrm>
              <a:off x="6807650" y="3079475"/>
              <a:ext cx="2349300" cy="133500"/>
            </a:xfrm>
            <a:prstGeom prst="rect">
              <a:avLst/>
            </a:prstGeom>
            <a:solidFill>
              <a:srgbClr val="0B539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70" name="Google Shape;70;p13"/>
            <p:cNvGrpSpPr/>
            <p:nvPr/>
          </p:nvGrpSpPr>
          <p:grpSpPr>
            <a:xfrm>
              <a:off x="6433325" y="2768921"/>
              <a:ext cx="1563900" cy="2536028"/>
              <a:chOff x="6433325" y="2768921"/>
              <a:chExt cx="1563900" cy="2536028"/>
            </a:xfrm>
          </p:grpSpPr>
          <p:grpSp>
            <p:nvGrpSpPr>
              <p:cNvPr id="71" name="Google Shape;71;p13"/>
              <p:cNvGrpSpPr/>
              <p:nvPr/>
            </p:nvGrpSpPr>
            <p:grpSpPr>
              <a:xfrm rot="10800000">
                <a:off x="6760035" y="3079467"/>
                <a:ext cx="92400" cy="411825"/>
                <a:chOff x="2070100" y="2563700"/>
                <a:chExt cx="92400" cy="411825"/>
              </a:xfrm>
            </p:grpSpPr>
            <p:cxnSp>
              <p:nvCxnSpPr>
                <p:cNvPr id="72" name="Google Shape;72;p13"/>
                <p:cNvCxnSpPr/>
                <p:nvPr/>
              </p:nvCxnSpPr>
              <p:spPr>
                <a:xfrm>
                  <a:off x="2116300" y="2616125"/>
                  <a:ext cx="0" cy="359400"/>
                </a:xfrm>
                <a:prstGeom prst="straightConnector1">
                  <a:avLst/>
                </a:prstGeom>
                <a:noFill/>
                <a:ln w="9525" cap="flat" cmpd="sng">
                  <a:solidFill>
                    <a:schemeClr val="dk1"/>
                  </a:solidFill>
                  <a:prstDash val="solid"/>
                  <a:round/>
                  <a:headEnd type="none" w="sm" len="sm"/>
                  <a:tailEnd type="none" w="sm" len="sm"/>
                </a:ln>
              </p:spPr>
            </p:cxnSp>
            <p:sp>
              <p:nvSpPr>
                <p:cNvPr id="73" name="Google Shape;73;p13"/>
                <p:cNvSpPr/>
                <p:nvPr/>
              </p:nvSpPr>
              <p:spPr>
                <a:xfrm>
                  <a:off x="2070100" y="25637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74" name="Google Shape;74;p13"/>
              <p:cNvSpPr txBox="1"/>
              <p:nvPr/>
            </p:nvSpPr>
            <p:spPr>
              <a:xfrm>
                <a:off x="6433335" y="2768921"/>
                <a:ext cx="745800" cy="371400"/>
              </a:xfrm>
              <a:prstGeom prst="rect">
                <a:avLst/>
              </a:prstGeom>
              <a:noFill/>
              <a:ln>
                <a:noFill/>
              </a:ln>
            </p:spPr>
            <p:txBody>
              <a:bodyPr spcFirstLastPara="1" wrap="square" lIns="121900" tIns="121900" rIns="121900" bIns="121900" anchor="t" anchorCtr="0">
                <a:noAutofit/>
              </a:bodyPr>
              <a:lstStyle/>
              <a:p>
                <a:pPr algn="ctr" defTabSz="1219170">
                  <a:lnSpc>
                    <a:spcPct val="115000"/>
                  </a:lnSpc>
                  <a:spcAft>
                    <a:spcPts val="2133"/>
                  </a:spcAft>
                  <a:buClr>
                    <a:srgbClr val="000000"/>
                  </a:buClr>
                </a:pPr>
                <a:r>
                  <a:rPr lang="en" sz="1600" b="1" kern="0">
                    <a:solidFill>
                      <a:srgbClr val="FFFFFF"/>
                    </a:solidFill>
                    <a:latin typeface="Roboto"/>
                    <a:ea typeface="Roboto"/>
                    <a:cs typeface="Roboto"/>
                    <a:sym typeface="Roboto"/>
                  </a:rPr>
                  <a:t>2026</a:t>
                </a:r>
                <a:endParaRPr sz="1600" b="1" kern="0">
                  <a:solidFill>
                    <a:srgbClr val="FFFFFF"/>
                  </a:solidFill>
                  <a:latin typeface="Roboto"/>
                  <a:ea typeface="Roboto"/>
                  <a:cs typeface="Roboto"/>
                  <a:sym typeface="Roboto"/>
                </a:endParaRPr>
              </a:p>
            </p:txBody>
          </p:sp>
          <p:sp>
            <p:nvSpPr>
              <p:cNvPr id="75" name="Google Shape;75;p13"/>
              <p:cNvSpPr txBox="1"/>
              <p:nvPr/>
            </p:nvSpPr>
            <p:spPr>
              <a:xfrm>
                <a:off x="6433325" y="3494449"/>
                <a:ext cx="1563900" cy="18105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en" sz="1333" b="1" kern="0">
                    <a:solidFill>
                      <a:srgbClr val="FFFFFF"/>
                    </a:solidFill>
                    <a:latin typeface="Roboto"/>
                    <a:ea typeface="Roboto"/>
                    <a:cs typeface="Roboto"/>
                    <a:sym typeface="Roboto"/>
                  </a:rPr>
                  <a:t>Started graduate school in the Stony Brook Genetics program and 3rd year in the MSTP</a:t>
                </a:r>
                <a:endParaRPr sz="1333" b="1" kern="0">
                  <a:solidFill>
                    <a:srgbClr val="FFFFFF"/>
                  </a:solidFill>
                  <a:latin typeface="Roboto"/>
                  <a:ea typeface="Roboto"/>
                  <a:cs typeface="Roboto"/>
                  <a:sym typeface="Roboto"/>
                </a:endParaRPr>
              </a:p>
              <a:p>
                <a:pPr defTabSz="1219170">
                  <a:spcBef>
                    <a:spcPts val="2133"/>
                  </a:spcBef>
                  <a:spcAft>
                    <a:spcPts val="2133"/>
                  </a:spcAft>
                  <a:buClr>
                    <a:srgbClr val="000000"/>
                  </a:buClr>
                </a:pPr>
                <a:r>
                  <a:rPr lang="en" sz="1333" b="1" kern="0">
                    <a:solidFill>
                      <a:srgbClr val="FFFFFF"/>
                    </a:solidFill>
                    <a:latin typeface="Roboto"/>
                    <a:ea typeface="Roboto"/>
                    <a:cs typeface="Roboto"/>
                    <a:sym typeface="Roboto"/>
                  </a:rPr>
                  <a:t>Joined the Nelson lab for my thesis lab</a:t>
                </a:r>
                <a:endParaRPr sz="1333" b="1" kern="0">
                  <a:solidFill>
                    <a:srgbClr val="FFFFFF"/>
                  </a:solidFill>
                  <a:latin typeface="Roboto"/>
                  <a:ea typeface="Roboto"/>
                  <a:cs typeface="Roboto"/>
                  <a:sym typeface="Roboto"/>
                </a:endParaRPr>
              </a:p>
            </p:txBody>
          </p:sp>
        </p:grpSp>
      </p:grpSp>
      <p:grpSp>
        <p:nvGrpSpPr>
          <p:cNvPr id="76" name="Google Shape;76;p13"/>
          <p:cNvGrpSpPr/>
          <p:nvPr/>
        </p:nvGrpSpPr>
        <p:grpSpPr>
          <a:xfrm>
            <a:off x="-206312" y="2785250"/>
            <a:ext cx="3199179" cy="1537052"/>
            <a:chOff x="491616" y="2401886"/>
            <a:chExt cx="2399384" cy="1152789"/>
          </a:xfrm>
        </p:grpSpPr>
        <p:sp>
          <p:nvSpPr>
            <p:cNvPr id="77" name="Google Shape;77;p13"/>
            <p:cNvSpPr/>
            <p:nvPr/>
          </p:nvSpPr>
          <p:spPr>
            <a:xfrm>
              <a:off x="932600" y="3079475"/>
              <a:ext cx="1958400" cy="133500"/>
            </a:xfrm>
            <a:prstGeom prst="rect">
              <a:avLst/>
            </a:prstGeom>
            <a:solidFill>
              <a:srgbClr val="3D85C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78" name="Google Shape;78;p13"/>
            <p:cNvGrpSpPr/>
            <p:nvPr/>
          </p:nvGrpSpPr>
          <p:grpSpPr>
            <a:xfrm>
              <a:off x="491616" y="2401886"/>
              <a:ext cx="2399384" cy="1152789"/>
              <a:chOff x="491616" y="2401886"/>
              <a:chExt cx="2399384" cy="1152789"/>
            </a:xfrm>
          </p:grpSpPr>
          <p:sp>
            <p:nvSpPr>
              <p:cNvPr id="79" name="Google Shape;79;p13"/>
              <p:cNvSpPr txBox="1"/>
              <p:nvPr/>
            </p:nvSpPr>
            <p:spPr>
              <a:xfrm>
                <a:off x="491616" y="3183276"/>
                <a:ext cx="871200" cy="371400"/>
              </a:xfrm>
              <a:prstGeom prst="rect">
                <a:avLst/>
              </a:prstGeom>
              <a:noFill/>
              <a:ln>
                <a:noFill/>
              </a:ln>
            </p:spPr>
            <p:txBody>
              <a:bodyPr spcFirstLastPara="1" wrap="square" lIns="121900" tIns="121900" rIns="121900" bIns="121900" anchor="t" anchorCtr="0">
                <a:noAutofit/>
              </a:bodyPr>
              <a:lstStyle/>
              <a:p>
                <a:pPr algn="ctr" defTabSz="1219170">
                  <a:lnSpc>
                    <a:spcPct val="115000"/>
                  </a:lnSpc>
                  <a:spcAft>
                    <a:spcPts val="2133"/>
                  </a:spcAft>
                  <a:buClr>
                    <a:srgbClr val="000000"/>
                  </a:buClr>
                </a:pPr>
                <a:r>
                  <a:rPr lang="en" sz="1600" b="1" kern="0">
                    <a:solidFill>
                      <a:srgbClr val="FFFFFF"/>
                    </a:solidFill>
                    <a:latin typeface="Roboto"/>
                    <a:ea typeface="Roboto"/>
                    <a:cs typeface="Roboto"/>
                    <a:sym typeface="Roboto"/>
                  </a:rPr>
                  <a:t>2021</a:t>
                </a:r>
                <a:endParaRPr sz="1600" b="1" kern="0">
                  <a:solidFill>
                    <a:srgbClr val="FFFFFF"/>
                  </a:solidFill>
                  <a:latin typeface="Roboto"/>
                  <a:ea typeface="Roboto"/>
                  <a:cs typeface="Roboto"/>
                  <a:sym typeface="Roboto"/>
                </a:endParaRPr>
              </a:p>
            </p:txBody>
          </p:sp>
          <p:grpSp>
            <p:nvGrpSpPr>
              <p:cNvPr id="80" name="Google Shape;80;p13"/>
              <p:cNvGrpSpPr/>
              <p:nvPr/>
            </p:nvGrpSpPr>
            <p:grpSpPr>
              <a:xfrm>
                <a:off x="881025" y="2800065"/>
                <a:ext cx="92400" cy="411825"/>
                <a:chOff x="845575" y="2563700"/>
                <a:chExt cx="92400" cy="411825"/>
              </a:xfrm>
            </p:grpSpPr>
            <p:cxnSp>
              <p:nvCxnSpPr>
                <p:cNvPr id="81" name="Google Shape;81;p13"/>
                <p:cNvCxnSpPr/>
                <p:nvPr/>
              </p:nvCxnSpPr>
              <p:spPr>
                <a:xfrm>
                  <a:off x="891775" y="2616125"/>
                  <a:ext cx="0" cy="359400"/>
                </a:xfrm>
                <a:prstGeom prst="straightConnector1">
                  <a:avLst/>
                </a:prstGeom>
                <a:noFill/>
                <a:ln w="9525" cap="flat" cmpd="sng">
                  <a:solidFill>
                    <a:schemeClr val="dk1"/>
                  </a:solidFill>
                  <a:prstDash val="solid"/>
                  <a:round/>
                  <a:headEnd type="none" w="sm" len="sm"/>
                  <a:tailEnd type="none" w="sm" len="sm"/>
                </a:ln>
              </p:spPr>
            </p:cxnSp>
            <p:sp>
              <p:nvSpPr>
                <p:cNvPr id="82" name="Google Shape;82;p13"/>
                <p:cNvSpPr/>
                <p:nvPr/>
              </p:nvSpPr>
              <p:spPr>
                <a:xfrm>
                  <a:off x="845575" y="25637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83" name="Google Shape;83;p13"/>
              <p:cNvSpPr txBox="1"/>
              <p:nvPr/>
            </p:nvSpPr>
            <p:spPr>
              <a:xfrm>
                <a:off x="932600" y="2401886"/>
                <a:ext cx="1958400" cy="429300"/>
              </a:xfrm>
              <a:prstGeom prst="rect">
                <a:avLst/>
              </a:prstGeom>
              <a:noFill/>
              <a:ln>
                <a:noFill/>
              </a:ln>
            </p:spPr>
            <p:txBody>
              <a:bodyPr spcFirstLastPara="1" wrap="square" lIns="121900" tIns="121900" rIns="121900" bIns="121900" anchor="t" anchorCtr="0">
                <a:noAutofit/>
              </a:bodyPr>
              <a:lstStyle/>
              <a:p>
                <a:pPr defTabSz="1219170">
                  <a:spcAft>
                    <a:spcPts val="2133"/>
                  </a:spcAft>
                  <a:buClr>
                    <a:srgbClr val="000000"/>
                  </a:buClr>
                </a:pPr>
                <a:r>
                  <a:rPr lang="en" sz="1333" b="1" kern="0">
                    <a:solidFill>
                      <a:srgbClr val="FFFFFF"/>
                    </a:solidFill>
                    <a:latin typeface="Roboto"/>
                    <a:ea typeface="Roboto"/>
                    <a:cs typeface="Roboto"/>
                    <a:sym typeface="Roboto"/>
                  </a:rPr>
                  <a:t>Graduated from NYU Shanghai for my Bachelors degree</a:t>
                </a:r>
                <a:endParaRPr sz="1333" b="1" kern="0">
                  <a:solidFill>
                    <a:srgbClr val="FFFFFF"/>
                  </a:solidFill>
                  <a:latin typeface="Roboto"/>
                  <a:ea typeface="Roboto"/>
                  <a:cs typeface="Roboto"/>
                  <a:sym typeface="Roboto"/>
                </a:endParaRPr>
              </a:p>
            </p:txBody>
          </p:sp>
        </p:grpSp>
      </p:grpSp>
      <p:grpSp>
        <p:nvGrpSpPr>
          <p:cNvPr id="84" name="Google Shape;84;p13"/>
          <p:cNvGrpSpPr/>
          <p:nvPr/>
        </p:nvGrpSpPr>
        <p:grpSpPr>
          <a:xfrm>
            <a:off x="2244367" y="3259834"/>
            <a:ext cx="3359636" cy="1851767"/>
            <a:chOff x="2329625" y="2757824"/>
            <a:chExt cx="2519727" cy="1388825"/>
          </a:xfrm>
        </p:grpSpPr>
        <p:sp>
          <p:nvSpPr>
            <p:cNvPr id="85" name="Google Shape;85;p13"/>
            <p:cNvSpPr/>
            <p:nvPr/>
          </p:nvSpPr>
          <p:spPr>
            <a:xfrm>
              <a:off x="2890952" y="3079475"/>
              <a:ext cx="1958400" cy="133500"/>
            </a:xfrm>
            <a:prstGeom prst="rect">
              <a:avLst/>
            </a:prstGeom>
            <a:solidFill>
              <a:srgbClr val="0B539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86" name="Google Shape;86;p13"/>
            <p:cNvGrpSpPr/>
            <p:nvPr/>
          </p:nvGrpSpPr>
          <p:grpSpPr>
            <a:xfrm>
              <a:off x="2329625" y="2757824"/>
              <a:ext cx="2519725" cy="1388825"/>
              <a:chOff x="2329625" y="2757824"/>
              <a:chExt cx="2519725" cy="1388825"/>
            </a:xfrm>
          </p:grpSpPr>
          <p:sp>
            <p:nvSpPr>
              <p:cNvPr id="87" name="Google Shape;87;p13"/>
              <p:cNvSpPr txBox="1"/>
              <p:nvPr/>
            </p:nvSpPr>
            <p:spPr>
              <a:xfrm>
                <a:off x="2329625" y="2757824"/>
                <a:ext cx="1131300" cy="371400"/>
              </a:xfrm>
              <a:prstGeom prst="rect">
                <a:avLst/>
              </a:prstGeom>
              <a:noFill/>
              <a:ln>
                <a:noFill/>
              </a:ln>
            </p:spPr>
            <p:txBody>
              <a:bodyPr spcFirstLastPara="1" wrap="square" lIns="121900" tIns="121900" rIns="121900" bIns="121900" anchor="t" anchorCtr="0">
                <a:noAutofit/>
              </a:bodyPr>
              <a:lstStyle/>
              <a:p>
                <a:pPr algn="ctr" defTabSz="1219170">
                  <a:lnSpc>
                    <a:spcPct val="115000"/>
                  </a:lnSpc>
                  <a:spcAft>
                    <a:spcPts val="2133"/>
                  </a:spcAft>
                  <a:buClr>
                    <a:srgbClr val="000000"/>
                  </a:buClr>
                </a:pPr>
                <a:r>
                  <a:rPr lang="en" sz="1600" b="1" kern="0">
                    <a:solidFill>
                      <a:srgbClr val="FFFFFF"/>
                    </a:solidFill>
                    <a:latin typeface="Roboto"/>
                    <a:ea typeface="Roboto"/>
                    <a:cs typeface="Roboto"/>
                    <a:sym typeface="Roboto"/>
                  </a:rPr>
                  <a:t>2021 - 2024</a:t>
                </a:r>
                <a:endParaRPr sz="1600" b="1" kern="0">
                  <a:solidFill>
                    <a:srgbClr val="FFFFFF"/>
                  </a:solidFill>
                  <a:latin typeface="Roboto"/>
                  <a:ea typeface="Roboto"/>
                  <a:cs typeface="Roboto"/>
                  <a:sym typeface="Roboto"/>
                </a:endParaRPr>
              </a:p>
            </p:txBody>
          </p:sp>
          <p:grpSp>
            <p:nvGrpSpPr>
              <p:cNvPr id="88" name="Google Shape;88;p13"/>
              <p:cNvGrpSpPr/>
              <p:nvPr/>
            </p:nvGrpSpPr>
            <p:grpSpPr>
              <a:xfrm rot="10800000">
                <a:off x="2849073" y="3079467"/>
                <a:ext cx="92400" cy="411825"/>
                <a:chOff x="2070100" y="2563700"/>
                <a:chExt cx="92400" cy="411825"/>
              </a:xfrm>
            </p:grpSpPr>
            <p:cxnSp>
              <p:nvCxnSpPr>
                <p:cNvPr id="89" name="Google Shape;89;p13"/>
                <p:cNvCxnSpPr/>
                <p:nvPr/>
              </p:nvCxnSpPr>
              <p:spPr>
                <a:xfrm>
                  <a:off x="2116300" y="2616125"/>
                  <a:ext cx="0" cy="359400"/>
                </a:xfrm>
                <a:prstGeom prst="straightConnector1">
                  <a:avLst/>
                </a:prstGeom>
                <a:noFill/>
                <a:ln w="9525" cap="flat" cmpd="sng">
                  <a:solidFill>
                    <a:schemeClr val="dk1"/>
                  </a:solidFill>
                  <a:prstDash val="solid"/>
                  <a:round/>
                  <a:headEnd type="none" w="sm" len="sm"/>
                  <a:tailEnd type="none" w="sm" len="sm"/>
                </a:ln>
              </p:spPr>
            </p:cxnSp>
            <p:sp>
              <p:nvSpPr>
                <p:cNvPr id="90" name="Google Shape;90;p13"/>
                <p:cNvSpPr/>
                <p:nvPr/>
              </p:nvSpPr>
              <p:spPr>
                <a:xfrm>
                  <a:off x="2070100" y="2563700"/>
                  <a:ext cx="92400" cy="924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91" name="Google Shape;91;p13"/>
              <p:cNvSpPr txBox="1"/>
              <p:nvPr/>
            </p:nvSpPr>
            <p:spPr>
              <a:xfrm>
                <a:off x="2773350" y="3494449"/>
                <a:ext cx="2076000" cy="652200"/>
              </a:xfrm>
              <a:prstGeom prst="rect">
                <a:avLst/>
              </a:prstGeom>
              <a:noFill/>
              <a:ln>
                <a:noFill/>
              </a:ln>
            </p:spPr>
            <p:txBody>
              <a:bodyPr spcFirstLastPara="1" wrap="square" lIns="121900" tIns="121900" rIns="121900" bIns="121900" anchor="t" anchorCtr="0">
                <a:noAutofit/>
              </a:bodyPr>
              <a:lstStyle/>
              <a:p>
                <a:pPr defTabSz="1219170">
                  <a:spcAft>
                    <a:spcPts val="2133"/>
                  </a:spcAft>
                  <a:buClr>
                    <a:srgbClr val="000000"/>
                  </a:buClr>
                </a:pPr>
                <a:r>
                  <a:rPr lang="en" sz="1333" b="1" kern="0">
                    <a:solidFill>
                      <a:srgbClr val="FFFFFF"/>
                    </a:solidFill>
                    <a:latin typeface="Roboto"/>
                    <a:ea typeface="Roboto"/>
                    <a:cs typeface="Roboto"/>
                    <a:sym typeface="Roboto"/>
                  </a:rPr>
                  <a:t>Worked as a research technician in the Hochwagen Lab at NYU studying yeast meiosis</a:t>
                </a:r>
                <a:endParaRPr sz="1333" b="1" kern="0">
                  <a:solidFill>
                    <a:srgbClr val="FFFFFF"/>
                  </a:solidFill>
                  <a:latin typeface="Roboto"/>
                  <a:ea typeface="Roboto"/>
                  <a:cs typeface="Roboto"/>
                  <a:sym typeface="Roboto"/>
                </a:endParaRPr>
              </a:p>
            </p:txBody>
          </p:sp>
        </p:grpSp>
      </p:grpSp>
      <p:pic>
        <p:nvPicPr>
          <p:cNvPr id="92" name="Google Shape;92;p1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27851" y="1123154"/>
            <a:ext cx="1910400" cy="1662068"/>
          </a:xfrm>
          <a:prstGeom prst="rect">
            <a:avLst/>
          </a:prstGeom>
          <a:noFill/>
          <a:ln>
            <a:noFill/>
          </a:ln>
        </p:spPr>
      </p:pic>
      <p:pic>
        <p:nvPicPr>
          <p:cNvPr id="93" name="Google Shape;93;p13" title="IMG_5427.jp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420600" y="1501600"/>
            <a:ext cx="1760435" cy="1428235"/>
          </a:xfrm>
          <a:prstGeom prst="rect">
            <a:avLst/>
          </a:prstGeom>
          <a:noFill/>
          <a:ln>
            <a:noFill/>
          </a:ln>
        </p:spPr>
      </p:pic>
      <p:pic>
        <p:nvPicPr>
          <p:cNvPr id="94" name="Google Shape;94;p13" title="IMG_0239.jpg"/>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290634" y="885300"/>
            <a:ext cx="3006197" cy="2044533"/>
          </a:xfrm>
          <a:prstGeom prst="rect">
            <a:avLst/>
          </a:prstGeom>
          <a:noFill/>
          <a:ln>
            <a:noFill/>
          </a:ln>
        </p:spPr>
      </p:pic>
      <p:pic>
        <p:nvPicPr>
          <p:cNvPr id="95" name="Google Shape;95;p13" title="IMG_0882.JPG"/>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3669800" y="5111601"/>
            <a:ext cx="2493707" cy="1662065"/>
          </a:xfrm>
          <a:prstGeom prst="rect">
            <a:avLst/>
          </a:prstGeom>
          <a:noFill/>
          <a:ln>
            <a:noFill/>
          </a:ln>
        </p:spPr>
      </p:pic>
      <p:pic>
        <p:nvPicPr>
          <p:cNvPr id="96" name="Google Shape;96;p13"/>
          <p:cNvPicPr preferRelativeResize="0"/>
          <p:nvPr/>
        </p:nvPicPr>
        <p:blipFill>
          <a:blip r:embed="rId7">
            <a:alphaModFix/>
          </a:blip>
          <a:stretch>
            <a:fillRect/>
          </a:stretch>
        </p:blipFill>
        <p:spPr>
          <a:xfrm>
            <a:off x="2350333" y="5322633"/>
            <a:ext cx="1240000" cy="1240000"/>
          </a:xfrm>
          <a:prstGeom prst="rect">
            <a:avLst/>
          </a:prstGeom>
          <a:noFill/>
          <a:ln>
            <a:noFill/>
          </a:ln>
        </p:spPr>
      </p:pic>
      <p:pic>
        <p:nvPicPr>
          <p:cNvPr id="97" name="Google Shape;97;p13" title="20260806_125435(0).jpg"/>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9786834" y="3997733"/>
            <a:ext cx="2211369" cy="2776336"/>
          </a:xfrm>
          <a:prstGeom prst="rect">
            <a:avLst/>
          </a:prstGeom>
          <a:noFill/>
          <a:ln>
            <a:noFill/>
          </a:ln>
        </p:spPr>
      </p:pic>
    </p:spTree>
    <p:extLst>
      <p:ext uri="{BB962C8B-B14F-4D97-AF65-F5344CB8AC3E}">
        <p14:creationId xmlns:p14="http://schemas.microsoft.com/office/powerpoint/2010/main" val="18442383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475D72"/>
        </a:solidFill>
        <a:effectLst/>
      </p:bgPr>
    </p:bg>
    <p:spTree>
      <p:nvGrpSpPr>
        <p:cNvPr id="1" name="Shape 101"/>
        <p:cNvGrpSpPr/>
        <p:nvPr/>
      </p:nvGrpSpPr>
      <p:grpSpPr>
        <a:xfrm>
          <a:off x="0" y="0"/>
          <a:ext cx="0" cy="0"/>
          <a:chOff x="0" y="0"/>
          <a:chExt cx="0" cy="0"/>
        </a:xfrm>
      </p:grpSpPr>
      <p:sp>
        <p:nvSpPr>
          <p:cNvPr id="102" name="Google Shape;102;p14"/>
          <p:cNvSpPr txBox="1">
            <a:spLocks noGrp="1"/>
          </p:cNvSpPr>
          <p:nvPr>
            <p:ph type="title"/>
          </p:nvPr>
        </p:nvSpPr>
        <p:spPr>
          <a:xfrm>
            <a:off x="415600" y="786667"/>
            <a:ext cx="11360800" cy="763600"/>
          </a:xfrm>
          <a:prstGeom prst="rect">
            <a:avLst/>
          </a:prstGeom>
        </p:spPr>
        <p:txBody>
          <a:bodyPr spcFirstLastPara="1" wrap="square" lIns="121900" tIns="121900" rIns="121900" bIns="121900" anchor="t" anchorCtr="0">
            <a:normAutofit/>
          </a:bodyPr>
          <a:lstStyle/>
          <a:p>
            <a:r>
              <a:rPr lang="en"/>
              <a:t>Some hobbies…</a:t>
            </a:r>
            <a:endParaRPr/>
          </a:p>
        </p:txBody>
      </p:sp>
      <p:pic>
        <p:nvPicPr>
          <p:cNvPr id="103" name="Google Shape;103;p14" title="IMG_7914.jpeg"/>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511434" y="464017"/>
            <a:ext cx="1938401" cy="2584535"/>
          </a:xfrm>
          <a:prstGeom prst="rect">
            <a:avLst/>
          </a:prstGeom>
          <a:noFill/>
          <a:ln>
            <a:noFill/>
          </a:ln>
        </p:spPr>
      </p:pic>
      <p:pic>
        <p:nvPicPr>
          <p:cNvPr id="104" name="Google Shape;104;p14" title="IMG_4485.jpeg"/>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415600" y="1841301"/>
            <a:ext cx="3113456" cy="4151303"/>
          </a:xfrm>
          <a:prstGeom prst="rect">
            <a:avLst/>
          </a:prstGeom>
          <a:noFill/>
          <a:ln>
            <a:noFill/>
          </a:ln>
        </p:spPr>
      </p:pic>
      <p:pic>
        <p:nvPicPr>
          <p:cNvPr id="105" name="Google Shape;105;p14" title="IMG_7881.jpeg"/>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4588667" y="4006616"/>
            <a:ext cx="2593464" cy="1945099"/>
          </a:xfrm>
          <a:prstGeom prst="rect">
            <a:avLst/>
          </a:prstGeom>
          <a:noFill/>
          <a:ln>
            <a:noFill/>
          </a:ln>
        </p:spPr>
      </p:pic>
      <p:pic>
        <p:nvPicPr>
          <p:cNvPr id="106" name="Google Shape;106;p14" title="IMG_8884.jpg"/>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3843917" y="1841285"/>
            <a:ext cx="1560535" cy="2080700"/>
          </a:xfrm>
          <a:prstGeom prst="rect">
            <a:avLst/>
          </a:prstGeom>
          <a:noFill/>
          <a:ln>
            <a:noFill/>
          </a:ln>
        </p:spPr>
      </p:pic>
      <p:pic>
        <p:nvPicPr>
          <p:cNvPr id="107" name="Google Shape;107;p14" title="IMG_0809.jpg"/>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9182932" y="942365"/>
            <a:ext cx="2593464" cy="3457952"/>
          </a:xfrm>
          <a:prstGeom prst="rect">
            <a:avLst/>
          </a:prstGeom>
          <a:noFill/>
          <a:ln>
            <a:noFill/>
          </a:ln>
        </p:spPr>
      </p:pic>
      <p:pic>
        <p:nvPicPr>
          <p:cNvPr id="108" name="Google Shape;108;p14" title="IMG_0808.jpg"/>
          <p:cNvPicPr preferRelativeResize="0"/>
          <p:nvPr/>
        </p:nvPicPr>
        <p:blipFill>
          <a:blip r:embed="rId8" cstate="screen">
            <a:alphaModFix/>
            <a:extLst>
              <a:ext uri="{28A0092B-C50C-407E-A947-70E740481C1C}">
                <a14:useLocalDpi xmlns:a14="http://schemas.microsoft.com/office/drawing/2010/main"/>
              </a:ext>
            </a:extLst>
          </a:blip>
          <a:stretch>
            <a:fillRect/>
          </a:stretch>
        </p:blipFill>
        <p:spPr>
          <a:xfrm>
            <a:off x="7887601" y="3461867"/>
            <a:ext cx="1938401" cy="2584535"/>
          </a:xfrm>
          <a:prstGeom prst="rect">
            <a:avLst/>
          </a:prstGeom>
          <a:noFill/>
          <a:ln>
            <a:noFill/>
          </a:ln>
        </p:spPr>
      </p:pic>
    </p:spTree>
    <p:extLst>
      <p:ext uri="{BB962C8B-B14F-4D97-AF65-F5344CB8AC3E}">
        <p14:creationId xmlns:p14="http://schemas.microsoft.com/office/powerpoint/2010/main" val="1258860421"/>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etrospectVTI">
  <a:themeElements>
    <a:clrScheme name="">
      <a:dk1>
        <a:srgbClr val="000000"/>
      </a:dk1>
      <a:lt1>
        <a:srgbClr val="FFFFFF"/>
      </a:lt1>
      <a:dk2>
        <a:srgbClr val="243141"/>
      </a:dk2>
      <a:lt2>
        <a:srgbClr val="E8E2E6"/>
      </a:lt2>
      <a:accent1>
        <a:srgbClr val="47B665"/>
      </a:accent1>
      <a:accent2>
        <a:srgbClr val="4DB13B"/>
      </a:accent2>
      <a:accent3>
        <a:srgbClr val="81AF45"/>
      </a:accent3>
      <a:accent4>
        <a:srgbClr val="A4A637"/>
      </a:accent4>
      <a:accent5>
        <a:srgbClr val="C3934D"/>
      </a:accent5>
      <a:accent6>
        <a:srgbClr val="B1503B"/>
      </a:accent6>
      <a:hlink>
        <a:srgbClr val="978032"/>
      </a:hlink>
      <a:folHlink>
        <a:srgbClr val="7F7F7F"/>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Mesh">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GradientRiseVTI">
  <a:themeElements>
    <a:clrScheme name="AnalogousFromLightSeedLeftStep">
      <a:dk1>
        <a:srgbClr val="000000"/>
      </a:dk1>
      <a:lt1>
        <a:srgbClr val="FFFFFF"/>
      </a:lt1>
      <a:dk2>
        <a:srgbClr val="3C2441"/>
      </a:dk2>
      <a:lt2>
        <a:srgbClr val="E2E5E8"/>
      </a:lt2>
      <a:accent1>
        <a:srgbClr val="C49B6D"/>
      </a:accent1>
      <a:accent2>
        <a:srgbClr val="C67B72"/>
      </a:accent2>
      <a:accent3>
        <a:srgbClr val="D18CA1"/>
      </a:accent3>
      <a:accent4>
        <a:srgbClr val="C672B0"/>
      </a:accent4>
      <a:accent5>
        <a:srgbClr val="C78CD1"/>
      </a:accent5>
      <a:accent6>
        <a:srgbClr val="9772C6"/>
      </a:accent6>
      <a:hlink>
        <a:srgbClr val="6184AA"/>
      </a:hlink>
      <a:folHlink>
        <a:srgbClr val="7F7F7F"/>
      </a:folHlink>
    </a:clrScheme>
    <a:fontScheme name="Avenir">
      <a:majorFont>
        <a:latin typeface="Microsoft YaHei"/>
        <a:ea typeface=""/>
        <a:cs typeface=""/>
      </a:majorFont>
      <a:minorFont>
        <a:latin typeface="Microsoft YaHe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ppt/theme/theme10.xml><?xml version="1.0" encoding="utf-8"?>
<a:theme xmlns:a="http://schemas.openxmlformats.org/drawingml/2006/main" name="5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1.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TotalTime>
  <Words>2320</Words>
  <Application>Microsoft Office PowerPoint</Application>
  <PresentationFormat>Widescreen</PresentationFormat>
  <Paragraphs>313</Paragraphs>
  <Slides>47</Slides>
  <Notes>17</Notes>
  <HiddenSlides>0</HiddenSlides>
  <MMClips>1</MMClips>
  <ScaleCrop>false</ScaleCrop>
  <HeadingPairs>
    <vt:vector size="6" baseType="variant">
      <vt:variant>
        <vt:lpstr>Fonts Used</vt:lpstr>
      </vt:variant>
      <vt:variant>
        <vt:i4>19</vt:i4>
      </vt:variant>
      <vt:variant>
        <vt:lpstr>Theme</vt:lpstr>
      </vt:variant>
      <vt:variant>
        <vt:i4>12</vt:i4>
      </vt:variant>
      <vt:variant>
        <vt:lpstr>Slide Titles</vt:lpstr>
      </vt:variant>
      <vt:variant>
        <vt:i4>47</vt:i4>
      </vt:variant>
    </vt:vector>
  </HeadingPairs>
  <TitlesOfParts>
    <vt:vector size="78" baseType="lpstr">
      <vt:lpstr>等线</vt:lpstr>
      <vt:lpstr>Microsoft YaHei</vt:lpstr>
      <vt:lpstr>Microsoft YaHei Light</vt:lpstr>
      <vt:lpstr>Algerian</vt:lpstr>
      <vt:lpstr>Aptos</vt:lpstr>
      <vt:lpstr>Aptos Display</vt:lpstr>
      <vt:lpstr>Arial</vt:lpstr>
      <vt:lpstr>Arial Rounded MT Bold</vt:lpstr>
      <vt:lpstr>Average</vt:lpstr>
      <vt:lpstr>Calibri</vt:lpstr>
      <vt:lpstr>Calibri Light</vt:lpstr>
      <vt:lpstr>Century Gothic</vt:lpstr>
      <vt:lpstr>Georgia</vt:lpstr>
      <vt:lpstr>Harding</vt:lpstr>
      <vt:lpstr>Helvetica</vt:lpstr>
      <vt:lpstr>Oswald</vt:lpstr>
      <vt:lpstr>Roboto</vt:lpstr>
      <vt:lpstr>Times New Roman</vt:lpstr>
      <vt:lpstr>Wingdings</vt:lpstr>
      <vt:lpstr>RetrospectVTI</vt:lpstr>
      <vt:lpstr>Mesh</vt:lpstr>
      <vt:lpstr>Office Theme</vt:lpstr>
      <vt:lpstr>1_office theme</vt:lpstr>
      <vt:lpstr>2_Office Theme</vt:lpstr>
      <vt:lpstr>3_Office Theme</vt:lpstr>
      <vt:lpstr>4_Office Theme</vt:lpstr>
      <vt:lpstr>Simple Light</vt:lpstr>
      <vt:lpstr>GradientRiseVTI</vt:lpstr>
      <vt:lpstr>5_Office Theme</vt:lpstr>
      <vt:lpstr>6_Office Theme</vt:lpstr>
      <vt:lpstr>Slate</vt:lpstr>
      <vt:lpstr>SPEED SCIENCE 2026 </vt:lpstr>
      <vt:lpstr>About Efosa</vt:lpstr>
      <vt:lpstr>Previous Research</vt:lpstr>
      <vt:lpstr>Current Research</vt:lpstr>
      <vt:lpstr>Interests</vt:lpstr>
      <vt:lpstr>PowerPoint Presentation</vt:lpstr>
      <vt:lpstr>PowerPoint Presentation</vt:lpstr>
      <vt:lpstr>Luiz Henrique Lola Pereira</vt:lpstr>
      <vt:lpstr>ROS/Redox system of Trypanosoma brucei</vt:lpstr>
      <vt:lpstr>We have developed T. brucei with Dox-inducible expression of roGFP2 Biosensors</vt:lpstr>
      <vt:lpstr>Characterizing a novel epigenetic lesion in IDH-mutant glioma</vt:lpstr>
      <vt:lpstr>Diffuse Gliomas</vt:lpstr>
      <vt:lpstr>Insulator Dysfunction Model</vt:lpstr>
      <vt:lpstr>PowerPoint Presentation</vt:lpstr>
      <vt:lpstr>Reversible Redox Regulation of PTPN2 (TCPTP)</vt:lpstr>
      <vt:lpstr>Utilizing scFv45 as a foundation for exploring and developing new single-chain variable fragments</vt:lpstr>
      <vt:lpstr>PowerPoint Presentation</vt:lpstr>
      <vt:lpstr>My project: How does Gα13 regulate pyrimidine synthesis?</vt:lpstr>
      <vt:lpstr>PowerPoint Presentation</vt:lpstr>
      <vt:lpstr>PowerPoint Presentation</vt:lpstr>
      <vt:lpstr>PowerPoint Presentation</vt:lpstr>
      <vt:lpstr>PowerPoint Presentation</vt:lpstr>
      <vt:lpstr>PowerPoint Presentation</vt:lpstr>
      <vt:lpstr>Prostate cancer and its heterogeneity remains a challenge</vt:lpstr>
      <vt:lpstr>PowerPoint Presentation</vt:lpstr>
      <vt:lpstr>Elucidating the Mechanisms of Transcriptional Pause Release Via Notch</vt:lpstr>
      <vt:lpstr>Notch activation and cleavage drive NICD nuclear translocation and target gene expression</vt:lpstr>
      <vt:lpstr>Promoter-proximal pause release serves as a key checkpoint for productive elongation</vt:lpstr>
      <vt:lpstr>Notch promotes RNAPII pause release to enable productive target gene transcription</vt:lpstr>
      <vt:lpstr>PowerPoint Presentation</vt:lpstr>
      <vt:lpstr>PowerPoint Presentation</vt:lpstr>
      <vt:lpstr>PowerPoint Presentation</vt:lpstr>
      <vt:lpstr>Speed Science 2026</vt:lpstr>
      <vt:lpstr>Sphingolipids (SL) are a class of lipids found in eukaryotic cells, which help form the plasma membrane and endomembrane system (ER, Golgi, etc.)  Importantly, some families of SL species are bioactive, meaning that they trigger signaling within the cell</vt:lpstr>
      <vt:lpstr>FOXA1 is associated with SL genes in breast cancer, and FOXA1 knockdown affects SL gene expression in MCF7 cells, positioning FOXA1 as a central regulator of SL</vt:lpstr>
      <vt:lpstr>FOXA1 is known to mediate aggressiveness of cancer in multiple cancer types, but how remains elusive   My data suggests it is through repression of sphingolipids, some families of which are cytotoxic (they trigger apoptotic signaling in the cell)</vt:lpstr>
      <vt:lpstr>PowerPoint Presentation</vt:lpstr>
      <vt:lpstr>Speed Science 2026</vt:lpstr>
      <vt:lpstr>Deciphering the role of stearoyl-CoA desaturase 1 (SCD) in breast cancer</vt:lpstr>
      <vt:lpstr>Something About Me…</vt:lpstr>
      <vt:lpstr>Introduction</vt:lpstr>
      <vt:lpstr>Previous Research Experience / Thesis Lab Research</vt:lpstr>
      <vt:lpstr>Outside of Lab</vt:lpstr>
      <vt:lpstr>PowerPoint Presentation</vt:lpstr>
      <vt:lpstr>PowerPoint Presentation</vt:lpstr>
      <vt:lpstr>Jessie Zhang, 1st Year PhD Student</vt:lpstr>
      <vt:lpstr>Some hobbies…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Furie, Martha</dc:creator>
  <cp:lastModifiedBy>Martha Furie</cp:lastModifiedBy>
  <cp:revision>9</cp:revision>
  <dcterms:created xsi:type="dcterms:W3CDTF">2022-08-23T18:03:39Z</dcterms:created>
  <dcterms:modified xsi:type="dcterms:W3CDTF">2026-09-01T20:56:40Z</dcterms:modified>
</cp:coreProperties>
</file>