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0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7933518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MnrJzXM7a6o"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youtube.com/watch?v=LK_N_3NvDbA&amp;list=SP108F5E96477C3C45&amp;src_vid=rvbg9kFDTxg&amp;feature=iv&amp;annotation_id=annotation_437479" TargetMode="External"/><Relationship Id="rId4" Type="http://schemas.openxmlformats.org/officeDocument/2006/relationships/hyperlink" Target="http://www.youtube.com/watch?v=OFPwDe22CoY"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ardrobelooks.com/wp-content/uploads/2013/09/Timeless-Suits-for-Women-7.jpg" TargetMode="External"/><Relationship Id="rId3" Type="http://schemas.openxmlformats.org/officeDocument/2006/relationships/hyperlink" Target="http://media-cache-ak0.pinimg.com/736x/40/53/8f/40538fbd7cc383f55d7410c298758702.jpg" TargetMode="External"/><Relationship Id="rId7" Type="http://schemas.openxmlformats.org/officeDocument/2006/relationships/hyperlink" Target="http://spc.fotolog.com/photo/28/54/119/celliachen/13654961014175_f.jpg"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fashionhoster.com/wp-content/uploads/Business-Casual-Fashion-Women-For-Summer-Season-0016.png" TargetMode="External"/><Relationship Id="rId5" Type="http://schemas.openxmlformats.org/officeDocument/2006/relationships/hyperlink" Target="http://www.utexas.edu/finearts/sites/default/files/imgs/business_casual_-_male4_0.jpeg" TargetMode="External"/><Relationship Id="rId4" Type="http://schemas.openxmlformats.org/officeDocument/2006/relationships/hyperlink" Target="http://whatcanyoudowiththat.files.wordpress.com/2012/04/dress-down-day.jpg?w=20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indtools.com/pages/article/newCS_85.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861456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580882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You have watched the experts, picked out and tried on your presentation outfit, visited the space, studied your material, and perfected your content and body language. Now practice! Focus on your voice as you practice, pay particular attention to how you say the words you have written, your attitude as you present, any filler words that you use when you are trying to remember what to say next, etc. Is there a particular area of your presentation that you are having trouble remembering? Any words that you are having trouble pronouncing? Spend time on those areas and bring them up to par. </a:t>
            </a:r>
          </a:p>
        </p:txBody>
      </p:sp>
    </p:spTree>
    <p:extLst>
      <p:ext uri="{BB962C8B-B14F-4D97-AF65-F5344CB8AC3E}">
        <p14:creationId xmlns:p14="http://schemas.microsoft.com/office/powerpoint/2010/main" val="3513811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Get feedback from others! Find someone who is willing to watch and listen to your presentation and provide constructive criticism. Ask someone who you think is a good public speaker. </a:t>
            </a:r>
          </a:p>
          <a:p>
            <a:pPr rtl="0">
              <a:spcBef>
                <a:spcPts val="0"/>
              </a:spcBef>
              <a:buNone/>
            </a:pPr>
            <a:endParaRPr dirty="0"/>
          </a:p>
          <a:p>
            <a:pPr>
              <a:spcBef>
                <a:spcPts val="0"/>
              </a:spcBef>
              <a:buNone/>
            </a:pPr>
            <a:r>
              <a:rPr lang="en"/>
              <a:t>A great way to improve is to give yourself feedback. Record yourself giving the presentation and watch it back several times. It is always a little uncomfortable or awkward to watch yourself speak and present, but watch yourself with a critical lense towards your content, body language, personality, voice, and visual aids. Try different presentation styles and feel free to experiment. Watch yourself presenting in different ways and pick your favorite style.  </a:t>
            </a:r>
          </a:p>
        </p:txBody>
      </p:sp>
    </p:spTree>
    <p:extLst>
      <p:ext uri="{BB962C8B-B14F-4D97-AF65-F5344CB8AC3E}">
        <p14:creationId xmlns:p14="http://schemas.microsoft.com/office/powerpoint/2010/main" val="3999298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We live in an imperfect world and things do not always go the way we planned. Here are some common incidents that can potentially throw off your presentation. Think of ways to overcome them.</a:t>
            </a:r>
          </a:p>
          <a:p>
            <a:pPr rtl="0">
              <a:spcBef>
                <a:spcPts val="0"/>
              </a:spcBef>
              <a:buNone/>
            </a:pPr>
            <a:endParaRPr dirty="0"/>
          </a:p>
          <a:p>
            <a:pPr rtl="0">
              <a:spcBef>
                <a:spcPts val="0"/>
              </a:spcBef>
              <a:buNone/>
            </a:pPr>
            <a:r>
              <a:rPr lang="en" b="1"/>
              <a:t>No Internet:</a:t>
            </a:r>
            <a:r>
              <a:rPr lang="en"/>
              <a:t> have your presentation saved both online as well as on a flash drive, if your presentation has a video that is only accessible online be prepared to skip the video and talk about some of the take away points from the video. </a:t>
            </a:r>
          </a:p>
          <a:p>
            <a:pPr rtl="0">
              <a:spcBef>
                <a:spcPts val="0"/>
              </a:spcBef>
              <a:buNone/>
            </a:pPr>
            <a:endParaRPr dirty="0"/>
          </a:p>
          <a:p>
            <a:pPr rtl="0">
              <a:spcBef>
                <a:spcPts val="0"/>
              </a:spcBef>
              <a:buNone/>
            </a:pPr>
            <a:r>
              <a:rPr lang="en" b="1"/>
              <a:t>Lost PowerPoint:</a:t>
            </a:r>
            <a:r>
              <a:rPr lang="en"/>
              <a:t> In the case that the internet is down and that you lost your flash drive on the way to your presentation, be ready to give your presentation without your PowerPoint. Make sure you know your presentation without the help of your visual aids. Feel free to change up the format of your presentation now that you will not have a PowerPoint. This could be a great opportunity to make your presentation more interactive in order to keep your audience engaged.</a:t>
            </a:r>
          </a:p>
          <a:p>
            <a:pPr rtl="0">
              <a:spcBef>
                <a:spcPts val="0"/>
              </a:spcBef>
              <a:buNone/>
            </a:pPr>
            <a:endParaRPr dirty="0"/>
          </a:p>
          <a:p>
            <a:pPr rtl="0">
              <a:spcBef>
                <a:spcPts val="0"/>
              </a:spcBef>
              <a:buNone/>
            </a:pPr>
            <a:r>
              <a:rPr lang="en" b="1"/>
              <a:t>Cell Phone Rings:</a:t>
            </a:r>
            <a:r>
              <a:rPr lang="en"/>
              <a:t> Your phone should be turned off. If someone in your audience has their phone go off, continue speaking. If the phone rings more than once or twice, take a pause, you don’t want your audience to be distracted and miss your information. There is no need to yell at someone to turn off their phone or to say “everyone should silence their phones” as it can come off as rude.</a:t>
            </a:r>
          </a:p>
          <a:p>
            <a:pPr rtl="0">
              <a:spcBef>
                <a:spcPts val="0"/>
              </a:spcBef>
              <a:buNone/>
            </a:pPr>
            <a:endParaRPr dirty="0"/>
          </a:p>
          <a:p>
            <a:pPr rtl="0">
              <a:spcBef>
                <a:spcPts val="0"/>
              </a:spcBef>
              <a:buNone/>
            </a:pPr>
            <a:r>
              <a:rPr lang="en" b="1"/>
              <a:t>Late Entrance:</a:t>
            </a:r>
            <a:r>
              <a:rPr lang="en"/>
              <a:t> If someone walks in late to your presentation, don’t let it distract you. If they are standing in the back and there are available seats, feel free to point those seats out. If a substantial number of people walk in late, feel free to quickly catch them up on the current topic being discussed. </a:t>
            </a:r>
          </a:p>
          <a:p>
            <a:pPr rtl="0">
              <a:spcBef>
                <a:spcPts val="0"/>
              </a:spcBef>
              <a:buNone/>
            </a:pPr>
            <a:endParaRPr dirty="0"/>
          </a:p>
          <a:p>
            <a:pPr rtl="0">
              <a:spcBef>
                <a:spcPts val="0"/>
              </a:spcBef>
              <a:buNone/>
            </a:pPr>
            <a:r>
              <a:rPr lang="en" b="1"/>
              <a:t>Different Size Audience:</a:t>
            </a:r>
            <a:r>
              <a:rPr lang="en"/>
              <a:t> If you were planning for a large talk but a smaller group of people showed up, be flexible and change up your presentation style. Smaller groups often take on a more intimate feeling and often make it easier for presenter/audience interaction. Instead of standing in front of five people with a microphone, sit with the group and drop the mic. </a:t>
            </a:r>
          </a:p>
          <a:p>
            <a:pPr rtl="0">
              <a:spcBef>
                <a:spcPts val="0"/>
              </a:spcBef>
              <a:buNone/>
            </a:pPr>
            <a:endParaRPr dirty="0"/>
          </a:p>
          <a:p>
            <a:pPr rtl="0">
              <a:spcBef>
                <a:spcPts val="0"/>
              </a:spcBef>
              <a:buNone/>
            </a:pPr>
            <a:r>
              <a:rPr lang="en"/>
              <a:t>If you were planning for a small group and a large group of people are trying to get into your presentation, it is okay to only allow in the number of people that the room can accommodate. Sometimes we are at a round table and all the seats at the table are full, the seats around the room are also full, and there are people standing. Feel free to say that the room is at capacity, have a sign-up sheet for information via email for those who were not able to get into your presentation. </a:t>
            </a:r>
          </a:p>
          <a:p>
            <a:pPr rtl="0">
              <a:spcBef>
                <a:spcPts val="0"/>
              </a:spcBef>
              <a:buNone/>
            </a:pPr>
            <a:endParaRPr dirty="0"/>
          </a:p>
          <a:p>
            <a:pPr rtl="0">
              <a:spcBef>
                <a:spcPts val="0"/>
              </a:spcBef>
              <a:buNone/>
            </a:pPr>
            <a:r>
              <a:rPr lang="en" b="1"/>
              <a:t>Forgot Handouts for Audience:</a:t>
            </a:r>
            <a:r>
              <a:rPr lang="en"/>
              <a:t> If you had prepared handouts for your audience, but left them at home, don’t fret! Try to improvise, if it was a chart you wanted them to fill out ask your audience to take out a piece of paper and complete the exercise without your handout. If your handout was an informational handout, pass around a sign in and ask for audiences’ email address and let them know that you will email them a handout.</a:t>
            </a:r>
          </a:p>
          <a:p>
            <a:pPr rtl="0">
              <a:spcBef>
                <a:spcPts val="0"/>
              </a:spcBef>
              <a:buNone/>
            </a:pPr>
            <a:endParaRPr dirty="0"/>
          </a:p>
          <a:p>
            <a:pPr rtl="0">
              <a:spcBef>
                <a:spcPts val="0"/>
              </a:spcBef>
              <a:buNone/>
            </a:pPr>
            <a:r>
              <a:rPr lang="en" b="1"/>
              <a:t>Lost Index Cards/Presentation Notes:</a:t>
            </a:r>
            <a:r>
              <a:rPr lang="en"/>
              <a:t> Sometimes it is helpful to keep an outline of topics or bullet points to discuss during a talk but what happens when you lost these notes or dropped them on the ground? If you are using index cards, be sure to number them. If you drop them this will make it easier to put them back in order. If you left your notes at home be confident in yourself that you have practiced your presentation enough that you will be able to present without them.</a:t>
            </a:r>
          </a:p>
          <a:p>
            <a:pPr rtl="0">
              <a:spcBef>
                <a:spcPts val="0"/>
              </a:spcBef>
              <a:buNone/>
            </a:pPr>
            <a:endParaRPr dirty="0"/>
          </a:p>
          <a:p>
            <a:pPr rtl="0">
              <a:spcBef>
                <a:spcPts val="0"/>
              </a:spcBef>
              <a:buNone/>
            </a:pPr>
            <a:r>
              <a:rPr lang="en" b="1"/>
              <a:t>Too Many Audience Questions:</a:t>
            </a:r>
            <a:r>
              <a:rPr lang="en"/>
              <a:t> If you are asked to prepare a one hour talk, end ten minutes early. This gives your audience time to ask questions. If there are too many questions and you are running out of time let the audience know, “We have time for two more questions.” Make yourself available, “I will be in the back of the room to answer any further questions.” or “If I do not get around to your question, feel free to email me and I will get back to you.”</a:t>
            </a:r>
          </a:p>
          <a:p>
            <a:pPr rtl="0">
              <a:spcBef>
                <a:spcPts val="0"/>
              </a:spcBef>
              <a:buNone/>
            </a:pPr>
            <a:endParaRPr dirty="0"/>
          </a:p>
          <a:p>
            <a:pPr>
              <a:spcBef>
                <a:spcPts val="0"/>
              </a:spcBef>
              <a:buNone/>
            </a:pPr>
            <a:endParaRPr dirty="0"/>
          </a:p>
        </p:txBody>
      </p:sp>
    </p:spTree>
    <p:extLst>
      <p:ext uri="{BB962C8B-B14F-4D97-AF65-F5344CB8AC3E}">
        <p14:creationId xmlns:p14="http://schemas.microsoft.com/office/powerpoint/2010/main" val="4019573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dirty="0"/>
              <a:t>Do: </a:t>
            </a:r>
          </a:p>
          <a:p>
            <a:pPr rtl="0">
              <a:spcBef>
                <a:spcPts val="0"/>
              </a:spcBef>
              <a:buNone/>
            </a:pPr>
            <a:r>
              <a:rPr lang="en" dirty="0"/>
              <a:t>-Repeat audience questions, this is especially important if you are in a large room where the rest of the audience did not hear or understand the question being asked. Repeating the question also confirms your understanding of the question to the person asked you the question.</a:t>
            </a:r>
          </a:p>
          <a:p>
            <a:pPr rtl="0">
              <a:spcBef>
                <a:spcPts val="0"/>
              </a:spcBef>
              <a:buNone/>
            </a:pPr>
            <a:endParaRPr dirty="0"/>
          </a:p>
          <a:p>
            <a:pPr rtl="0">
              <a:spcBef>
                <a:spcPts val="0"/>
              </a:spcBef>
              <a:buNone/>
            </a:pPr>
            <a:r>
              <a:rPr lang="en" dirty="0"/>
              <a:t>-Give the audiences something to walk away with. What can audiences walk away from your presentation knowing or feeling that they did not know or feel before. What immediate actions do you want them to take?</a:t>
            </a:r>
          </a:p>
          <a:p>
            <a:pPr rtl="0">
              <a:spcBef>
                <a:spcPts val="0"/>
              </a:spcBef>
              <a:buNone/>
            </a:pPr>
            <a:endParaRPr dirty="0"/>
          </a:p>
          <a:p>
            <a:pPr rtl="0">
              <a:spcBef>
                <a:spcPts val="0"/>
              </a:spcBef>
              <a:buNone/>
            </a:pPr>
            <a:r>
              <a:rPr lang="en" dirty="0"/>
              <a:t>-Respect your audiences’ time, if you are asked to present for an hour go for 50 minutes, a thirty minute presentation should go for 25 minutes. This allows time for your audience to ask questions as well as insures that you are not stealing time from your audience members. **This is especially true if you are presenting at a conference and your audience needs to get to another presentation, lunch, or home.</a:t>
            </a:r>
          </a:p>
          <a:p>
            <a:pPr rtl="0">
              <a:spcBef>
                <a:spcPts val="0"/>
              </a:spcBef>
              <a:buNone/>
            </a:pPr>
            <a:endParaRPr dirty="0"/>
          </a:p>
          <a:p>
            <a:pPr rtl="0">
              <a:spcBef>
                <a:spcPts val="0"/>
              </a:spcBef>
              <a:buNone/>
            </a:pPr>
            <a:r>
              <a:rPr lang="en" b="1" dirty="0"/>
              <a:t>Don’t:</a:t>
            </a:r>
          </a:p>
          <a:p>
            <a:pPr rtl="0">
              <a:spcBef>
                <a:spcPts val="0"/>
              </a:spcBef>
              <a:buNone/>
            </a:pPr>
            <a:r>
              <a:rPr lang="en" dirty="0"/>
              <a:t>-Don’t make excuses, don’t tell your audience that: you just put this presentation together, you didn’t have time to prepare, or that you’re not good at presenting. Have confidence in yourself, the quality of your hard work, and in your abilities.</a:t>
            </a:r>
          </a:p>
          <a:p>
            <a:pPr rtl="0">
              <a:spcBef>
                <a:spcPts val="0"/>
              </a:spcBef>
              <a:buNone/>
            </a:pPr>
            <a:endParaRPr dirty="0"/>
          </a:p>
          <a:p>
            <a:pPr rtl="0">
              <a:spcBef>
                <a:spcPts val="0"/>
              </a:spcBef>
              <a:buNone/>
            </a:pPr>
            <a:r>
              <a:rPr lang="en" dirty="0"/>
              <a:t>-Don’t read from your slides, if you can help it don’t even look at your slides. The slides are there to help your audience follow along, not to tell you what to say. Don’t read from your notes, your audience is able to read, but they are attending your presentation to listen to you, don’t read to them.</a:t>
            </a:r>
          </a:p>
          <a:p>
            <a:pPr rtl="0">
              <a:spcBef>
                <a:spcPts val="0"/>
              </a:spcBef>
              <a:buNone/>
            </a:pPr>
            <a:endParaRPr dirty="0"/>
          </a:p>
          <a:p>
            <a:pPr rtl="0">
              <a:spcBef>
                <a:spcPts val="0"/>
              </a:spcBef>
              <a:buNone/>
            </a:pPr>
            <a:r>
              <a:rPr lang="en" dirty="0"/>
              <a:t>-If an audience member asks a question that fits well into where you are in your presentation, be sure to answer their question immediately. If they are jumping ahead, you should feel comfortable jumping ahead, answering their question, and then going back and continuing where you left off. The thought behind this philosophy is that you do not want to stifle or hinder any engagement from your audience. If you don’t know the answer to a specific question, thats fine, let them know that you will get back to them and be sure to follow through on your promise to do so.</a:t>
            </a:r>
          </a:p>
          <a:p>
            <a:pPr rtl="0">
              <a:spcBef>
                <a:spcPts val="0"/>
              </a:spcBef>
              <a:buNone/>
            </a:pPr>
            <a:endParaRPr dirty="0"/>
          </a:p>
          <a:p>
            <a:pPr lvl="0">
              <a:spcBef>
                <a:spcPts val="0"/>
              </a:spcBef>
              <a:buNone/>
            </a:pPr>
            <a:r>
              <a:rPr lang="en" dirty="0"/>
              <a:t>-Your slides are to act as a visual aid to your audience. Don’t let your visual aid be a visual distraction. Your slides should be simple, easy to follow, and complement your presentation. </a:t>
            </a:r>
          </a:p>
        </p:txBody>
      </p:sp>
    </p:spTree>
    <p:extLst>
      <p:ext uri="{BB962C8B-B14F-4D97-AF65-F5344CB8AC3E}">
        <p14:creationId xmlns:p14="http://schemas.microsoft.com/office/powerpoint/2010/main" val="846335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427936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529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53438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695544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726642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u="sng"/>
              <a:t>Here are a few links of some great speakers!</a:t>
            </a:r>
          </a:p>
          <a:p>
            <a:pPr rtl="0">
              <a:spcBef>
                <a:spcPts val="0"/>
              </a:spcBef>
              <a:buNone/>
            </a:pPr>
            <a:r>
              <a:rPr lang="en"/>
              <a:t>Steve Jobs Introducing the iPhone: </a:t>
            </a:r>
            <a:r>
              <a:rPr lang="en" u="sng">
                <a:solidFill>
                  <a:schemeClr val="hlink"/>
                </a:solidFill>
                <a:hlinkClick r:id="rId3"/>
              </a:rPr>
              <a:t>http://www.youtube.com/watch?v=MnrJzXM7a6o</a:t>
            </a:r>
          </a:p>
          <a:p>
            <a:pPr rtl="0">
              <a:spcBef>
                <a:spcPts val="0"/>
              </a:spcBef>
              <a:buNone/>
            </a:pPr>
            <a:r>
              <a:rPr lang="en" i="1"/>
              <a:t>Take a look at the humor that Jobs introduces into the presentations, the minimalist approach to visual aids (key images, minimal text) </a:t>
            </a:r>
          </a:p>
          <a:p>
            <a:pPr rtl="0">
              <a:spcBef>
                <a:spcPts val="0"/>
              </a:spcBef>
              <a:buNone/>
            </a:pPr>
            <a:endParaRPr dirty="0"/>
          </a:p>
          <a:p>
            <a:pPr rtl="0">
              <a:spcBef>
                <a:spcPts val="0"/>
              </a:spcBef>
              <a:buNone/>
            </a:pPr>
            <a:r>
              <a:rPr lang="en"/>
              <a:t>Analysis of Barack Obama’s Speech 2004: </a:t>
            </a:r>
            <a:r>
              <a:rPr lang="en" u="sng">
                <a:solidFill>
                  <a:schemeClr val="hlink"/>
                </a:solidFill>
                <a:hlinkClick r:id="rId4"/>
              </a:rPr>
              <a:t>http://www.youtube.com/watch?v=OFPwDe22CoY</a:t>
            </a:r>
            <a:r>
              <a:rPr lang="en"/>
              <a:t> </a:t>
            </a:r>
          </a:p>
          <a:p>
            <a:pPr rtl="0">
              <a:spcBef>
                <a:spcPts val="0"/>
              </a:spcBef>
              <a:buNone/>
            </a:pPr>
            <a:endParaRPr dirty="0"/>
          </a:p>
          <a:p>
            <a:pPr rtl="0">
              <a:spcBef>
                <a:spcPts val="0"/>
              </a:spcBef>
              <a:buNone/>
            </a:pPr>
            <a:r>
              <a:rPr lang="en"/>
              <a:t>World Championship of Public Speakers:</a:t>
            </a:r>
          </a:p>
          <a:p>
            <a:pPr rtl="0">
              <a:spcBef>
                <a:spcPts val="0"/>
              </a:spcBef>
              <a:buNone/>
            </a:pPr>
            <a:r>
              <a:rPr lang="en" u="sng">
                <a:solidFill>
                  <a:schemeClr val="hlink"/>
                </a:solidFill>
                <a:hlinkClick r:id="rId5"/>
              </a:rPr>
              <a:t>http://www.youtube.com/watch?v=LK_N_3NvDbA&amp;list=SP108F5E96477C3C45&amp;src_vid=rvbg9kFDTxg&amp;feature=iv&amp;annotation_id=annotation_437479</a:t>
            </a:r>
          </a:p>
          <a:p>
            <a:pPr>
              <a:spcBef>
                <a:spcPts val="0"/>
              </a:spcBef>
              <a:buNone/>
            </a:pPr>
            <a:endParaRPr dirty="0"/>
          </a:p>
        </p:txBody>
      </p:sp>
    </p:spTree>
    <p:extLst>
      <p:ext uri="{BB962C8B-B14F-4D97-AF65-F5344CB8AC3E}">
        <p14:creationId xmlns:p14="http://schemas.microsoft.com/office/powerpoint/2010/main" val="186069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Your attire speaks volumes. Use your attire to present yourself as someone with confidence, knowledge, and authority. There are many different ways that a presenter could dress for a presentation. The top three categories include: casual, business casual, or business formal. The majority of presentations on a college campus are going to fall within the business casual category. </a:t>
            </a:r>
          </a:p>
          <a:p>
            <a:pPr rtl="0">
              <a:spcBef>
                <a:spcPts val="0"/>
              </a:spcBef>
              <a:buNone/>
            </a:pPr>
            <a:endParaRPr b="1" dirty="0"/>
          </a:p>
          <a:p>
            <a:pPr rtl="0">
              <a:spcBef>
                <a:spcPts val="0"/>
              </a:spcBef>
              <a:buNone/>
            </a:pPr>
            <a:r>
              <a:rPr lang="en" b="1"/>
              <a:t>Casual attire</a:t>
            </a:r>
            <a:r>
              <a:rPr lang="en"/>
              <a:t> would be appropriate for any low level presentation. Think about giving a presentation at a causal club meeting, hall council, weekly class assignment, etc. Wearing business casual to a casual event is generally a widely appropriate and acceptable form of attire. Wearing formal wear may feel awkward for both you as the presenter and for the audience. Casual attire consists of jeans, t-shirt, casual button up shirt, etc. Here are links to images of some examples: </a:t>
            </a:r>
          </a:p>
          <a:p>
            <a:pPr rtl="0">
              <a:spcBef>
                <a:spcPts val="0"/>
              </a:spcBef>
              <a:buNone/>
            </a:pPr>
            <a:r>
              <a:rPr lang="en" u="sng">
                <a:solidFill>
                  <a:schemeClr val="hlink"/>
                </a:solidFill>
                <a:hlinkClick r:id="rId3"/>
              </a:rPr>
              <a:t>http://media-cache-ak0.pinimg.com/736x/40/53/8f/40538fbd7cc383f55d7410c298758702.jpg</a:t>
            </a:r>
          </a:p>
          <a:p>
            <a:pPr rtl="0">
              <a:spcBef>
                <a:spcPts val="0"/>
              </a:spcBef>
              <a:buNone/>
            </a:pPr>
            <a:r>
              <a:rPr lang="en" u="sng">
                <a:solidFill>
                  <a:schemeClr val="hlink"/>
                </a:solidFill>
                <a:hlinkClick r:id="rId4"/>
              </a:rPr>
              <a:t>http://whatcanyoudowiththat.files.wordpress.com/2012/04/dress-down-day.jpg?w=200</a:t>
            </a:r>
          </a:p>
          <a:p>
            <a:pPr rtl="0">
              <a:spcBef>
                <a:spcPts val="0"/>
              </a:spcBef>
              <a:buNone/>
            </a:pPr>
            <a:endParaRPr dirty="0"/>
          </a:p>
          <a:p>
            <a:pPr rtl="0">
              <a:spcBef>
                <a:spcPts val="0"/>
              </a:spcBef>
              <a:buNone/>
            </a:pPr>
            <a:r>
              <a:rPr lang="en" b="1"/>
              <a:t>Business Casual </a:t>
            </a:r>
            <a:r>
              <a:rPr lang="en"/>
              <a:t>attire would be appropriate for the widest range of presentations including but not limited to: in class presentations, higher level club meetings, office work attire. It is more so important with business casual clothing that it is neat, clean, pressed, and does not look heavily worn. Here are some examples: </a:t>
            </a:r>
          </a:p>
          <a:p>
            <a:pPr rtl="0">
              <a:spcBef>
                <a:spcPts val="0"/>
              </a:spcBef>
              <a:buNone/>
            </a:pPr>
            <a:r>
              <a:rPr lang="en" u="sng">
                <a:solidFill>
                  <a:schemeClr val="hlink"/>
                </a:solidFill>
                <a:hlinkClick r:id="rId5"/>
              </a:rPr>
              <a:t>http://www.utexas.edu/finearts/sites/default/files/imgs/business_casual_-_male4_0.jpeg</a:t>
            </a:r>
          </a:p>
          <a:p>
            <a:pPr rtl="0">
              <a:spcBef>
                <a:spcPts val="0"/>
              </a:spcBef>
              <a:buNone/>
            </a:pPr>
            <a:r>
              <a:rPr lang="en" u="sng">
                <a:solidFill>
                  <a:schemeClr val="hlink"/>
                </a:solidFill>
                <a:hlinkClick r:id="rId6"/>
              </a:rPr>
              <a:t>http://fashionhoster.com/wp-content/uploads/Business-Casual-Fashion-Women-For-Summer-Season-0016.png</a:t>
            </a:r>
          </a:p>
          <a:p>
            <a:pPr rtl="0">
              <a:spcBef>
                <a:spcPts val="0"/>
              </a:spcBef>
              <a:buNone/>
            </a:pPr>
            <a:endParaRPr dirty="0"/>
          </a:p>
          <a:p>
            <a:pPr rtl="0">
              <a:spcBef>
                <a:spcPts val="0"/>
              </a:spcBef>
              <a:buNone/>
            </a:pPr>
            <a:r>
              <a:rPr lang="en" b="1"/>
              <a:t>Business Formal</a:t>
            </a:r>
            <a:r>
              <a:rPr lang="en"/>
              <a:t> attire is generally reserved for an end of the year presentation, a large presentation at a conference or awards ceremony or other high level speaking engagement. A great way to find out how to dress is to look at an invitation to the event. Be sure that if you are presenting that you are dressing up instead of dressing down. Here are some examples: </a:t>
            </a:r>
          </a:p>
          <a:p>
            <a:pPr rtl="0">
              <a:spcBef>
                <a:spcPts val="0"/>
              </a:spcBef>
              <a:buNone/>
            </a:pPr>
            <a:r>
              <a:rPr lang="en" u="sng">
                <a:solidFill>
                  <a:schemeClr val="hlink"/>
                </a:solidFill>
                <a:hlinkClick r:id="rId7"/>
              </a:rPr>
              <a:t>http://spc.fotolog.com/photo/28/54/119/celliachen/13654961014175_f.jpg</a:t>
            </a:r>
          </a:p>
          <a:p>
            <a:pPr rtl="0">
              <a:spcBef>
                <a:spcPts val="0"/>
              </a:spcBef>
              <a:buNone/>
            </a:pPr>
            <a:r>
              <a:rPr lang="en" u="sng">
                <a:solidFill>
                  <a:schemeClr val="hlink"/>
                </a:solidFill>
                <a:hlinkClick r:id="rId8"/>
              </a:rPr>
              <a:t>http://wardrobelooks.com/wp-content/uploads/2013/09/Timeless-Suits-for-Women-7.jpg</a:t>
            </a:r>
          </a:p>
          <a:p>
            <a:pPr>
              <a:spcBef>
                <a:spcPts val="0"/>
              </a:spcBef>
              <a:buNone/>
            </a:pPr>
            <a:endParaRPr dirty="0"/>
          </a:p>
        </p:txBody>
      </p:sp>
    </p:spTree>
    <p:extLst>
      <p:ext uri="{BB962C8B-B14F-4D97-AF65-F5344CB8AC3E}">
        <p14:creationId xmlns:p14="http://schemas.microsoft.com/office/powerpoint/2010/main" val="342621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You may be invited to speak at a venue that you have never visited before. Ask if you can see the space before your presentation. If possible do a run through in that space using your audio/visual aids including any microphones that may be used. If you are using a sound system it is important to run a sound check (even if its just a few words to adjust the volume). </a:t>
            </a:r>
          </a:p>
        </p:txBody>
      </p:sp>
    </p:spTree>
    <p:extLst>
      <p:ext uri="{BB962C8B-B14F-4D97-AF65-F5344CB8AC3E}">
        <p14:creationId xmlns:p14="http://schemas.microsoft.com/office/powerpoint/2010/main" val="2080158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Try to learn as much as you can about the topic in which you are presenting about. Know more than what is written on your slides and try to anticipate any questions that your audience may have that are not addressed in your presentation. Understand that you may not have an answer to all the questions posed to you. And that’s okay! If you are able to follow up and find the answer offer that to your audience member, just be sure to follow up with an answer!</a:t>
            </a:r>
          </a:p>
          <a:p>
            <a:pPr rtl="0">
              <a:spcBef>
                <a:spcPts val="0"/>
              </a:spcBef>
              <a:buNone/>
            </a:pPr>
            <a:endParaRPr dirty="0"/>
          </a:p>
          <a:p>
            <a:pPr rtl="0">
              <a:spcBef>
                <a:spcPts val="0"/>
              </a:spcBef>
              <a:buNone/>
            </a:pPr>
            <a:r>
              <a:rPr lang="en"/>
              <a:t>Know the content of your actual presentation. Remember a few key points: the order of your slides, the purpose of your slides, any additional information that you are presenting that is being supplemented by your slide.</a:t>
            </a:r>
          </a:p>
          <a:p>
            <a:pPr rtl="0">
              <a:spcBef>
                <a:spcPts val="0"/>
              </a:spcBef>
              <a:buNone/>
            </a:pPr>
            <a:endParaRPr dirty="0"/>
          </a:p>
          <a:p>
            <a:pPr>
              <a:spcBef>
                <a:spcPts val="0"/>
              </a:spcBef>
              <a:buNone/>
            </a:pPr>
            <a:endParaRPr dirty="0"/>
          </a:p>
        </p:txBody>
      </p:sp>
    </p:spTree>
    <p:extLst>
      <p:ext uri="{BB962C8B-B14F-4D97-AF65-F5344CB8AC3E}">
        <p14:creationId xmlns:p14="http://schemas.microsoft.com/office/powerpoint/2010/main" val="4189577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Here is an article with the 7 C’s of Communication in which this slide was adapted from:</a:t>
            </a:r>
          </a:p>
          <a:p>
            <a:pPr rtl="0">
              <a:spcBef>
                <a:spcPts val="0"/>
              </a:spcBef>
              <a:buNone/>
            </a:pPr>
            <a:r>
              <a:rPr lang="en" u="sng">
                <a:solidFill>
                  <a:schemeClr val="hlink"/>
                </a:solidFill>
                <a:hlinkClick r:id="rId3"/>
              </a:rPr>
              <a:t>http://www.mindtools.com/pages/article/newCS_85.htm</a:t>
            </a:r>
          </a:p>
          <a:p>
            <a:pPr rtl="0">
              <a:spcBef>
                <a:spcPts val="0"/>
              </a:spcBef>
              <a:buNone/>
            </a:pPr>
            <a:endParaRPr dirty="0"/>
          </a:p>
          <a:p>
            <a:pPr rtl="0">
              <a:spcBef>
                <a:spcPts val="0"/>
              </a:spcBef>
              <a:buNone/>
            </a:pPr>
            <a:r>
              <a:rPr lang="en"/>
              <a:t>You can apply many of these principles of written communication into your public speaking content. It is often more difficult to perfect these 6 C’s when communicating verbally with a live audience instead of having time to write, review, re-write, re-review, and edit a written piece. </a:t>
            </a:r>
          </a:p>
          <a:p>
            <a:pPr rtl="0">
              <a:spcBef>
                <a:spcPts val="0"/>
              </a:spcBef>
              <a:buNone/>
            </a:pPr>
            <a:endParaRPr dirty="0"/>
          </a:p>
          <a:p>
            <a:pPr>
              <a:spcBef>
                <a:spcPts val="0"/>
              </a:spcBef>
              <a:buNone/>
            </a:pPr>
            <a:r>
              <a:rPr lang="en"/>
              <a:t>Write down the points you want to hit upon and any key phrasing/vocabulary you want to use and practice constructing these thoughts into sentences. Have someone else listen to your presentation and get feedback on the content. Are you explaining your message in the most effective way possible?</a:t>
            </a:r>
          </a:p>
        </p:txBody>
      </p:sp>
    </p:spTree>
    <p:extLst>
      <p:ext uri="{BB962C8B-B14F-4D97-AF65-F5344CB8AC3E}">
        <p14:creationId xmlns:p14="http://schemas.microsoft.com/office/powerpoint/2010/main" val="258154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lIns="91425" tIns="45700" rIns="91425" bIns="45700" anchor="ctr" anchorCtr="0">
            <a:noAutofit/>
          </a:bodyPr>
          <a:lstStyle/>
          <a:p>
            <a:pPr>
              <a:spcBef>
                <a:spcPts val="0"/>
              </a:spcBef>
              <a:buNone/>
            </a:pPr>
            <a:endParaRPr dirty="0"/>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15" name="Shape 15"/>
          <p:cNvSpPr txBox="1">
            <a:spLocks noGrp="1"/>
          </p:cNvSpPr>
          <p:nvPr>
            <p:ph type="ctrTitle"/>
          </p:nvPr>
        </p:nvSpPr>
        <p:spPr>
          <a:xfrm>
            <a:off x="685800" y="1568184"/>
            <a:ext cx="7772400" cy="1238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6" name="Shape 16"/>
          <p:cNvSpPr txBox="1">
            <a:spLocks noGrp="1"/>
          </p:cNvSpPr>
          <p:nvPr>
            <p:ph type="subTitle" idx="1"/>
          </p:nvPr>
        </p:nvSpPr>
        <p:spPr>
          <a:xfrm>
            <a:off x="685800" y="2914650"/>
            <a:ext cx="7772400" cy="658500"/>
          </a:xfrm>
          <a:prstGeom prst="rect">
            <a:avLst/>
          </a:prstGeom>
        </p:spPr>
        <p:txBody>
          <a:bodyPr lIns="91425" tIns="91425" rIns="91425" bIns="91425" anchor="t" anchorCtr="0"/>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dirty="0"/>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dirty="0"/>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dirty="0"/>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pPr>
                <a:spcBef>
                  <a:spcPts val="0"/>
                </a:spcBef>
                <a:buNone/>
              </a:pPr>
              <a:endParaRPr dirty="0"/>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dirty="0"/>
          </a:p>
        </p:txBody>
      </p:sp>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8" name="Shape 3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dirty="0"/>
          </a:p>
        </p:txBody>
      </p:sp>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dirty="0"/>
          </a:p>
        </p:txBody>
      </p:sp>
      <p:sp>
        <p:nvSpPr>
          <p:cNvPr id="59" name="Shape 59"/>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lt2"/>
              </a:buClr>
              <a:buSzPct val="100000"/>
              <a:buNone/>
              <a:defRPr sz="1800">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pPr>
              <a:spcBef>
                <a:spcPts val="0"/>
              </a:spcBef>
              <a:buNone/>
            </a:pPr>
            <a:endParaRPr dirty="0"/>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pPr>
                <a:spcBef>
                  <a:spcPts val="0"/>
                </a:spcBef>
                <a:buNone/>
              </a:pPr>
              <a:endParaRPr dirty="0"/>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pPr>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indtools.com/CommSkll/PublicSpeaking.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money.howstuffworks.com/18-tips-for-public-speaking.htm#page=0" TargetMode="External"/><Relationship Id="rId5" Type="http://schemas.openxmlformats.org/officeDocument/2006/relationships/hyperlink" Target="http://www.mindtools.com/pages/article/newCS_85.htm" TargetMode="External"/><Relationship Id="rId4" Type="http://schemas.openxmlformats.org/officeDocument/2006/relationships/hyperlink" Target="http://www.inc.com/ss/jeff-haden/20-public-speaking-tips-best-ted-talks#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1568184"/>
            <a:ext cx="7772400" cy="1238099"/>
          </a:xfrm>
          <a:prstGeom prst="rect">
            <a:avLst/>
          </a:prstGeom>
        </p:spPr>
        <p:txBody>
          <a:bodyPr lIns="91425" tIns="91425" rIns="91425" bIns="91425" anchor="b" anchorCtr="0">
            <a:noAutofit/>
          </a:bodyPr>
          <a:lstStyle/>
          <a:p>
            <a:pPr rtl="0">
              <a:spcBef>
                <a:spcPts val="0"/>
              </a:spcBef>
              <a:buNone/>
            </a:pPr>
            <a:r>
              <a:rPr lang="en"/>
              <a:t>Public Speaking 101</a:t>
            </a:r>
          </a:p>
          <a:p>
            <a:pPr>
              <a:spcBef>
                <a:spcPts val="0"/>
              </a:spcBef>
              <a:buNone/>
            </a:pPr>
            <a:endParaRPr sz="700" dirty="0"/>
          </a:p>
        </p:txBody>
      </p:sp>
      <p:sp>
        <p:nvSpPr>
          <p:cNvPr id="71" name="Shape 71"/>
          <p:cNvSpPr txBox="1">
            <a:spLocks noGrp="1"/>
          </p:cNvSpPr>
          <p:nvPr>
            <p:ph type="subTitle" idx="1"/>
          </p:nvPr>
        </p:nvSpPr>
        <p:spPr>
          <a:xfrm>
            <a:off x="685800" y="3897875"/>
            <a:ext cx="7772400" cy="1096799"/>
          </a:xfrm>
          <a:prstGeom prst="rect">
            <a:avLst/>
          </a:prstGeom>
        </p:spPr>
        <p:txBody>
          <a:bodyPr lIns="91425" tIns="91425" rIns="91425" bIns="91425" anchor="t" anchorCtr="0">
            <a:noAutofit/>
          </a:bodyPr>
          <a:lstStyle/>
          <a:p>
            <a:pPr algn="l" rtl="0">
              <a:spcBef>
                <a:spcPts val="0"/>
              </a:spcBef>
              <a:buNone/>
            </a:pPr>
            <a:r>
              <a:rPr lang="en">
                <a:latin typeface="Ultra"/>
                <a:ea typeface="Ultra"/>
                <a:cs typeface="Ultra"/>
                <a:sym typeface="Ultra"/>
              </a:rPr>
              <a:t>Leadership Mini Series</a:t>
            </a:r>
          </a:p>
          <a:p>
            <a:pPr algn="l">
              <a:spcBef>
                <a:spcPts val="0"/>
              </a:spcBef>
              <a:buNone/>
            </a:pPr>
            <a:r>
              <a:rPr lang="en" i="1">
                <a:latin typeface="Arial"/>
                <a:ea typeface="Arial"/>
                <a:cs typeface="Arial"/>
                <a:sym typeface="Arial"/>
              </a:rPr>
              <a:t>A Student Leadership Discussion Series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6"/>
            </a:pPr>
            <a:r>
              <a:rPr lang="en"/>
              <a:t>Body Language and Personality</a:t>
            </a:r>
          </a:p>
        </p:txBody>
      </p:sp>
      <p:sp>
        <p:nvSpPr>
          <p:cNvPr id="124" name="Shape 124"/>
          <p:cNvSpPr txBox="1">
            <a:spLocks noGrp="1"/>
          </p:cNvSpPr>
          <p:nvPr>
            <p:ph type="body" idx="1"/>
          </p:nvPr>
        </p:nvSpPr>
        <p:spPr>
          <a:xfrm>
            <a:off x="457200" y="1200150"/>
            <a:ext cx="8229600" cy="2149800"/>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a:t>Watch yourself in the mirror when you are practicing or record yourself on camera. Be aware of your body language, what is it conveying to your audience?</a:t>
            </a:r>
          </a:p>
          <a:p>
            <a:pPr rtl="0">
              <a:spcBef>
                <a:spcPts val="0"/>
              </a:spcBef>
              <a:buNone/>
            </a:pPr>
            <a:endParaRPr dirty="0"/>
          </a:p>
          <a:p>
            <a:pPr rtl="0">
              <a:spcBef>
                <a:spcPts val="0"/>
              </a:spcBef>
              <a:buNone/>
            </a:pPr>
            <a:endParaRPr dirty="0"/>
          </a:p>
          <a:p>
            <a:pPr rtl="0">
              <a:spcBef>
                <a:spcPts val="0"/>
              </a:spcBef>
              <a:buNone/>
            </a:pPr>
            <a:endParaRPr dirty="0"/>
          </a:p>
          <a:p>
            <a:pPr>
              <a:spcBef>
                <a:spcPts val="0"/>
              </a:spcBef>
              <a:buNone/>
            </a:pPr>
            <a:endParaRPr dirty="0"/>
          </a:p>
        </p:txBody>
      </p:sp>
      <p:sp>
        <p:nvSpPr>
          <p:cNvPr id="125" name="Shape 125"/>
          <p:cNvSpPr txBox="1"/>
          <p:nvPr/>
        </p:nvSpPr>
        <p:spPr>
          <a:xfrm>
            <a:off x="474775" y="3291250"/>
            <a:ext cx="8229600" cy="1582499"/>
          </a:xfrm>
          <a:prstGeom prst="rect">
            <a:avLst/>
          </a:prstGeom>
          <a:noFill/>
          <a:ln>
            <a:noFill/>
          </a:ln>
        </p:spPr>
        <p:txBody>
          <a:bodyPr lIns="91425" tIns="91425" rIns="91425" bIns="91425" anchor="t" anchorCtr="0">
            <a:noAutofit/>
          </a:bodyPr>
          <a:lstStyle/>
          <a:p>
            <a:pPr marL="457200" lvl="0" indent="-41910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Let your personality shine through! Some speakers find it useful to share a personal story that is relevant and appropriate.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7"/>
            </a:pPr>
            <a:r>
              <a:rPr lang="en"/>
              <a:t>Practice, Practice, Practice</a:t>
            </a:r>
          </a:p>
        </p:txBody>
      </p:sp>
      <p:sp>
        <p:nvSpPr>
          <p:cNvPr id="131" name="Shape 13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Run through your presentation on your own. Pay attention to your:</a:t>
            </a:r>
          </a:p>
          <a:p>
            <a:pPr marL="457200" lvl="0" indent="-419100" rtl="0">
              <a:spcBef>
                <a:spcPts val="0"/>
              </a:spcBef>
              <a:buClr>
                <a:schemeClr val="lt1"/>
              </a:buClr>
              <a:buSzPct val="100000"/>
              <a:buFont typeface="Arial"/>
              <a:buChar char="●"/>
            </a:pPr>
            <a:r>
              <a:rPr lang="en"/>
              <a:t>Voice- Tone, inflection, volume, speed, pauses</a:t>
            </a:r>
          </a:p>
          <a:p>
            <a:pPr marL="457200" lvl="0" indent="-419100" rtl="0">
              <a:spcBef>
                <a:spcPts val="0"/>
              </a:spcBef>
              <a:buClr>
                <a:schemeClr val="lt1"/>
              </a:buClr>
              <a:buSzPct val="100000"/>
              <a:buFont typeface="Arial"/>
              <a:buChar char="●"/>
            </a:pPr>
            <a:r>
              <a:rPr lang="en"/>
              <a:t>Filler Words- ‘um,’ ‘you know,’ ‘like’</a:t>
            </a:r>
          </a:p>
          <a:p>
            <a:pPr marL="457200" lvl="0" indent="-419100">
              <a:spcBef>
                <a:spcPts val="0"/>
              </a:spcBef>
              <a:buClr>
                <a:schemeClr val="lt1"/>
              </a:buClr>
              <a:buSzPct val="100000"/>
              <a:buFont typeface="Arial"/>
              <a:buChar char="●"/>
            </a:pPr>
            <a:r>
              <a:rPr lang="en"/>
              <a:t>Areas of difficulty in your presentation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8"/>
            </a:pPr>
            <a:r>
              <a:rPr lang="en"/>
              <a:t>Get Feedback</a:t>
            </a:r>
          </a:p>
        </p:txBody>
      </p:sp>
      <p:sp>
        <p:nvSpPr>
          <p:cNvPr id="137" name="Shape 1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Share your presentation with a friend, classmate, professor, or anyone who is willing to give you feedback. Adjust your presentation with their feedback and then get feedback again.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9"/>
            </a:pPr>
            <a:r>
              <a:rPr lang="en"/>
              <a:t>Prepare for the Unexpected</a:t>
            </a:r>
          </a:p>
        </p:txBody>
      </p:sp>
      <p:sp>
        <p:nvSpPr>
          <p:cNvPr id="143" name="Shape 143"/>
          <p:cNvSpPr txBox="1">
            <a:spLocks noGrp="1"/>
          </p:cNvSpPr>
          <p:nvPr>
            <p:ph type="body" idx="1"/>
          </p:nvPr>
        </p:nvSpPr>
        <p:spPr>
          <a:xfrm>
            <a:off x="457200" y="1165000"/>
            <a:ext cx="8229600" cy="3725699"/>
          </a:xfrm>
          <a:prstGeom prst="rect">
            <a:avLst/>
          </a:prstGeom>
        </p:spPr>
        <p:txBody>
          <a:bodyPr lIns="91425" tIns="91425" rIns="91425" bIns="91425" anchor="t" anchorCtr="0">
            <a:noAutofit/>
          </a:bodyPr>
          <a:lstStyle/>
          <a:p>
            <a:pPr rtl="0">
              <a:spcBef>
                <a:spcPts val="0"/>
              </a:spcBef>
              <a:buNone/>
            </a:pPr>
            <a:r>
              <a:rPr lang="en"/>
              <a:t>Are you ready for:</a:t>
            </a:r>
          </a:p>
          <a:p>
            <a:pPr marL="457200" lvl="0" indent="-419100" rtl="0">
              <a:spcBef>
                <a:spcPts val="0"/>
              </a:spcBef>
              <a:buClr>
                <a:schemeClr val="lt1"/>
              </a:buClr>
              <a:buSzPct val="100000"/>
              <a:buFont typeface="Arial"/>
              <a:buChar char="●"/>
            </a:pPr>
            <a:r>
              <a:rPr lang="en"/>
              <a:t>No Internet</a:t>
            </a:r>
          </a:p>
          <a:p>
            <a:pPr marL="457200" lvl="0" indent="-419100" rtl="0">
              <a:spcBef>
                <a:spcPts val="0"/>
              </a:spcBef>
              <a:buClr>
                <a:schemeClr val="lt1"/>
              </a:buClr>
              <a:buSzPct val="100000"/>
              <a:buFont typeface="Arial"/>
              <a:buChar char="●"/>
            </a:pPr>
            <a:r>
              <a:rPr lang="en"/>
              <a:t>Lost PowerPoint</a:t>
            </a:r>
          </a:p>
          <a:p>
            <a:pPr marL="457200" lvl="0" indent="-419100" rtl="0">
              <a:spcBef>
                <a:spcPts val="0"/>
              </a:spcBef>
              <a:buClr>
                <a:schemeClr val="lt1"/>
              </a:buClr>
              <a:buSzPct val="100000"/>
              <a:buFont typeface="Arial"/>
              <a:buChar char="●"/>
            </a:pPr>
            <a:r>
              <a:rPr lang="en"/>
              <a:t>Cell phone ringing</a:t>
            </a:r>
          </a:p>
          <a:p>
            <a:pPr marL="457200" lvl="0" indent="-419100" rtl="0">
              <a:spcBef>
                <a:spcPts val="0"/>
              </a:spcBef>
              <a:buClr>
                <a:schemeClr val="lt1"/>
              </a:buClr>
              <a:buSzPct val="100000"/>
              <a:buFont typeface="Arial"/>
              <a:buChar char="●"/>
            </a:pPr>
            <a:r>
              <a:rPr lang="en"/>
              <a:t>Late entrance</a:t>
            </a:r>
          </a:p>
          <a:p>
            <a:pPr marL="457200" lvl="0" indent="-419100">
              <a:spcBef>
                <a:spcPts val="0"/>
              </a:spcBef>
              <a:buClr>
                <a:schemeClr val="lt1"/>
              </a:buClr>
              <a:buSzPct val="100000"/>
              <a:buFont typeface="Arial"/>
              <a:buChar char="●"/>
            </a:pPr>
            <a:r>
              <a:rPr lang="en"/>
              <a:t>Different size audience than expected</a:t>
            </a:r>
          </a:p>
        </p:txBody>
      </p:sp>
      <p:sp>
        <p:nvSpPr>
          <p:cNvPr id="144" name="Shape 144"/>
          <p:cNvSpPr txBox="1"/>
          <p:nvPr/>
        </p:nvSpPr>
        <p:spPr>
          <a:xfrm>
            <a:off x="4636475" y="1732075"/>
            <a:ext cx="4158899" cy="1740899"/>
          </a:xfrm>
          <a:prstGeom prst="rect">
            <a:avLst/>
          </a:prstGeom>
          <a:noFill/>
          <a:ln>
            <a:noFill/>
          </a:ln>
        </p:spPr>
        <p:txBody>
          <a:bodyPr lIns="91425" tIns="91425" rIns="91425" bIns="91425" anchor="t" anchorCtr="0">
            <a:noAutofit/>
          </a:bodyPr>
          <a:lstStyle/>
          <a:p>
            <a:pPr marL="457200" lvl="0" indent="-419100" rtl="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Forgot handouts</a:t>
            </a:r>
          </a:p>
          <a:p>
            <a:pPr marL="457200" lvl="0" indent="-419100" rtl="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Lost index cards</a:t>
            </a:r>
          </a:p>
          <a:p>
            <a:pPr marL="457200" lvl="0" indent="-41910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Too many questions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10"/>
            </a:pPr>
            <a:r>
              <a:rPr lang="en"/>
              <a:t>Do’s and Don’ts</a:t>
            </a:r>
          </a:p>
        </p:txBody>
      </p:sp>
      <p:sp>
        <p:nvSpPr>
          <p:cNvPr id="150" name="Shape 150"/>
          <p:cNvSpPr txBox="1">
            <a:spLocks noGrp="1"/>
          </p:cNvSpPr>
          <p:nvPr>
            <p:ph type="body" idx="1"/>
          </p:nvPr>
        </p:nvSpPr>
        <p:spPr>
          <a:xfrm>
            <a:off x="4475275" y="1123950"/>
            <a:ext cx="4440000" cy="3725699"/>
          </a:xfrm>
          <a:prstGeom prst="rect">
            <a:avLst/>
          </a:prstGeom>
        </p:spPr>
        <p:txBody>
          <a:bodyPr lIns="91425" tIns="91425" rIns="91425" bIns="91425" anchor="t" anchorCtr="0">
            <a:noAutofit/>
          </a:bodyPr>
          <a:lstStyle/>
          <a:p>
            <a:pPr rtl="0">
              <a:spcBef>
                <a:spcPts val="0"/>
              </a:spcBef>
              <a:buNone/>
            </a:pPr>
            <a:r>
              <a:rPr lang="en">
                <a:solidFill>
                  <a:srgbClr val="EA9999"/>
                </a:solidFill>
              </a:rPr>
              <a:t>Don’t:</a:t>
            </a:r>
          </a:p>
          <a:p>
            <a:pPr marL="457200" lvl="0" indent="-419100" rtl="0">
              <a:spcBef>
                <a:spcPts val="0"/>
              </a:spcBef>
              <a:buClr>
                <a:srgbClr val="EA9999"/>
              </a:buClr>
              <a:buSzPct val="100000"/>
              <a:buFont typeface="Arial"/>
              <a:buChar char="●"/>
            </a:pPr>
            <a:r>
              <a:rPr lang="en">
                <a:solidFill>
                  <a:srgbClr val="EA9999"/>
                </a:solidFill>
              </a:rPr>
              <a:t>make excuses</a:t>
            </a:r>
          </a:p>
          <a:p>
            <a:pPr marL="457200" lvl="0" indent="-419100" rtl="0">
              <a:spcBef>
                <a:spcPts val="0"/>
              </a:spcBef>
              <a:buClr>
                <a:srgbClr val="EA9999"/>
              </a:buClr>
              <a:buSzPct val="100000"/>
              <a:buFont typeface="Arial"/>
              <a:buChar char="●"/>
            </a:pPr>
            <a:r>
              <a:rPr lang="en">
                <a:solidFill>
                  <a:srgbClr val="EA9999"/>
                </a:solidFill>
              </a:rPr>
              <a:t>read your slides or verbatim from notes</a:t>
            </a:r>
          </a:p>
          <a:p>
            <a:pPr marL="457200" lvl="0" indent="-419100" rtl="0">
              <a:spcBef>
                <a:spcPts val="0"/>
              </a:spcBef>
              <a:buClr>
                <a:srgbClr val="EA9999"/>
              </a:buClr>
              <a:buSzPct val="100000"/>
              <a:buFont typeface="Arial"/>
              <a:buChar char="●"/>
            </a:pPr>
            <a:r>
              <a:rPr lang="en">
                <a:solidFill>
                  <a:srgbClr val="EA9999"/>
                </a:solidFill>
              </a:rPr>
              <a:t>defer answering questions</a:t>
            </a:r>
          </a:p>
          <a:p>
            <a:pPr marL="457200" lvl="0" indent="-419100" rtl="0">
              <a:spcBef>
                <a:spcPts val="0"/>
              </a:spcBef>
              <a:buClr>
                <a:srgbClr val="EA9999"/>
              </a:buClr>
              <a:buSzPct val="100000"/>
              <a:buFont typeface="Arial"/>
              <a:buChar char="●"/>
            </a:pPr>
            <a:r>
              <a:rPr lang="en">
                <a:solidFill>
                  <a:srgbClr val="EA9999"/>
                </a:solidFill>
              </a:rPr>
              <a:t>overload your slides</a:t>
            </a:r>
          </a:p>
          <a:p>
            <a:pPr lvl="0">
              <a:spcBef>
                <a:spcPts val="0"/>
              </a:spcBef>
              <a:buNone/>
            </a:pPr>
            <a:endParaRPr dirty="0"/>
          </a:p>
        </p:txBody>
      </p:sp>
      <p:sp>
        <p:nvSpPr>
          <p:cNvPr id="151" name="Shape 151"/>
          <p:cNvSpPr txBox="1">
            <a:spLocks noGrp="1"/>
          </p:cNvSpPr>
          <p:nvPr>
            <p:ph type="body" idx="2"/>
          </p:nvPr>
        </p:nvSpPr>
        <p:spPr>
          <a:xfrm>
            <a:off x="351700" y="1123950"/>
            <a:ext cx="4009200" cy="3725699"/>
          </a:xfrm>
          <a:prstGeom prst="rect">
            <a:avLst/>
          </a:prstGeom>
        </p:spPr>
        <p:txBody>
          <a:bodyPr lIns="91425" tIns="91425" rIns="91425" bIns="91425" anchor="t" anchorCtr="0">
            <a:noAutofit/>
          </a:bodyPr>
          <a:lstStyle/>
          <a:p>
            <a:pPr lvl="0" rtl="0">
              <a:spcBef>
                <a:spcPts val="0"/>
              </a:spcBef>
              <a:buNone/>
            </a:pPr>
            <a:r>
              <a:rPr lang="en" sz="2800">
                <a:solidFill>
                  <a:srgbClr val="B6D7A8"/>
                </a:solidFill>
              </a:rPr>
              <a:t>Do:</a:t>
            </a:r>
          </a:p>
          <a:p>
            <a:pPr marL="457200" lvl="0" indent="-406400" rtl="0">
              <a:spcBef>
                <a:spcPts val="0"/>
              </a:spcBef>
              <a:buClr>
                <a:srgbClr val="B6D7A8"/>
              </a:buClr>
              <a:buSzPct val="100000"/>
              <a:buFont typeface="Arial"/>
              <a:buChar char="●"/>
            </a:pPr>
            <a:r>
              <a:rPr lang="en" sz="2800">
                <a:solidFill>
                  <a:srgbClr val="B6D7A8"/>
                </a:solidFill>
              </a:rPr>
              <a:t>Always repeat audience questions</a:t>
            </a:r>
          </a:p>
          <a:p>
            <a:pPr marL="457200" lvl="0" indent="-406400" rtl="0">
              <a:spcBef>
                <a:spcPts val="0"/>
              </a:spcBef>
              <a:buClr>
                <a:srgbClr val="B6D7A8"/>
              </a:buClr>
              <a:buSzPct val="100000"/>
              <a:buFont typeface="Arial"/>
              <a:buChar char="●"/>
            </a:pPr>
            <a:r>
              <a:rPr lang="en" sz="2800">
                <a:solidFill>
                  <a:srgbClr val="B6D7A8"/>
                </a:solidFill>
              </a:rPr>
              <a:t>Give audiences something to walk away with</a:t>
            </a:r>
          </a:p>
          <a:p>
            <a:pPr marL="457200" lvl="0" indent="-406400" rtl="0">
              <a:spcBef>
                <a:spcPts val="0"/>
              </a:spcBef>
              <a:buClr>
                <a:srgbClr val="B6D7A8"/>
              </a:buClr>
              <a:buSzPct val="100000"/>
              <a:buFont typeface="Arial"/>
              <a:buChar char="●"/>
            </a:pPr>
            <a:r>
              <a:rPr lang="en" sz="2800">
                <a:solidFill>
                  <a:srgbClr val="B6D7A8"/>
                </a:solidFill>
              </a:rPr>
              <a:t>Respect your audience’s time</a:t>
            </a:r>
            <a:r>
              <a:rPr lang="en" sz="2800"/>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Your Turn!</a:t>
            </a:r>
          </a:p>
        </p:txBody>
      </p:sp>
      <p:sp>
        <p:nvSpPr>
          <p:cNvPr id="157" name="Shape 15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Take your next presentation and practice in front of the mirror. Implement some of the suggestions from this presentation and improve your public speaking skills!</a:t>
            </a:r>
          </a:p>
          <a:p>
            <a:pPr rtl="0">
              <a:spcBef>
                <a:spcPts val="0"/>
              </a:spcBef>
              <a:buNone/>
            </a:pPr>
            <a:endParaRPr dirty="0"/>
          </a:p>
          <a:p>
            <a:pPr>
              <a:spcBef>
                <a:spcPts val="0"/>
              </a:spcBef>
              <a:buNone/>
            </a:pPr>
            <a:endParaRPr dirty="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Sources</a:t>
            </a:r>
          </a:p>
        </p:txBody>
      </p:sp>
      <p:sp>
        <p:nvSpPr>
          <p:cNvPr id="163" name="Shape 163"/>
          <p:cNvSpPr txBox="1">
            <a:spLocks noGrp="1"/>
          </p:cNvSpPr>
          <p:nvPr>
            <p:ph type="body" idx="1"/>
          </p:nvPr>
        </p:nvSpPr>
        <p:spPr>
          <a:xfrm>
            <a:off x="457200" y="1988126"/>
            <a:ext cx="8229600" cy="1409416"/>
          </a:xfrm>
          <a:prstGeom prst="rect">
            <a:avLst/>
          </a:prstGeom>
          <a:solidFill>
            <a:schemeClr val="tx2">
              <a:lumMod val="60000"/>
              <a:lumOff val="40000"/>
            </a:schemeClr>
          </a:solidFill>
          <a:ln w="28575">
            <a:solidFill>
              <a:schemeClr val="tx1"/>
            </a:solidFill>
          </a:ln>
        </p:spPr>
        <p:txBody>
          <a:bodyPr lIns="91425" tIns="91425" rIns="91425" bIns="91425" anchor="t" anchorCtr="0">
            <a:noAutofit/>
          </a:bodyPr>
          <a:lstStyle/>
          <a:p>
            <a:pPr algn="ctr" rtl="0">
              <a:spcBef>
                <a:spcPts val="0"/>
              </a:spcBef>
              <a:buNone/>
            </a:pPr>
            <a:r>
              <a:rPr lang="en" sz="1800" u="sng" dirty="0">
                <a:solidFill>
                  <a:schemeClr val="bg1"/>
                </a:solidFill>
                <a:hlinkClick r:id="rId3"/>
              </a:rPr>
              <a:t>http://www.mindtools.com/CommSkll/PublicSpeaking.htm</a:t>
            </a:r>
            <a:r>
              <a:rPr lang="en" sz="1800" dirty="0">
                <a:solidFill>
                  <a:schemeClr val="bg1"/>
                </a:solidFill>
              </a:rPr>
              <a:t> </a:t>
            </a:r>
          </a:p>
          <a:p>
            <a:pPr algn="ctr" rtl="0">
              <a:spcBef>
                <a:spcPts val="0"/>
              </a:spcBef>
              <a:buNone/>
            </a:pPr>
            <a:r>
              <a:rPr lang="en" sz="1800" u="sng" dirty="0">
                <a:solidFill>
                  <a:schemeClr val="bg1"/>
                </a:solidFill>
                <a:hlinkClick r:id="rId4"/>
              </a:rPr>
              <a:t>http://www.inc.com/ss/jeff-haden/20-public-speaking-tips-best-ted-talks#0</a:t>
            </a:r>
            <a:r>
              <a:rPr lang="en" sz="1800" dirty="0">
                <a:solidFill>
                  <a:schemeClr val="bg1"/>
                </a:solidFill>
              </a:rPr>
              <a:t> </a:t>
            </a:r>
          </a:p>
          <a:p>
            <a:pPr algn="ctr" rtl="0">
              <a:spcBef>
                <a:spcPts val="0"/>
              </a:spcBef>
              <a:buNone/>
            </a:pPr>
            <a:r>
              <a:rPr lang="en" sz="1800" u="sng" dirty="0">
                <a:solidFill>
                  <a:schemeClr val="bg1"/>
                </a:solidFill>
                <a:hlinkClick r:id="rId5"/>
              </a:rPr>
              <a:t>http://www.mindtools.com/pages/article/newCS_85.htm</a:t>
            </a:r>
            <a:r>
              <a:rPr lang="en" sz="1800" dirty="0">
                <a:solidFill>
                  <a:schemeClr val="bg1"/>
                </a:solidFill>
              </a:rPr>
              <a:t> </a:t>
            </a:r>
          </a:p>
          <a:p>
            <a:pPr algn="ctr">
              <a:spcBef>
                <a:spcPts val="0"/>
              </a:spcBef>
              <a:buNone/>
            </a:pPr>
            <a:r>
              <a:rPr lang="en" sz="1800" u="sng" dirty="0">
                <a:solidFill>
                  <a:schemeClr val="bg1"/>
                </a:solidFill>
                <a:hlinkClick r:id="rId6"/>
              </a:rPr>
              <a:t>http://</a:t>
            </a:r>
            <a:r>
              <a:rPr lang="en" sz="1800" u="sng" dirty="0" smtClean="0">
                <a:solidFill>
                  <a:schemeClr val="bg1"/>
                </a:solidFill>
                <a:hlinkClick r:id="rId6"/>
              </a:rPr>
              <a:t>money.howstuffworks.com/18-tips-for-public-speaking.htm#page=0</a:t>
            </a:r>
            <a:r>
              <a:rPr lang="en" sz="1800" u="sng" dirty="0" smtClean="0">
                <a:solidFill>
                  <a:schemeClr val="bg1"/>
                </a:solidFill>
              </a:rPr>
              <a:t> </a:t>
            </a:r>
            <a:r>
              <a:rPr lang="en" sz="1800" dirty="0" smtClean="0">
                <a:solidFill>
                  <a:schemeClr val="bg1"/>
                </a:solidFill>
              </a:rPr>
              <a:t> </a:t>
            </a:r>
            <a:endParaRPr lang="en" sz="1800" dirty="0">
              <a:solidFill>
                <a:schemeClr val="bg1"/>
              </a:solidFill>
            </a:endParaRPr>
          </a:p>
        </p:txBody>
      </p:sp>
      <p:sp>
        <p:nvSpPr>
          <p:cNvPr id="164" name="Shape 164"/>
          <p:cNvSpPr txBox="1"/>
          <p:nvPr/>
        </p:nvSpPr>
        <p:spPr>
          <a:xfrm>
            <a:off x="768150" y="4752000"/>
            <a:ext cx="7607700" cy="315299"/>
          </a:xfrm>
          <a:prstGeom prst="rect">
            <a:avLst/>
          </a:prstGeom>
          <a:noFill/>
          <a:ln>
            <a:noFill/>
          </a:ln>
        </p:spPr>
        <p:txBody>
          <a:bodyPr lIns="91425" tIns="91425" rIns="91425" bIns="91425" anchor="t" anchorCtr="0">
            <a:noAutofit/>
          </a:bodyPr>
          <a:lstStyle/>
          <a:p>
            <a:pPr algn="ctr">
              <a:spcBef>
                <a:spcPts val="0"/>
              </a:spcBef>
              <a:buNone/>
            </a:pPr>
            <a:r>
              <a:rPr lang="en">
                <a:solidFill>
                  <a:srgbClr val="FFFFFF"/>
                </a:solidFill>
              </a:rPr>
              <a:t>Click on the hyperlinks above to view the specific article.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457200" y="883625"/>
            <a:ext cx="8229600" cy="3725699"/>
          </a:xfrm>
          <a:prstGeom prst="rect">
            <a:avLst/>
          </a:prstGeom>
        </p:spPr>
        <p:txBody>
          <a:bodyPr lIns="91425" tIns="91425" rIns="91425" bIns="91425" anchor="ctr" anchorCtr="0">
            <a:noAutofit/>
          </a:bodyPr>
          <a:lstStyle/>
          <a:p>
            <a:pPr algn="ctr">
              <a:spcBef>
                <a:spcPts val="0"/>
              </a:spcBef>
              <a:buNone/>
            </a:pPr>
            <a:r>
              <a:rPr lang="en"/>
              <a:t>Be sure to take a look at the notes section below each slide for more information and links to video examples and other online resources.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09600" y="434578"/>
            <a:ext cx="8229600" cy="857400"/>
          </a:xfrm>
          <a:prstGeom prst="rect">
            <a:avLst/>
          </a:prstGeom>
        </p:spPr>
        <p:txBody>
          <a:bodyPr lIns="91425" tIns="91425" rIns="91425" bIns="91425" anchor="b" anchorCtr="0">
            <a:noAutofit/>
          </a:bodyPr>
          <a:lstStyle/>
          <a:p>
            <a:pPr rtl="0">
              <a:spcBef>
                <a:spcPts val="0"/>
              </a:spcBef>
              <a:buNone/>
            </a:pPr>
            <a:r>
              <a:rPr lang="en" sz="3400"/>
              <a:t>Why is Public Speaking </a:t>
            </a:r>
          </a:p>
          <a:p>
            <a:pPr>
              <a:spcBef>
                <a:spcPts val="0"/>
              </a:spcBef>
              <a:buNone/>
            </a:pPr>
            <a:r>
              <a:rPr lang="en" sz="3400"/>
              <a:t>an Important Skill to Have?</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Public speaking is a great life skill to have as it is necessary in many different areas. </a:t>
            </a:r>
          </a:p>
          <a:p>
            <a:pPr marL="457200" lvl="0" indent="-419100" rtl="0">
              <a:spcBef>
                <a:spcPts val="0"/>
              </a:spcBef>
              <a:buClr>
                <a:schemeClr val="lt1"/>
              </a:buClr>
              <a:buSzPct val="125000"/>
              <a:buFont typeface="Arial"/>
              <a:buChar char="●"/>
            </a:pPr>
            <a:r>
              <a:rPr lang="en" sz="2400"/>
              <a:t>Class projects</a:t>
            </a:r>
          </a:p>
          <a:p>
            <a:pPr marL="457200" lvl="0" indent="-419100" rtl="0">
              <a:spcBef>
                <a:spcPts val="0"/>
              </a:spcBef>
              <a:buClr>
                <a:schemeClr val="lt1"/>
              </a:buClr>
              <a:buSzPct val="125000"/>
              <a:buFont typeface="Arial"/>
              <a:buChar char="●"/>
            </a:pPr>
            <a:r>
              <a:rPr lang="en" sz="2400"/>
              <a:t>Job/internship presentations</a:t>
            </a:r>
          </a:p>
          <a:p>
            <a:pPr marL="457200" lvl="0" indent="-419100" rtl="0">
              <a:spcBef>
                <a:spcPts val="0"/>
              </a:spcBef>
              <a:buClr>
                <a:schemeClr val="lt1"/>
              </a:buClr>
              <a:buSzPct val="125000"/>
              <a:buFont typeface="Arial"/>
              <a:buChar char="●"/>
            </a:pPr>
            <a:r>
              <a:rPr lang="en" sz="2400"/>
              <a:t>Club/organization meetings or events</a:t>
            </a:r>
          </a:p>
          <a:p>
            <a:pPr marL="457200" lvl="0" indent="-419100">
              <a:spcBef>
                <a:spcPts val="0"/>
              </a:spcBef>
              <a:buClr>
                <a:schemeClr val="lt1"/>
              </a:buClr>
              <a:buSzPct val="125000"/>
              <a:buFont typeface="Arial"/>
              <a:buChar char="●"/>
            </a:pPr>
            <a:r>
              <a:rPr lang="en" sz="2400"/>
              <a:t>Speech at a family gathering such as a wedding, birthday, anniversary, etc.</a:t>
            </a:r>
            <a:r>
              <a:rPr lang="en"/>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202250" y="750275"/>
            <a:ext cx="9100200" cy="3027899"/>
          </a:xfrm>
          <a:prstGeom prst="rect">
            <a:avLst/>
          </a:prstGeom>
        </p:spPr>
        <p:txBody>
          <a:bodyPr lIns="91425" tIns="91425" rIns="91425" bIns="91425" anchor="ctr" anchorCtr="0">
            <a:noAutofit/>
          </a:bodyPr>
          <a:lstStyle/>
          <a:p>
            <a:pPr marL="457200" lvl="0" indent="0" algn="ctr" rtl="0">
              <a:spcBef>
                <a:spcPts val="0"/>
              </a:spcBef>
              <a:buClr>
                <a:schemeClr val="dk1"/>
              </a:buClr>
              <a:buSzPct val="25000"/>
              <a:buFont typeface="Arial"/>
              <a:buNone/>
            </a:pPr>
            <a:r>
              <a:rPr lang="en" sz="5000" b="1">
                <a:solidFill>
                  <a:schemeClr val="accent5"/>
                </a:solidFill>
              </a:rPr>
              <a:t>10 Ways to Improve </a:t>
            </a:r>
          </a:p>
          <a:p>
            <a:pPr marL="457200" lvl="0" indent="0" algn="ctr">
              <a:spcBef>
                <a:spcPts val="0"/>
              </a:spcBef>
              <a:buClr>
                <a:schemeClr val="dk1"/>
              </a:buClr>
              <a:buSzPct val="25000"/>
              <a:buFont typeface="Arial"/>
              <a:buNone/>
            </a:pPr>
            <a:r>
              <a:rPr lang="en" sz="5000" b="1">
                <a:solidFill>
                  <a:schemeClr val="accent5"/>
                </a:solidFill>
              </a:rPr>
              <a:t>Your Public Speaking Skills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a:pPr>
            <a:r>
              <a:rPr lang="en"/>
              <a:t>Watch the Experts</a:t>
            </a:r>
          </a:p>
        </p:txBody>
      </p:sp>
      <p:sp>
        <p:nvSpPr>
          <p:cNvPr id="93" name="Shape 9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Watch clips from great public speakers and find out what they do right. Pick up on their posture, tone, volume, hand gestures, eye contact, attire, any audio/visual aids, message, and more!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rtl="0">
              <a:spcBef>
                <a:spcPts val="0"/>
              </a:spcBef>
              <a:buClr>
                <a:schemeClr val="lt2"/>
              </a:buClr>
              <a:buSzPct val="100000"/>
              <a:buFont typeface="Trebuchet MS"/>
              <a:buAutoNum type="arabicPeriod" startAt="2"/>
            </a:pPr>
            <a:r>
              <a:rPr lang="en"/>
              <a:t>Dress to Impress</a:t>
            </a:r>
          </a:p>
        </p:txBody>
      </p:sp>
      <p:sp>
        <p:nvSpPr>
          <p:cNvPr id="99" name="Shape 9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Be sure to look the part. Know your audience and don’t fall short of their expectations. If it is a formal event, be sure to look the part. Remember it is always best to overdress than to underdress.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3"/>
            </a:pPr>
            <a:r>
              <a:rPr lang="en"/>
              <a:t>Visit the Space Before Presenting</a:t>
            </a:r>
          </a:p>
        </p:txBody>
      </p:sp>
      <p:sp>
        <p:nvSpPr>
          <p:cNvPr id="105" name="Shape 10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Get to know the space that you will be presenting in. Test out any audio and visual aids that you will be using.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4"/>
            </a:pPr>
            <a:r>
              <a:rPr lang="en"/>
              <a:t>Know Your Material</a:t>
            </a:r>
          </a:p>
        </p:txBody>
      </p:sp>
      <p:sp>
        <p:nvSpPr>
          <p:cNvPr id="111" name="Shape 11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Be sure to have a strong knowledge base for the material that you are covering. This will be helpful if a question arises about the topic. </a:t>
            </a:r>
          </a:p>
          <a:p>
            <a:pPr rtl="0">
              <a:spcBef>
                <a:spcPts val="0"/>
              </a:spcBef>
              <a:buNone/>
            </a:pPr>
            <a:endParaRPr dirty="0"/>
          </a:p>
          <a:p>
            <a:pPr>
              <a:spcBef>
                <a:spcPts val="0"/>
              </a:spcBef>
              <a:buNone/>
            </a:pPr>
            <a:r>
              <a:rPr lang="en"/>
              <a:t>Also, know your presentation! Know the content and order of your slides.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marL="457200" lvl="0" indent="-457200">
              <a:spcBef>
                <a:spcPts val="0"/>
              </a:spcBef>
              <a:buClr>
                <a:schemeClr val="lt2"/>
              </a:buClr>
              <a:buSzPct val="100000"/>
              <a:buFont typeface="Trebuchet MS"/>
              <a:buAutoNum type="arabicPeriod" startAt="5"/>
            </a:pPr>
            <a:r>
              <a:rPr lang="en"/>
              <a:t>Content</a:t>
            </a:r>
          </a:p>
        </p:txBody>
      </p:sp>
      <p:sp>
        <p:nvSpPr>
          <p:cNvPr id="117" name="Shape 117"/>
          <p:cNvSpPr txBox="1">
            <a:spLocks noGrp="1"/>
          </p:cNvSpPr>
          <p:nvPr>
            <p:ph type="body" idx="1"/>
          </p:nvPr>
        </p:nvSpPr>
        <p:spPr>
          <a:xfrm>
            <a:off x="457200" y="1191350"/>
            <a:ext cx="8185499" cy="2105700"/>
          </a:xfrm>
          <a:prstGeom prst="rect">
            <a:avLst/>
          </a:prstGeom>
        </p:spPr>
        <p:txBody>
          <a:bodyPr lIns="91425" tIns="91425" rIns="91425" bIns="91425" anchor="t" anchorCtr="0">
            <a:noAutofit/>
          </a:bodyPr>
          <a:lstStyle/>
          <a:p>
            <a:pPr rtl="0">
              <a:spcBef>
                <a:spcPts val="0"/>
              </a:spcBef>
              <a:buNone/>
            </a:pPr>
            <a:r>
              <a:rPr lang="en"/>
              <a:t>There are 6 C’s to consider:</a:t>
            </a:r>
          </a:p>
          <a:p>
            <a:pPr marL="457200" lvl="0" indent="-419100" rtl="0">
              <a:spcBef>
                <a:spcPts val="0"/>
              </a:spcBef>
              <a:buClr>
                <a:schemeClr val="lt1"/>
              </a:buClr>
              <a:buSzPct val="100000"/>
              <a:buFont typeface="Arial"/>
              <a:buChar char="●"/>
            </a:pPr>
            <a:r>
              <a:rPr lang="en"/>
              <a:t>clear</a:t>
            </a:r>
          </a:p>
          <a:p>
            <a:pPr marL="457200" lvl="0" indent="-419100" rtl="0">
              <a:spcBef>
                <a:spcPts val="0"/>
              </a:spcBef>
              <a:buClr>
                <a:schemeClr val="lt1"/>
              </a:buClr>
              <a:buSzPct val="100000"/>
              <a:buFont typeface="Arial"/>
              <a:buChar char="●"/>
            </a:pPr>
            <a:r>
              <a:rPr lang="en"/>
              <a:t>concise </a:t>
            </a:r>
          </a:p>
          <a:p>
            <a:pPr marL="457200" lvl="0" indent="-419100" rtl="0">
              <a:spcBef>
                <a:spcPts val="0"/>
              </a:spcBef>
              <a:buClr>
                <a:schemeClr val="lt1"/>
              </a:buClr>
              <a:buSzPct val="100000"/>
              <a:buFont typeface="Arial"/>
              <a:buChar char="●"/>
            </a:pPr>
            <a:r>
              <a:rPr lang="en"/>
              <a:t>concrete</a:t>
            </a:r>
          </a:p>
          <a:p>
            <a:pPr rtl="0">
              <a:spcBef>
                <a:spcPts val="0"/>
              </a:spcBef>
              <a:buNone/>
            </a:pPr>
            <a:endParaRPr dirty="0"/>
          </a:p>
          <a:p>
            <a:pPr rtl="0">
              <a:spcBef>
                <a:spcPts val="0"/>
              </a:spcBef>
              <a:buNone/>
            </a:pPr>
            <a:r>
              <a:rPr lang="en"/>
              <a:t>Tip:      </a:t>
            </a:r>
          </a:p>
          <a:p>
            <a:pPr rtl="0">
              <a:spcBef>
                <a:spcPts val="0"/>
              </a:spcBef>
              <a:buNone/>
            </a:pPr>
            <a:r>
              <a:rPr lang="en"/>
              <a:t>Try to share one thing no one knows</a:t>
            </a:r>
          </a:p>
          <a:p>
            <a:pPr rtl="0">
              <a:spcBef>
                <a:spcPts val="0"/>
              </a:spcBef>
              <a:buNone/>
            </a:pPr>
            <a:endParaRPr dirty="0"/>
          </a:p>
          <a:p>
            <a:pPr>
              <a:spcBef>
                <a:spcPts val="0"/>
              </a:spcBef>
              <a:buNone/>
            </a:pPr>
            <a:endParaRPr dirty="0"/>
          </a:p>
        </p:txBody>
      </p:sp>
      <p:sp>
        <p:nvSpPr>
          <p:cNvPr id="118" name="Shape 118"/>
          <p:cNvSpPr txBox="1"/>
          <p:nvPr/>
        </p:nvSpPr>
        <p:spPr>
          <a:xfrm>
            <a:off x="3543300" y="857250"/>
            <a:ext cx="3112500" cy="3429000"/>
          </a:xfrm>
          <a:prstGeom prst="rect">
            <a:avLst/>
          </a:prstGeom>
          <a:noFill/>
          <a:ln>
            <a:noFill/>
          </a:ln>
        </p:spPr>
        <p:txBody>
          <a:bodyPr lIns="91425" tIns="91425" rIns="91425" bIns="91425" anchor="t" anchorCtr="0">
            <a:noAutofit/>
          </a:bodyPr>
          <a:lstStyle/>
          <a:p>
            <a:pPr rtl="0">
              <a:spcBef>
                <a:spcPts val="0"/>
              </a:spcBef>
              <a:buNone/>
            </a:pPr>
            <a:endParaRPr sz="3000" dirty="0">
              <a:solidFill>
                <a:schemeClr val="lt1"/>
              </a:solidFill>
              <a:latin typeface="Trebuchet MS"/>
              <a:ea typeface="Trebuchet MS"/>
              <a:cs typeface="Trebuchet MS"/>
              <a:sym typeface="Trebuchet MS"/>
            </a:endParaRPr>
          </a:p>
          <a:p>
            <a:pPr rtl="0">
              <a:spcBef>
                <a:spcPts val="0"/>
              </a:spcBef>
              <a:buNone/>
            </a:pPr>
            <a:endParaRPr sz="3000" dirty="0">
              <a:solidFill>
                <a:schemeClr val="lt1"/>
              </a:solidFill>
              <a:latin typeface="Trebuchet MS"/>
              <a:ea typeface="Trebuchet MS"/>
              <a:cs typeface="Trebuchet MS"/>
              <a:sym typeface="Trebuchet MS"/>
            </a:endParaRPr>
          </a:p>
          <a:p>
            <a:pPr marL="457200" lvl="0" indent="-419100" rtl="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coherent</a:t>
            </a:r>
          </a:p>
          <a:p>
            <a:pPr marL="457200" lvl="0" indent="-419100" rtl="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complete</a:t>
            </a:r>
          </a:p>
          <a:p>
            <a:pPr marL="457200" lvl="0" indent="-419100">
              <a:spcBef>
                <a:spcPts val="0"/>
              </a:spcBef>
              <a:buClr>
                <a:schemeClr val="lt1"/>
              </a:buClr>
              <a:buSzPct val="100000"/>
              <a:buFont typeface="Trebuchet MS"/>
              <a:buChar char="●"/>
            </a:pPr>
            <a:r>
              <a:rPr lang="en" sz="3000">
                <a:solidFill>
                  <a:schemeClr val="lt1"/>
                </a:solidFill>
                <a:latin typeface="Trebuchet MS"/>
                <a:ea typeface="Trebuchet MS"/>
                <a:cs typeface="Trebuchet MS"/>
                <a:sym typeface="Trebuchet MS"/>
              </a:rPr>
              <a:t>correct</a:t>
            </a:r>
          </a:p>
        </p:txBody>
      </p:sp>
    </p:spTree>
  </p:cSld>
  <p:clrMapOvr>
    <a:masterClrMapping/>
  </p:clrMapOvr>
  <p:transition spd="slow">
    <p:cut/>
  </p:transition>
</p:sld>
</file>

<file path=ppt/theme/theme1.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2705</Words>
  <Application>Microsoft Office PowerPoint</Application>
  <PresentationFormat>On-screen Show (16:9)</PresentationFormat>
  <Paragraphs>145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Ultra</vt:lpstr>
      <vt:lpstr>spotlight</vt:lpstr>
      <vt:lpstr>Public Speaking 101 </vt:lpstr>
      <vt:lpstr>PowerPoint Presentation</vt:lpstr>
      <vt:lpstr>Why is Public Speaking  an Important Skill to Have?</vt:lpstr>
      <vt:lpstr>PowerPoint Presentation</vt:lpstr>
      <vt:lpstr>Watch the Experts</vt:lpstr>
      <vt:lpstr>Dress to Impress</vt:lpstr>
      <vt:lpstr>Visit the Space Before Presenting</vt:lpstr>
      <vt:lpstr>Know Your Material</vt:lpstr>
      <vt:lpstr>Content</vt:lpstr>
      <vt:lpstr>Body Language and Personality</vt:lpstr>
      <vt:lpstr>Practice, Practice, Practice</vt:lpstr>
      <vt:lpstr>Get Feedback</vt:lpstr>
      <vt:lpstr>Prepare for the Unexpected</vt:lpstr>
      <vt:lpstr>Do’s and Don’ts</vt:lpstr>
      <vt:lpstr>Your Turn!</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 101</dc:title>
  <dc:creator>Steve B Cruz</dc:creator>
  <cp:lastModifiedBy>Steve B Cruz</cp:lastModifiedBy>
  <cp:revision>2</cp:revision>
  <dcterms:modified xsi:type="dcterms:W3CDTF">2014-10-07T18:25:27Z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