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74" r:id="rId4"/>
    <p:sldId id="335" r:id="rId5"/>
    <p:sldId id="336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33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34"/>
  </p:normalViewPr>
  <p:slideViewPr>
    <p:cSldViewPr snapToGrid="0" snapToObjects="1">
      <p:cViewPr varScale="1">
        <p:scale>
          <a:sx n="118" d="100"/>
          <a:sy n="118" d="100"/>
        </p:scale>
        <p:origin x="28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9078-44C8-7D47-A2D2-C167B259A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8BFAE-C6DE-544D-9502-50C3C586F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63906-AB11-2145-9A93-098BFC23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4483-80A6-874D-9471-526A8957E0C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F790-88FD-4A42-BF47-CE753EED4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14266-AB16-0241-A248-8C90EFD4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D4FF-807A-1346-8D54-61070F1B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8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AC08B-16BD-254A-BAEF-A79037C6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7F612-B9A6-9E45-9AEB-07449CC4F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CC05D-6A29-5F42-BF00-D9096506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4483-80A6-874D-9471-526A8957E0C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ED8E1-0397-114D-B58B-D60E1859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CA5B-66B9-7941-A98E-BA9F44D7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D4FF-807A-1346-8D54-61070F1B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8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700FD-7D6C-974E-982F-591EBBB99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11833-0993-BB41-87C4-90D7BA0DF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C883A-6008-B040-B856-DFFF635E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4483-80A6-874D-9471-526A8957E0C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479-5A98-CE44-9F5D-97D13E20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9AC21-5F0F-3F47-AF64-EDE5B8A5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D4FF-807A-1346-8D54-61070F1B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9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3A0A-5B0B-C34F-953D-B70476F7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5D10-5B8B-D84E-8A7A-BBE653036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E28BB-EE2E-6B4E-8417-CDB395F5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4483-80A6-874D-9471-526A8957E0C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A53A8-C03E-C941-B4F9-08D477C4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7F14-0D15-5644-8AB0-ED560CE4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D4FF-807A-1346-8D54-61070F1B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2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3CE3-61B6-D646-A0CB-0DA761EE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B80AA-D512-874B-9F36-F0785D69E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9C511-4826-094D-B120-EAA663A6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4483-80A6-874D-9471-526A8957E0C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5B045-9EA9-1149-8B91-93EC2390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63F48-1B0F-A84A-972E-80B6E0ED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D4FF-807A-1346-8D54-61070F1B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5023E-D218-BD40-8FC3-C743EC2B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CBD9E-DF27-3B4C-A660-7B2A0A041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76C8F-EBC3-2B4C-A896-7A6EB2212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D2BE6-BA84-B942-9FCA-52095AD1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4483-80A6-874D-9471-526A8957E0C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D6000-C5D7-AA4B-ACBB-3CDC585B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CC499-147D-AB4C-AE32-0514537C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D4FF-807A-1346-8D54-61070F1B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CFE6-0885-204F-9BD5-BA1E87D5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0E332-A73E-5D44-995F-9A21897D9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76BB7-6B03-774D-9757-2451295E7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99C90-2527-9547-93E9-5997F1A5F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CE2AB-CCE0-8847-9162-E8E56F0BB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E62692-D7FB-EE44-91A4-21EFFED0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4483-80A6-874D-9471-526A8957E0C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3A4531-80C4-BF49-A573-D7590154B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F9D969-D80E-A140-BE71-59FBD8D4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D4FF-807A-1346-8D54-61070F1B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6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7C26-ACC8-3F47-9952-D69247CE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5D872-8FC1-704C-9820-1921F212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4483-80A6-874D-9471-526A8957E0C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7CF6B4-F8DA-CB4B-8A1B-5AD35EB8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4F204-88C0-8542-AB5F-C35D9054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D4FF-807A-1346-8D54-61070F1B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8682D-9541-BA43-B26D-2F52C795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4483-80A6-874D-9471-526A8957E0C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96346-C51D-2948-963F-15D72ACD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54987-ED57-8E45-BF2E-B1E2A263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D4FF-807A-1346-8D54-61070F1B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3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94AA-CA2F-1849-84C1-E4D54D87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FFC20-96E8-0F4A-9622-FB2F8E13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937-9F87-DA48-9864-87F56EAED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09D25-9F13-514B-8851-C78EECB5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4483-80A6-874D-9471-526A8957E0C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22791-9C2D-DB4B-99A9-9A6200AF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D1343-D7E8-7E45-9CAA-C8BB5D36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D4FF-807A-1346-8D54-61070F1B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2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FA8D-DDB6-844D-8B25-9BF5FE58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41DB4-C979-624C-9F9C-962569C50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D1F4B-88CF-6641-A9BF-652A457B3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4FB57-E048-BA4E-B17C-B6ACE6D7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4483-80A6-874D-9471-526A8957E0C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5A68C-FD8A-FC45-AE00-C7AE90A6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C132B-E576-FF41-BD27-2850DBC1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D4FF-807A-1346-8D54-61070F1B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7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FA7746-EF96-3B44-BE0F-E2ED9880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1ECF6-85CF-A24F-BDE7-FE63F3A19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5CAA3-0953-A54A-933C-D4D74A7AD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E4483-80A6-874D-9471-526A8957E0C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17AE6-40F4-0B4C-8E71-A9B8D8468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CF24F-4162-0F43-BCB5-E66E31B20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BD4FF-807A-1346-8D54-61070F1B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1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787707"/>
            <a:ext cx="7886700" cy="66421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>
                <a:solidFill>
                  <a:srgbClr val="3A5DAE"/>
                </a:solidFill>
                <a:latin typeface="+mn-lt"/>
              </a:rPr>
              <a:t>SEFA ePledge Tutorial</a:t>
            </a:r>
            <a:br>
              <a:rPr lang="en-US" dirty="0">
                <a:solidFill>
                  <a:srgbClr val="3A5DAE"/>
                </a:solidFill>
              </a:rPr>
            </a:br>
            <a:br>
              <a:rPr lang="en-US" dirty="0">
                <a:solidFill>
                  <a:srgbClr val="3A5DAE"/>
                </a:solidFill>
              </a:rPr>
            </a:br>
            <a:r>
              <a:rPr lang="en-US" sz="4000" dirty="0">
                <a:solidFill>
                  <a:srgbClr val="3A5DAE"/>
                </a:solidFill>
                <a:latin typeface="+mn-lt"/>
              </a:rPr>
              <a:t>https://www.givingnexus.org/_nyssefa/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7BC931-F99F-4E94-A9DA-E4BADE0F9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308763"/>
            <a:ext cx="762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0093" y="1471280"/>
            <a:ext cx="263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If you have chosen to release your information, an address and email form will open up.  Complete the proper contact information.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E8464-DEE2-4E0C-8D9C-92525129CC30}"/>
              </a:ext>
            </a:extLst>
          </p:cNvPr>
          <p:cNvSpPr txBox="1"/>
          <p:nvPr/>
        </p:nvSpPr>
        <p:spPr>
          <a:xfrm>
            <a:off x="1790094" y="2782319"/>
            <a:ext cx="2851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Note:  </a:t>
            </a:r>
            <a:r>
              <a:rPr lang="en-US" sz="1200" dirty="0">
                <a:solidFill>
                  <a:srgbClr val="3A5DAE"/>
                </a:solidFill>
              </a:rPr>
              <a:t>For an acknowledgment, you must provide either a personal home address and/or personal email.  Due to Rules and Regulations, work email or work physical addresses may be removed and you may not receive the acknowledgment you requested.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320D16-EEE5-45B4-B4B8-9C73EA8B3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323" y="1125142"/>
            <a:ext cx="5229225" cy="46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4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95E5A-EEF6-4984-BD8E-3B4339FB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003" y="1888245"/>
            <a:ext cx="5050172" cy="3924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3694" y="1246942"/>
            <a:ext cx="70808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3A5DAE"/>
                </a:solidFill>
              </a:rPr>
              <a:t>Make your designation choices, if any, here.</a:t>
            </a:r>
            <a:r>
              <a:rPr lang="en-US" sz="1350" b="1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0452" y="1611556"/>
            <a:ext cx="38675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You can use the “Search Mode” to enter keywords.</a:t>
            </a:r>
          </a:p>
        </p:txBody>
      </p:sp>
      <p:sp>
        <p:nvSpPr>
          <p:cNvPr id="10" name="Arrow: Down 9"/>
          <p:cNvSpPr/>
          <p:nvPr/>
        </p:nvSpPr>
        <p:spPr>
          <a:xfrm>
            <a:off x="5159552" y="1841113"/>
            <a:ext cx="183412" cy="6220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7151281" y="1888245"/>
            <a:ext cx="2317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You may also opt to </a:t>
            </a:r>
            <a:r>
              <a:rPr lang="en-US" sz="1350" i="1" dirty="0">
                <a:solidFill>
                  <a:srgbClr val="3A5DAE"/>
                </a:solidFill>
              </a:rPr>
              <a:t>not</a:t>
            </a:r>
            <a:r>
              <a:rPr lang="en-US" sz="1350" dirty="0">
                <a:solidFill>
                  <a:srgbClr val="3A5DAE"/>
                </a:solidFill>
              </a:rPr>
              <a:t> designate all or some of your donation by using the “Add Undesignated” option.</a:t>
            </a:r>
          </a:p>
        </p:txBody>
      </p:sp>
      <p:sp>
        <p:nvSpPr>
          <p:cNvPr id="12" name="Arrow: Down 11"/>
          <p:cNvSpPr/>
          <p:nvPr/>
        </p:nvSpPr>
        <p:spPr>
          <a:xfrm rot="5400000">
            <a:off x="6080221" y="1820190"/>
            <a:ext cx="235784" cy="17102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97E5C-04E4-42A5-ABE4-87E4B5615252}"/>
              </a:ext>
            </a:extLst>
          </p:cNvPr>
          <p:cNvSpPr txBox="1"/>
          <p:nvPr/>
        </p:nvSpPr>
        <p:spPr>
          <a:xfrm>
            <a:off x="7209761" y="4277259"/>
            <a:ext cx="252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**New for 2018.  </a:t>
            </a:r>
            <a:r>
              <a:rPr lang="en-US" sz="1200" dirty="0">
                <a:solidFill>
                  <a:srgbClr val="3A5DAE"/>
                </a:solidFill>
              </a:rPr>
              <a:t>There is  minimum of $26 per charity designation. This was done to reduce processing costs.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076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F3439D-4691-4CE3-B3CA-22AB5B814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689" y="1511711"/>
            <a:ext cx="5649583" cy="4356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151850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3A5DAE"/>
                </a:solidFill>
              </a:rPr>
              <a:t>Using the “Search Mode” you will pick from the search results from your keyword.  </a:t>
            </a:r>
          </a:p>
        </p:txBody>
      </p:sp>
      <p:sp>
        <p:nvSpPr>
          <p:cNvPr id="4" name="Arrow: Right 3"/>
          <p:cNvSpPr/>
          <p:nvPr/>
        </p:nvSpPr>
        <p:spPr>
          <a:xfrm rot="10800000">
            <a:off x="7216746" y="4001486"/>
            <a:ext cx="689619" cy="2405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7661912" y="3516738"/>
            <a:ext cx="255420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Click the “Add To Pledge” button to the right of your charity choice.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6FC8A-3CF6-4EF5-8F32-AE053129529D}"/>
              </a:ext>
            </a:extLst>
          </p:cNvPr>
          <p:cNvSpPr txBox="1"/>
          <p:nvPr/>
        </p:nvSpPr>
        <p:spPr>
          <a:xfrm>
            <a:off x="7661910" y="2083710"/>
            <a:ext cx="21516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“More Search Options” narrows your search and sort by many criteria. 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51949FA-3C36-48DC-ABF2-495DA9AA5208}"/>
              </a:ext>
            </a:extLst>
          </p:cNvPr>
          <p:cNvSpPr/>
          <p:nvPr/>
        </p:nvSpPr>
        <p:spPr>
          <a:xfrm rot="10800000">
            <a:off x="6499414" y="2433739"/>
            <a:ext cx="1162496" cy="2580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7704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1127" y="1198592"/>
            <a:ext cx="495370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3A5DAE"/>
                </a:solidFill>
              </a:rPr>
              <a:t>After you have added the charity choice(s), scroll to the bottom of the page.</a:t>
            </a:r>
          </a:p>
          <a:p>
            <a:pPr algn="ctr"/>
            <a:endParaRPr lang="en-US" sz="1350" dirty="0">
              <a:solidFill>
                <a:srgbClr val="3A5DAE"/>
              </a:solidFill>
            </a:endParaRPr>
          </a:p>
          <a:p>
            <a:pPr algn="ctr"/>
            <a:r>
              <a:rPr lang="en-US" sz="1350" dirty="0">
                <a:solidFill>
                  <a:srgbClr val="3A5DAE"/>
                </a:solidFill>
              </a:rPr>
              <a:t>Designate how much you want to go to each charity</a:t>
            </a:r>
            <a:r>
              <a:rPr lang="en-US" sz="1350" b="1" dirty="0">
                <a:solidFill>
                  <a:srgbClr val="FF0000"/>
                </a:solidFill>
              </a:rPr>
              <a:t>**</a:t>
            </a:r>
            <a:r>
              <a:rPr lang="en-US" sz="1350" dirty="0">
                <a:solidFill>
                  <a:srgbClr val="3A5DAE"/>
                </a:solidFill>
              </a:rPr>
              <a:t>.  It calculates how much you have designated and shows a remaining balance.  You have to designate 100% in order to “Go To Next Step”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86E87-0853-47DA-8621-74F4E96F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171" y="2894994"/>
            <a:ext cx="6543675" cy="2478881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96D68A6F-C0D0-468E-86D2-D43502EB83B8}"/>
              </a:ext>
            </a:extLst>
          </p:cNvPr>
          <p:cNvSpPr/>
          <p:nvPr/>
        </p:nvSpPr>
        <p:spPr>
          <a:xfrm>
            <a:off x="9290685" y="3634741"/>
            <a:ext cx="848678" cy="26353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39E1105E-DD29-496B-8BE2-61355E9BA7E5}"/>
              </a:ext>
            </a:extLst>
          </p:cNvPr>
          <p:cNvSpPr/>
          <p:nvPr/>
        </p:nvSpPr>
        <p:spPr>
          <a:xfrm>
            <a:off x="6298883" y="4972051"/>
            <a:ext cx="317183" cy="79724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341FA45F-9C00-4151-A56A-5D29DA01E6A2}"/>
              </a:ext>
            </a:extLst>
          </p:cNvPr>
          <p:cNvSpPr/>
          <p:nvPr/>
        </p:nvSpPr>
        <p:spPr>
          <a:xfrm>
            <a:off x="9427845" y="4638024"/>
            <a:ext cx="848678" cy="26353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44F51-299D-4AA1-8711-C22C4C60D516}"/>
              </a:ext>
            </a:extLst>
          </p:cNvPr>
          <p:cNvSpPr txBox="1"/>
          <p:nvPr/>
        </p:nvSpPr>
        <p:spPr>
          <a:xfrm>
            <a:off x="7744046" y="2098838"/>
            <a:ext cx="2467086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**New for 2018.  </a:t>
            </a:r>
            <a:r>
              <a:rPr lang="en-US" sz="1200" dirty="0">
                <a:solidFill>
                  <a:srgbClr val="3A5DAE"/>
                </a:solidFill>
              </a:rPr>
              <a:t>There is  minimum of $26 per charity designation. This was done to reduce processing costs.</a:t>
            </a:r>
            <a:endParaRPr lang="en-US" sz="120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08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92" y="864394"/>
            <a:ext cx="4964906" cy="5136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1174" y="1348873"/>
            <a:ext cx="308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Your “Remaining Balance” must be $0, so you will need to add the “Undesignated” if you do not wish to designate all of your money.</a:t>
            </a:r>
          </a:p>
        </p:txBody>
      </p:sp>
      <p:sp>
        <p:nvSpPr>
          <p:cNvPr id="4" name="Arrow: Right 3"/>
          <p:cNvSpPr/>
          <p:nvPr/>
        </p:nvSpPr>
        <p:spPr>
          <a:xfrm>
            <a:off x="5025767" y="1998190"/>
            <a:ext cx="1674628" cy="342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714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1739" y="1315394"/>
            <a:ext cx="544215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3A5DAE"/>
                </a:solidFill>
              </a:rPr>
              <a:t>Add your digital signature using your mouse or other input device to do so.  Do not worry about the neatness of the signature.</a:t>
            </a:r>
          </a:p>
          <a:p>
            <a:pPr algn="ctr"/>
            <a:r>
              <a:rPr lang="en-US" sz="1350" dirty="0">
                <a:solidFill>
                  <a:srgbClr val="3A5DAE"/>
                </a:solidFill>
              </a:rPr>
              <a:t>Click “Complete this Pledge.”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0184D8-1C0E-4EE1-A22C-CF4B202C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949" y="2094614"/>
            <a:ext cx="526494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9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565C7-8E94-40CD-B4FC-399AECB80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683" y="2050603"/>
            <a:ext cx="5386388" cy="3464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BC6392-D42B-4A5B-91E9-FF2A185ABD6F}"/>
              </a:ext>
            </a:extLst>
          </p:cNvPr>
          <p:cNvSpPr txBox="1"/>
          <p:nvPr/>
        </p:nvSpPr>
        <p:spPr>
          <a:xfrm>
            <a:off x="3380683" y="1310488"/>
            <a:ext cx="5386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3A5DAE"/>
                </a:solidFill>
              </a:rPr>
              <a:t>Your pledge has been successfully submitted and you will receive an email confirmation.  Now click “Click Here to Proceed.”</a:t>
            </a:r>
          </a:p>
        </p:txBody>
      </p:sp>
    </p:spTree>
    <p:extLst>
      <p:ext uri="{BB962C8B-B14F-4D97-AF65-F5344CB8AC3E}">
        <p14:creationId xmlns:p14="http://schemas.microsoft.com/office/powerpoint/2010/main" val="12791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9437" y="1703872"/>
            <a:ext cx="15550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Register or Login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9437" y="2081109"/>
            <a:ext cx="30143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Previous users may login with the credentials from a previous year.   You can recover your credentials by clicking “recover my username/password” button under “Existing Donors Login Here.”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93DA1-2ADA-4719-905C-B083A89F8008}"/>
              </a:ext>
            </a:extLst>
          </p:cNvPr>
          <p:cNvSpPr txBox="1"/>
          <p:nvPr/>
        </p:nvSpPr>
        <p:spPr>
          <a:xfrm>
            <a:off x="1699438" y="1338730"/>
            <a:ext cx="2213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Home Page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E430A-5609-40CC-95F1-36C4525CBBDA}"/>
              </a:ext>
            </a:extLst>
          </p:cNvPr>
          <p:cNvSpPr txBox="1"/>
          <p:nvPr/>
        </p:nvSpPr>
        <p:spPr>
          <a:xfrm>
            <a:off x="1721071" y="3510573"/>
            <a:ext cx="253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If interested in viewing the results of the SEFA campaign, click the  </a:t>
            </a:r>
            <a:br>
              <a:rPr lang="en-US" sz="1350" dirty="0">
                <a:solidFill>
                  <a:srgbClr val="3A5DAE"/>
                </a:solidFill>
              </a:rPr>
            </a:br>
            <a:r>
              <a:rPr lang="en-US" sz="1350" dirty="0">
                <a:solidFill>
                  <a:srgbClr val="3A5DAE"/>
                </a:solidFill>
              </a:rPr>
              <a:t>“View Campaign Totals” link.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C41D85-0D2A-4D7F-8EC6-DDA151073DBA}"/>
              </a:ext>
            </a:extLst>
          </p:cNvPr>
          <p:cNvSpPr txBox="1"/>
          <p:nvPr/>
        </p:nvSpPr>
        <p:spPr>
          <a:xfrm>
            <a:off x="1721071" y="4475930"/>
            <a:ext cx="24517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Click “Contact Us Here” to contact us.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F775F-8F00-4942-A4AF-B549F5F75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424" y="1082278"/>
            <a:ext cx="5229225" cy="4693444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A97C0152-E5A6-44FE-B9CD-FF2982E9112D}"/>
              </a:ext>
            </a:extLst>
          </p:cNvPr>
          <p:cNvSpPr/>
          <p:nvPr/>
        </p:nvSpPr>
        <p:spPr>
          <a:xfrm>
            <a:off x="9531538" y="3056418"/>
            <a:ext cx="961027" cy="2757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CA06960-0103-43DB-914A-8A1ECD26A585}"/>
              </a:ext>
            </a:extLst>
          </p:cNvPr>
          <p:cNvSpPr/>
          <p:nvPr/>
        </p:nvSpPr>
        <p:spPr>
          <a:xfrm>
            <a:off x="5299606" y="3056418"/>
            <a:ext cx="677741" cy="2914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F7C7B62-0B16-4646-B1BC-E9D894119342}"/>
              </a:ext>
            </a:extLst>
          </p:cNvPr>
          <p:cNvSpPr/>
          <p:nvPr/>
        </p:nvSpPr>
        <p:spPr>
          <a:xfrm>
            <a:off x="4713769" y="4203071"/>
            <a:ext cx="677741" cy="2914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572FA56-6752-4B34-8FA9-D9C84C23BFFB}"/>
              </a:ext>
            </a:extLst>
          </p:cNvPr>
          <p:cNvSpPr/>
          <p:nvPr/>
        </p:nvSpPr>
        <p:spPr>
          <a:xfrm>
            <a:off x="7541709" y="4183515"/>
            <a:ext cx="677741" cy="2914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2A03600-06D4-41C7-A0EB-884E5AE4E159}"/>
              </a:ext>
            </a:extLst>
          </p:cNvPr>
          <p:cNvSpPr/>
          <p:nvPr/>
        </p:nvSpPr>
        <p:spPr>
          <a:xfrm>
            <a:off x="3781064" y="5176290"/>
            <a:ext cx="2196282" cy="2914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FF3EF-C7F9-4F59-82BC-0069420A67A9}"/>
              </a:ext>
            </a:extLst>
          </p:cNvPr>
          <p:cNvSpPr txBox="1"/>
          <p:nvPr/>
        </p:nvSpPr>
        <p:spPr>
          <a:xfrm>
            <a:off x="1699912" y="5133832"/>
            <a:ext cx="26869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New in 2018.</a:t>
            </a:r>
            <a:r>
              <a:rPr lang="en-US" sz="1350" dirty="0"/>
              <a:t>  </a:t>
            </a:r>
            <a:r>
              <a:rPr lang="en-US" sz="1350" dirty="0">
                <a:solidFill>
                  <a:srgbClr val="3A5DAE"/>
                </a:solidFill>
              </a:rPr>
              <a:t>“Volunteer Opportunity Request”</a:t>
            </a:r>
          </a:p>
        </p:txBody>
      </p:sp>
    </p:spTree>
    <p:extLst>
      <p:ext uri="{BB962C8B-B14F-4D97-AF65-F5344CB8AC3E}">
        <p14:creationId xmlns:p14="http://schemas.microsoft.com/office/powerpoint/2010/main" val="399781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9437" y="1271137"/>
            <a:ext cx="1787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Home Page – Bottom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9437" y="1907198"/>
            <a:ext cx="30143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General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E208E7-F1AC-433B-A3FE-7933096A2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53" y="1389461"/>
            <a:ext cx="5786438" cy="4079081"/>
          </a:xfrm>
          <a:prstGeom prst="rect">
            <a:avLst/>
          </a:prstGeom>
        </p:spPr>
      </p:pic>
      <p:sp>
        <p:nvSpPr>
          <p:cNvPr id="7" name="Arrow: Up 6"/>
          <p:cNvSpPr/>
          <p:nvPr/>
        </p:nvSpPr>
        <p:spPr>
          <a:xfrm rot="5400000">
            <a:off x="3523017" y="2135890"/>
            <a:ext cx="442320" cy="107515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A157DA-FDBC-4E6F-99F7-E37D78F1929D}"/>
              </a:ext>
            </a:extLst>
          </p:cNvPr>
          <p:cNvSpPr txBox="1"/>
          <p:nvPr/>
        </p:nvSpPr>
        <p:spPr>
          <a:xfrm>
            <a:off x="1699437" y="2534964"/>
            <a:ext cx="17876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Take notice!</a:t>
            </a:r>
          </a:p>
        </p:txBody>
      </p:sp>
    </p:spTree>
    <p:extLst>
      <p:ext uri="{BB962C8B-B14F-4D97-AF65-F5344CB8AC3E}">
        <p14:creationId xmlns:p14="http://schemas.microsoft.com/office/powerpoint/2010/main" val="135434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616" y="1362296"/>
            <a:ext cx="278307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New people will need to register.</a:t>
            </a:r>
          </a:p>
          <a:p>
            <a:endParaRPr lang="en-US" sz="1350" dirty="0">
              <a:solidFill>
                <a:srgbClr val="3A5DAE"/>
              </a:solidFill>
            </a:endParaRPr>
          </a:p>
          <a:p>
            <a:r>
              <a:rPr lang="en-US" sz="1350" dirty="0">
                <a:solidFill>
                  <a:srgbClr val="3A5DAE"/>
                </a:solidFill>
              </a:rPr>
              <a:t>First, select your workplace.  Read the descriptions carefully to ensure you choose the correct location and agency code you get paid under.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616" y="4379286"/>
            <a:ext cx="27830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Previous users will be able to login with their existing username and password or recover them.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9EA15C-2D70-440B-9241-EC50D9916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762" y="1251938"/>
            <a:ext cx="5551124" cy="4437326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>
            <a:off x="7611139" y="5112530"/>
            <a:ext cx="834656" cy="3269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Arrow: Right 7"/>
          <p:cNvSpPr/>
          <p:nvPr/>
        </p:nvSpPr>
        <p:spPr>
          <a:xfrm>
            <a:off x="3796246" y="5106316"/>
            <a:ext cx="785480" cy="3331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965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0320" y="2986454"/>
            <a:ext cx="223283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Continue to complete the form with your personal data to finish the registration steps.  Be sure to enter all fields.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4A7A3-8799-4CD4-B3AA-70302362B451}"/>
              </a:ext>
            </a:extLst>
          </p:cNvPr>
          <p:cNvSpPr txBox="1"/>
          <p:nvPr/>
        </p:nvSpPr>
        <p:spPr>
          <a:xfrm>
            <a:off x="1840320" y="1522061"/>
            <a:ext cx="214666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Critical!  </a:t>
            </a:r>
            <a:r>
              <a:rPr lang="en-US" sz="1350" dirty="0">
                <a:solidFill>
                  <a:srgbClr val="3A5DAE"/>
                </a:solidFill>
              </a:rPr>
              <a:t>Before moving forward, confirm your “Division” is correct.  Have chosen the correct work location?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19A7B-9474-4B2A-B354-ACD348A10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750" y="1334765"/>
            <a:ext cx="6073933" cy="418847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3E2F59E-722E-42C7-9346-E427926CBCDF}"/>
              </a:ext>
            </a:extLst>
          </p:cNvPr>
          <p:cNvSpPr/>
          <p:nvPr/>
        </p:nvSpPr>
        <p:spPr>
          <a:xfrm rot="20962434">
            <a:off x="3511206" y="2266158"/>
            <a:ext cx="951548" cy="342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14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/>
          <p:cNvSpPr/>
          <p:nvPr/>
        </p:nvSpPr>
        <p:spPr>
          <a:xfrm rot="1557335">
            <a:off x="2942607" y="2846106"/>
            <a:ext cx="1306331" cy="3127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D4F8A-C459-4550-851C-BA65FB8CEEAC}"/>
              </a:ext>
            </a:extLst>
          </p:cNvPr>
          <p:cNvSpPr txBox="1"/>
          <p:nvPr/>
        </p:nvSpPr>
        <p:spPr>
          <a:xfrm>
            <a:off x="1940608" y="1962984"/>
            <a:ext cx="1659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Currently we are only able to accept payroll contributions.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045CD-E3FA-43A6-9806-CC33A620798B}"/>
              </a:ext>
            </a:extLst>
          </p:cNvPr>
          <p:cNvSpPr txBox="1"/>
          <p:nvPr/>
        </p:nvSpPr>
        <p:spPr>
          <a:xfrm>
            <a:off x="1940608" y="3536768"/>
            <a:ext cx="181224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Click “Go To Next Step” after every step completed.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F5BD6-AA38-4573-B572-0CEEF7B8C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349" y="1157289"/>
            <a:ext cx="6065044" cy="4543425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>
          <a:xfrm>
            <a:off x="8041673" y="3654278"/>
            <a:ext cx="1012751" cy="3189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B1250-D00F-424F-81C4-5AAA40824472}"/>
              </a:ext>
            </a:extLst>
          </p:cNvPr>
          <p:cNvSpPr txBox="1"/>
          <p:nvPr/>
        </p:nvSpPr>
        <p:spPr>
          <a:xfrm>
            <a:off x="1940608" y="1319767"/>
            <a:ext cx="1515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Make a Pledge</a:t>
            </a:r>
          </a:p>
        </p:txBody>
      </p:sp>
    </p:spTree>
    <p:extLst>
      <p:ext uri="{BB962C8B-B14F-4D97-AF65-F5344CB8AC3E}">
        <p14:creationId xmlns:p14="http://schemas.microsoft.com/office/powerpoint/2010/main" val="34491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5446" y="2609615"/>
            <a:ext cx="260716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Select the number of pay periods and enter the amount</a:t>
            </a:r>
            <a:r>
              <a:rPr lang="en-US" sz="1350" b="1" dirty="0">
                <a:solidFill>
                  <a:srgbClr val="3A5DAE"/>
                </a:solidFill>
              </a:rPr>
              <a:t> per pay period</a:t>
            </a:r>
            <a:r>
              <a:rPr lang="en-US" sz="1350" b="1" dirty="0">
                <a:solidFill>
                  <a:srgbClr val="FF0000"/>
                </a:solidFill>
              </a:rPr>
              <a:t>**</a:t>
            </a:r>
            <a:r>
              <a:rPr lang="en-US" sz="1350" dirty="0">
                <a:solidFill>
                  <a:srgbClr val="3A5DAE"/>
                </a:solidFill>
              </a:rPr>
              <a:t>.  The “Total Annual Gift” is automatically filled .  Click “Go To Next Step.”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6CF9C-FB32-46AB-B475-3EE6E7BE5312}"/>
              </a:ext>
            </a:extLst>
          </p:cNvPr>
          <p:cNvSpPr txBox="1"/>
          <p:nvPr/>
        </p:nvSpPr>
        <p:spPr>
          <a:xfrm>
            <a:off x="1936225" y="4441204"/>
            <a:ext cx="209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**New in 2018.  </a:t>
            </a:r>
            <a:r>
              <a:rPr lang="en-US" sz="1200" dirty="0">
                <a:solidFill>
                  <a:srgbClr val="3A5DAE"/>
                </a:solidFill>
              </a:rPr>
              <a:t>There is a $26 minimum per year pledge.  This was done to reduce processing costs.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BFD859-B18D-4E2A-9370-40CB3227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838" y="1505123"/>
            <a:ext cx="5872163" cy="2936081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 rot="11225455">
            <a:off x="6024231" y="3304712"/>
            <a:ext cx="1222328" cy="4625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Arrow: Right 5"/>
          <p:cNvSpPr/>
          <p:nvPr/>
        </p:nvSpPr>
        <p:spPr>
          <a:xfrm rot="2275295">
            <a:off x="3221851" y="1800590"/>
            <a:ext cx="1124060" cy="4730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171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9342" y="1357781"/>
            <a:ext cx="279324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Enter your NYS Employee Identification Number.  OSC employees identification numbers are N0&amp;7 numbers.  For most, numbers are located on your paystub. </a:t>
            </a:r>
            <a:r>
              <a:rPr lang="en-US" sz="1350" b="1" dirty="0">
                <a:solidFill>
                  <a:srgbClr val="3A5DAE"/>
                </a:solidFill>
              </a:rPr>
              <a:t>THIS INFORMATION IS VERY IMPORTANT.  </a:t>
            </a:r>
            <a:endParaRPr lang="en-US" sz="1350" dirty="0">
              <a:solidFill>
                <a:srgbClr val="3A5DA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5D39F-DCFC-433C-B4EB-55C5F230066F}"/>
              </a:ext>
            </a:extLst>
          </p:cNvPr>
          <p:cNvSpPr txBox="1"/>
          <p:nvPr/>
        </p:nvSpPr>
        <p:spPr>
          <a:xfrm>
            <a:off x="1842978" y="3526605"/>
            <a:ext cx="238315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3A5DAE"/>
                </a:solidFill>
              </a:rPr>
              <a:t>Work Phone” is required.  </a:t>
            </a:r>
            <a:r>
              <a:rPr lang="en-US" sz="1350" dirty="0">
                <a:solidFill>
                  <a:srgbClr val="3A5DAE"/>
                </a:solidFill>
              </a:rPr>
              <a:t>It will only be used if there is a question regarding the donors ID number, or another question regarding the pledge. Click “Go To Next Step.”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87F7A6-5B31-4CBB-B7AA-2A980A448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587" y="2015481"/>
            <a:ext cx="5857875" cy="2707481"/>
          </a:xfrm>
          <a:prstGeom prst="rect">
            <a:avLst/>
          </a:prstGeom>
        </p:spPr>
      </p:pic>
      <p:sp>
        <p:nvSpPr>
          <p:cNvPr id="4" name="Arrow: Right 3"/>
          <p:cNvSpPr/>
          <p:nvPr/>
        </p:nvSpPr>
        <p:spPr>
          <a:xfrm rot="20556166">
            <a:off x="3298151" y="2713646"/>
            <a:ext cx="1012751" cy="325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2127C45-B8A3-4882-97C2-315EE3A4471E}"/>
              </a:ext>
            </a:extLst>
          </p:cNvPr>
          <p:cNvSpPr/>
          <p:nvPr/>
        </p:nvSpPr>
        <p:spPr>
          <a:xfrm>
            <a:off x="8118417" y="3043922"/>
            <a:ext cx="1012751" cy="325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26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1627905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3A5DAE"/>
                </a:solidFill>
              </a:rPr>
              <a:t>Select the “Release of Information Options” of your choice.  Click “Go To Next Step.”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41C03-6134-4152-879D-CDB6FD9AB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495" y="2113237"/>
            <a:ext cx="5815013" cy="2143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6B38D-AEFC-478D-9669-2432F7B35286}"/>
              </a:ext>
            </a:extLst>
          </p:cNvPr>
          <p:cNvSpPr txBox="1"/>
          <p:nvPr/>
        </p:nvSpPr>
        <p:spPr>
          <a:xfrm>
            <a:off x="2146005" y="4708896"/>
            <a:ext cx="30542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3A5DAE"/>
                </a:solidFill>
              </a:rPr>
              <a:t>If interested in volunteering, click “Volunteer Opportunity Request” to send notice to your SEFA Coordinator.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D9E978A-AB6F-4559-B403-483927006058}"/>
              </a:ext>
            </a:extLst>
          </p:cNvPr>
          <p:cNvSpPr/>
          <p:nvPr/>
        </p:nvSpPr>
        <p:spPr>
          <a:xfrm rot="17936249">
            <a:off x="4630035" y="4098792"/>
            <a:ext cx="1140342" cy="3151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667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728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SEFA ePledge Tutorial  https://www.givingnexus.org/_nyssefa/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Ward OConnor</dc:creator>
  <cp:lastModifiedBy>Nicole Pecchillo</cp:lastModifiedBy>
  <cp:revision>2</cp:revision>
  <dcterms:created xsi:type="dcterms:W3CDTF">2020-10-04T00:05:51Z</dcterms:created>
  <dcterms:modified xsi:type="dcterms:W3CDTF">2020-10-08T16:03:56Z</dcterms:modified>
</cp:coreProperties>
</file>