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9" r:id="rId21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E0910-BDF5-4568-8051-69446FE44C9D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3AD91-F083-4C76-87DD-B6099655DA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376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6C032-FA6F-41B1-9C3A-59BED85DDBD2}" type="datetimeFigureOut">
              <a:rPr lang="en-GB" smtClean="0"/>
              <a:pPr/>
              <a:t>24/04/2017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23155-690D-46B2-9CC4-AAB053D10C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4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3155-690D-46B2-9CC4-AAB053D10C7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0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23155-690D-46B2-9CC4-AAB053D10C7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4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B7B8-E636-40EE-AF89-7EE9C138AD3F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A907-A9BA-49EE-867A-EA2610B06D3A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2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975F-1798-4E13-9B3B-CA1C2F8CB0EE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0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185-CFD0-49B6-A09C-39F3BAFF828F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4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FEFE-11A3-4DE8-9F47-D88F577D6224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9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0812-0BDE-4FB1-A18E-3CF41701817A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53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0E14-DB15-4E9B-A3C7-ABFF5C842642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26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A269-6B3D-45A0-BB00-19CB78A134FC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6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7D1E-17AA-4489-815F-45B9881005C6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4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E1CE-71C0-4B22-8894-79514A2B48C4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3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40DE-F4CE-443F-89BB-1D9E7EB9ED02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0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4D89-AE2C-4B56-87F3-10014B91A182}" type="datetime2">
              <a:rPr lang="en-GB" smtClean="0"/>
              <a:pPr/>
              <a:t>Monday, 24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E720-F327-4E00-BB00-83EC5C31CD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2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532" y="1200151"/>
            <a:ext cx="7634037" cy="1576137"/>
          </a:xfrm>
        </p:spPr>
        <p:txBody>
          <a:bodyPr>
            <a:normAutofit/>
          </a:bodyPr>
          <a:lstStyle/>
          <a:p>
            <a:r>
              <a:rPr lang="en-GB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DP Layers within the Central Kurdish Noun Phrase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359" y="2842460"/>
            <a:ext cx="7952873" cy="2731169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Rebwar Shafie Tahir</a:t>
            </a:r>
          </a:p>
          <a:p>
            <a:pPr>
              <a:lnSpc>
                <a:spcPct val="150000"/>
              </a:lnSpc>
            </a:pPr>
            <a:r>
              <a:rPr lang="en-GB" sz="26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Candidate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A485-EEAE-4A94-B167-D0C78A65EB0E}" type="datetime2">
              <a:rPr lang="en-GB" smtClean="0"/>
              <a:pPr/>
              <a:t>Monday, 24 April 2017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013" y="4874168"/>
            <a:ext cx="17430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2"/>
            <a:ext cx="7886700" cy="439151"/>
          </a:xfrm>
        </p:spPr>
        <p:txBody>
          <a:bodyPr>
            <a:normAutofit/>
          </a:bodyPr>
          <a:lstStyle/>
          <a:p>
            <a:pPr marL="428625" indent="-42862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background and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7350"/>
            <a:ext cx="7886700" cy="383262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non-lexicalist approach: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Nouns enter the derivation from the lexicon as bare stems. If a noun appears with inflectional elements, it must have received these inflections in the derivation (Baker 1988; Cinque 1999; Julien 2002, Marantz 1997). </a:t>
            </a:r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LCA (Kayne 1994)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Phrases with head-final order are derived by movement of the complement to a position asymmetrically c-commanding the head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the noun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sêw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‘apple’ in (17) appears before the functional inflections, it must be in a derived position.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89DD-862A-4708-A6DD-02431BE2DC8D}" type="datetime2">
              <a:rPr lang="en-GB" smtClean="0"/>
              <a:pPr/>
              <a:t>Monday, 24 April 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0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90162"/>
          </a:xfrm>
        </p:spPr>
        <p:txBody>
          <a:bodyPr>
            <a:noAutofit/>
          </a:bodyPr>
          <a:lstStyle/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Chomsky’s (1995) minimalist derivational theory, the structure for the noun phrases in (21) and (2) are as represented in (23) and (24), respectively.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3682"/>
            <a:ext cx="7886700" cy="383205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50000"/>
              </a:lnSpc>
              <a:buNone/>
            </a:pP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sêw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                                               (22)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sêw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-an-e</a:t>
            </a:r>
          </a:p>
          <a:p>
            <a:pPr marL="0" indent="0" algn="just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apple-DEF-PL                                                   that              apple-PL-DEF</a:t>
            </a: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‘the apples’                                                        ‘those apples’</a:t>
            </a: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r>
              <a:rPr lang="en-GB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(23)                                                                (24)                      </a:t>
            </a: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/>
          </a:p>
          <a:p>
            <a:pPr algn="just">
              <a:lnSpc>
                <a:spcPct val="110000"/>
              </a:lnSpc>
              <a:spcAft>
                <a:spcPts val="450"/>
              </a:spcAft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 phrase in (21) projects a DP contained by the projection of Number (23), that in (22) projects a DP which contains NumP (24).</a:t>
            </a:r>
          </a:p>
          <a:p>
            <a:pPr marL="0" indent="0" algn="just">
              <a:lnSpc>
                <a:spcPct val="50000"/>
              </a:lnSpc>
              <a:spcAft>
                <a:spcPts val="450"/>
              </a:spcAft>
              <a:buNone/>
            </a:pPr>
            <a:r>
              <a:rPr lang="en-GB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69E8-AEE3-4F33-8EF8-D1800A4330E1}" type="datetime2">
              <a:rPr lang="en-GB" smtClean="0"/>
              <a:pPr/>
              <a:t>Monday, 24 April 2017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642" y="2522284"/>
            <a:ext cx="2472489" cy="15959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941" y="2558844"/>
            <a:ext cx="2358189" cy="1499681"/>
          </a:xfrm>
          <a:prstGeom prst="rect">
            <a:avLst/>
          </a:prstGeom>
        </p:spPr>
      </p:pic>
      <p:sp>
        <p:nvSpPr>
          <p:cNvPr id="11" name="Arc 16"/>
          <p:cNvSpPr>
            <a:spLocks/>
          </p:cNvSpPr>
          <p:nvPr/>
        </p:nvSpPr>
        <p:spPr bwMode="auto">
          <a:xfrm>
            <a:off x="3152273" y="3579894"/>
            <a:ext cx="469232" cy="532774"/>
          </a:xfrm>
          <a:custGeom>
            <a:avLst/>
            <a:gdLst>
              <a:gd name="T0" fmla="*/ 447675 w 447675"/>
              <a:gd name="T1" fmla="*/ 338382 h 676275"/>
              <a:gd name="T2" fmla="*/ 223560 w 447675"/>
              <a:gd name="T3" fmla="*/ 676275 h 676275"/>
              <a:gd name="T4" fmla="*/ -1 w 447675"/>
              <a:gd name="T5" fmla="*/ 338015 h 676275"/>
              <a:gd name="T6" fmla="*/ 223929 w 447675"/>
              <a:gd name="T7" fmla="*/ -1 h 676275"/>
              <a:gd name="T8" fmla="*/ 447675 w 447675"/>
              <a:gd name="T9" fmla="*/ 338137 h 676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7675" h="676275" stroke="0">
                <a:moveTo>
                  <a:pt x="447675" y="338382"/>
                </a:moveTo>
                <a:cubicBezTo>
                  <a:pt x="447586" y="525198"/>
                  <a:pt x="347227" y="676506"/>
                  <a:pt x="223560" y="676275"/>
                </a:cubicBezTo>
                <a:cubicBezTo>
                  <a:pt x="100014" y="676044"/>
                  <a:pt x="-46" y="524648"/>
                  <a:pt x="-1" y="338015"/>
                </a:cubicBezTo>
                <a:cubicBezTo>
                  <a:pt x="44" y="151260"/>
                  <a:pt x="100303" y="-78"/>
                  <a:pt x="223929" y="-1"/>
                </a:cubicBezTo>
                <a:cubicBezTo>
                  <a:pt x="347515" y="76"/>
                  <a:pt x="447675" y="151443"/>
                  <a:pt x="447675" y="338137"/>
                </a:cubicBezTo>
                <a:lnTo>
                  <a:pt x="223838" y="338138"/>
                </a:lnTo>
                <a:lnTo>
                  <a:pt x="447675" y="338382"/>
                </a:lnTo>
                <a:close/>
              </a:path>
              <a:path w="447675" h="676275" fill="none">
                <a:moveTo>
                  <a:pt x="447675" y="338382"/>
                </a:moveTo>
                <a:cubicBezTo>
                  <a:pt x="447586" y="525198"/>
                  <a:pt x="347227" y="676506"/>
                  <a:pt x="223560" y="676275"/>
                </a:cubicBezTo>
                <a:cubicBezTo>
                  <a:pt x="100014" y="676044"/>
                  <a:pt x="-46" y="524648"/>
                  <a:pt x="-1" y="338015"/>
                </a:cubicBezTo>
                <a:cubicBezTo>
                  <a:pt x="44" y="151260"/>
                  <a:pt x="100303" y="-78"/>
                  <a:pt x="223929" y="-1"/>
                </a:cubicBezTo>
                <a:cubicBezTo>
                  <a:pt x="347515" y="76"/>
                  <a:pt x="447675" y="151443"/>
                  <a:pt x="447675" y="338137"/>
                </a:cubicBezTo>
              </a:path>
            </a:pathLst>
          </a:cu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0" name="Freeform 19"/>
          <p:cNvSpPr/>
          <p:nvPr/>
        </p:nvSpPr>
        <p:spPr>
          <a:xfrm>
            <a:off x="2166695" y="3515819"/>
            <a:ext cx="1136984" cy="602399"/>
          </a:xfrm>
          <a:custGeom>
            <a:avLst/>
            <a:gdLst>
              <a:gd name="connsiteX0" fmla="*/ 1516497 w 1516497"/>
              <a:gd name="connsiteY0" fmla="*/ 850231 h 891430"/>
              <a:gd name="connsiteX1" fmla="*/ 152918 w 1516497"/>
              <a:gd name="connsiteY1" fmla="*/ 794084 h 891430"/>
              <a:gd name="connsiteX2" fmla="*/ 32602 w 1516497"/>
              <a:gd name="connsiteY2" fmla="*/ 0 h 891430"/>
              <a:gd name="connsiteX3" fmla="*/ 32602 w 1516497"/>
              <a:gd name="connsiteY3" fmla="*/ 0 h 89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497" h="891430">
                <a:moveTo>
                  <a:pt x="1516497" y="850231"/>
                </a:moveTo>
                <a:cubicBezTo>
                  <a:pt x="958365" y="893010"/>
                  <a:pt x="400234" y="935789"/>
                  <a:pt x="152918" y="794084"/>
                </a:cubicBezTo>
                <a:cubicBezTo>
                  <a:pt x="-94398" y="652379"/>
                  <a:pt x="32602" y="0"/>
                  <a:pt x="32602" y="0"/>
                </a:cubicBezTo>
                <a:lnTo>
                  <a:pt x="32602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31" name="Straight Arrow Connector 30"/>
          <p:cNvCxnSpPr>
            <a:stCxn id="20" idx="2"/>
          </p:cNvCxnSpPr>
          <p:nvPr/>
        </p:nvCxnSpPr>
        <p:spPr>
          <a:xfrm flipV="1">
            <a:off x="2191138" y="3425583"/>
            <a:ext cx="23683" cy="9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1982001" y="3004887"/>
            <a:ext cx="1780673" cy="1329490"/>
          </a:xfrm>
          <a:prstGeom prst="arc">
            <a:avLst>
              <a:gd name="adj1" fmla="val 16216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41" name="Curved Connector 40"/>
          <p:cNvCxnSpPr/>
          <p:nvPr/>
        </p:nvCxnSpPr>
        <p:spPr>
          <a:xfrm rot="16200000" flipV="1">
            <a:off x="1115019" y="3019517"/>
            <a:ext cx="1040732" cy="902368"/>
          </a:xfrm>
          <a:prstGeom prst="curvedConnector3">
            <a:avLst>
              <a:gd name="adj1" fmla="val -2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6355682" y="3444449"/>
            <a:ext cx="1191127" cy="848226"/>
          </a:xfrm>
          <a:prstGeom prst="arc">
            <a:avLst>
              <a:gd name="adj1" fmla="val 68763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6" name="Freeform 45"/>
          <p:cNvSpPr/>
          <p:nvPr/>
        </p:nvSpPr>
        <p:spPr>
          <a:xfrm>
            <a:off x="5534175" y="3335755"/>
            <a:ext cx="1058638" cy="878306"/>
          </a:xfrm>
          <a:custGeom>
            <a:avLst/>
            <a:gdLst>
              <a:gd name="connsiteX0" fmla="*/ 1379433 w 1379433"/>
              <a:gd name="connsiteY0" fmla="*/ 1130969 h 1130969"/>
              <a:gd name="connsiteX1" fmla="*/ 72002 w 1379433"/>
              <a:gd name="connsiteY1" fmla="*/ 802105 h 1130969"/>
              <a:gd name="connsiteX2" fmla="*/ 160233 w 1379433"/>
              <a:gd name="connsiteY2" fmla="*/ 0 h 1130969"/>
              <a:gd name="connsiteX3" fmla="*/ 160233 w 1379433"/>
              <a:gd name="connsiteY3" fmla="*/ 0 h 11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9433" h="1130969">
                <a:moveTo>
                  <a:pt x="1379433" y="1130969"/>
                </a:moveTo>
                <a:cubicBezTo>
                  <a:pt x="827317" y="1060784"/>
                  <a:pt x="275202" y="990600"/>
                  <a:pt x="72002" y="802105"/>
                </a:cubicBezTo>
                <a:cubicBezTo>
                  <a:pt x="-131198" y="613610"/>
                  <a:pt x="160233" y="0"/>
                  <a:pt x="160233" y="0"/>
                </a:cubicBezTo>
                <a:lnTo>
                  <a:pt x="160233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48" name="Straight Arrow Connector 47"/>
          <p:cNvCxnSpPr>
            <a:stCxn id="46" idx="2"/>
          </p:cNvCxnSpPr>
          <p:nvPr/>
        </p:nvCxnSpPr>
        <p:spPr>
          <a:xfrm flipV="1">
            <a:off x="5657145" y="3269582"/>
            <a:ext cx="39316" cy="66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>
            <a:off x="5401686" y="2848759"/>
            <a:ext cx="2382253" cy="1576136"/>
          </a:xfrm>
          <a:prstGeom prst="arc">
            <a:avLst>
              <a:gd name="adj1" fmla="val 21201720"/>
              <a:gd name="adj2" fmla="val 2116062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5" name="Freeform 74"/>
          <p:cNvSpPr/>
          <p:nvPr/>
        </p:nvSpPr>
        <p:spPr>
          <a:xfrm>
            <a:off x="4938964" y="2897167"/>
            <a:ext cx="866566" cy="1346339"/>
          </a:xfrm>
          <a:custGeom>
            <a:avLst/>
            <a:gdLst>
              <a:gd name="connsiteX0" fmla="*/ 1155421 w 1155421"/>
              <a:gd name="connsiteY0" fmla="*/ 1764632 h 1795119"/>
              <a:gd name="connsiteX1" fmla="*/ 96642 w 1155421"/>
              <a:gd name="connsiteY1" fmla="*/ 1556084 h 1795119"/>
              <a:gd name="connsiteX2" fmla="*/ 48515 w 1155421"/>
              <a:gd name="connsiteY2" fmla="*/ 0 h 1795119"/>
              <a:gd name="connsiteX3" fmla="*/ 48515 w 1155421"/>
              <a:gd name="connsiteY3" fmla="*/ 0 h 179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5421" h="1795119">
                <a:moveTo>
                  <a:pt x="1155421" y="1764632"/>
                </a:moveTo>
                <a:cubicBezTo>
                  <a:pt x="718273" y="1807410"/>
                  <a:pt x="281126" y="1850189"/>
                  <a:pt x="96642" y="1556084"/>
                </a:cubicBezTo>
                <a:cubicBezTo>
                  <a:pt x="-87842" y="1261979"/>
                  <a:pt x="48515" y="0"/>
                  <a:pt x="48515" y="0"/>
                </a:cubicBezTo>
                <a:lnTo>
                  <a:pt x="48515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77" name="Straight Arrow Connector 76"/>
          <p:cNvCxnSpPr>
            <a:stCxn id="75" idx="2"/>
          </p:cNvCxnSpPr>
          <p:nvPr/>
        </p:nvCxnSpPr>
        <p:spPr>
          <a:xfrm flipV="1">
            <a:off x="4975350" y="2849040"/>
            <a:ext cx="12033" cy="48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3741"/>
            <a:ext cx="7886700" cy="1246893"/>
          </a:xfrm>
        </p:spPr>
        <p:txBody>
          <a:bodyPr>
            <a:noAutofit/>
          </a:bodyPr>
          <a:lstStyle/>
          <a:p>
            <a:pPr marL="257175" indent="-257175">
              <a:lnSpc>
                <a:spcPct val="100000"/>
              </a:lnSpc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demonstratives: </a:t>
            </a: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Demonstratives merge somewhere lower than definite article 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Biberauer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2014; Roberts 2011;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Guardiano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2010).</a:t>
            </a:r>
            <a:b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4945"/>
            <a:ext cx="7886700" cy="322502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900"/>
              </a:spcAft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for NP movement: </a:t>
            </a:r>
          </a:p>
          <a:p>
            <a:pPr algn="just">
              <a:lnSpc>
                <a:spcPct val="100000"/>
              </a:lnSpc>
              <a:spcAft>
                <a:spcPts val="9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movement is always triggered by some feature (Chomsky 2000, 2001, 2008), D and Num should carry an EPP feature.</a:t>
            </a:r>
          </a:p>
          <a:p>
            <a:pPr algn="just">
              <a:lnSpc>
                <a:spcPct val="100000"/>
              </a:lnSpc>
              <a:spcAft>
                <a:spcPts val="9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Purely syntactic features that trigger movement are widely supported in recent literature 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Biberauer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2014;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Pesetsky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Torrego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2001; Roberts and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Roussou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2003).</a:t>
            </a:r>
          </a:p>
          <a:p>
            <a:pPr algn="just">
              <a:lnSpc>
                <a:spcPct val="100000"/>
              </a:lnSpc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Linearization movement</a:t>
            </a:r>
          </a:p>
          <a:p>
            <a:pPr algn="just">
              <a:lnSpc>
                <a:spcPct val="10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on the LCA,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Biberauer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(2014) argue that the head of a head-final construction bears a movement triggering feature moving the sister of the head to the specifier of that head.</a:t>
            </a:r>
          </a:p>
          <a:p>
            <a:pPr algn="just">
              <a:lnSpc>
                <a:spcPct val="100000"/>
              </a:lnSpc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7EF2-CF28-4660-9AC9-F2EC5B55E2A6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09688"/>
          </a:xfrm>
        </p:spPr>
        <p:txBody>
          <a:bodyPr>
            <a:noAutofit/>
          </a:bodyPr>
          <a:lstStyle/>
          <a:p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about two D categories: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3288"/>
            <a:ext cx="7886700" cy="385668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two DPs?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difference in the structure indicate a difference between the feature make-up of the two D categories?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one D position encode some feature not shared by the other D?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realized?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3085-399E-4CE5-BF62-8E88FD2474BB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57815"/>
          </a:xfrm>
        </p:spPr>
        <p:txBody>
          <a:bodyPr>
            <a:norm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D positions: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7351"/>
            <a:ext cx="7886700" cy="383262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900"/>
              </a:spcAft>
            </a:pP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Definiteness: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grammaticalization of specificity and uniqueness (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Enç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1991; Lyons 1999). </a:t>
            </a:r>
          </a:p>
          <a:p>
            <a:pPr algn="just">
              <a:lnSpc>
                <a:spcPct val="110000"/>
              </a:lnSpc>
              <a:spcAft>
                <a:spcPts val="900"/>
              </a:spcAft>
            </a:pP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Uniqueness: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referent is familiar to the speaker and the hearer (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Anderssen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2007: 255).  </a:t>
            </a:r>
          </a:p>
          <a:p>
            <a:pPr algn="just">
              <a:lnSpc>
                <a:spcPct val="110000"/>
              </a:lnSpc>
            </a:pP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Specificity: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referent familiar to the speaker, but not (necessarily) to the hearer (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Anderssen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2007: 255).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proposal  </a:t>
            </a:r>
          </a:p>
          <a:p>
            <a:pPr algn="just">
              <a:lnSpc>
                <a:spcPct val="10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lower D position realized by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–eke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locus of definiteness proper entailing both specificity and uniqueness.</a:t>
            </a:r>
          </a:p>
          <a:p>
            <a:pPr algn="just">
              <a:lnSpc>
                <a:spcPct val="10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D spelled out by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encodes the single feature of specificity subsumed under definiteness.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A162-7AA8-48B3-BB34-057F57E0C74F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369846"/>
          </a:xfrm>
        </p:spPr>
        <p:txBody>
          <a:bodyPr>
            <a:noAutofit/>
          </a:bodyPr>
          <a:lstStyle/>
          <a:p>
            <a:pPr marL="257175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possessive constructions 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denotes definiteness, while –e encodes </a:t>
            </a:r>
            <a:r>
              <a:rPr lang="en-GB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specificity.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2282"/>
            <a:ext cx="7886700" cy="3477691"/>
          </a:xfrm>
        </p:spPr>
        <p:txBody>
          <a:bodyPr>
            <a:normAutofit/>
          </a:bodyPr>
          <a:lstStyle/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naw-i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Azad-e.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boy-DEF-1SG      name-3SG     Azad-AUX.PRS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‘My son’s name is Azad.’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(26)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  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naw-i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Azad-e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that     boy-DEF-1SG       name-3SG     Azad-AUX.PRS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‘That son of mine’s name is Azad.’</a:t>
            </a:r>
          </a:p>
          <a:p>
            <a:pPr marL="0" indent="0">
              <a:lnSpc>
                <a:spcPct val="60000"/>
              </a:lnSpc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9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DP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-eke-m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‘my son’ in (25), is both unique and specific. </a:t>
            </a:r>
          </a:p>
          <a:p>
            <a:pPr algn="just">
              <a:lnSpc>
                <a:spcPct val="100000"/>
              </a:lnSpc>
              <a:spcAft>
                <a:spcPts val="9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-e-m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‘that son of mine’ in (26) is specific but not unique.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6C7E-2860-4B2A-8ECC-4894B72BC877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57815"/>
          </a:xfrm>
        </p:spPr>
        <p:txBody>
          <a:bodyPr>
            <a:normAutofit/>
          </a:bodyPr>
          <a:lstStyle/>
          <a:p>
            <a:pPr marL="257175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evidence that 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marks specificity in 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7192"/>
            <a:ext cx="7886700" cy="38927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morphology, too, </a:t>
            </a:r>
            <a:r>
              <a:rPr lang="en-GB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indicates specificity.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(27)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wiɫax-i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berz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(28)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wiɫax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berz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animal-IZ     tall                                         animal-IZ    tall-DEF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‘tall animals’                                              ‘horse or mule, literally, the tall animal’ </a:t>
            </a:r>
          </a:p>
          <a:p>
            <a:pPr algn="just">
              <a:lnSpc>
                <a:spcPct val="100000"/>
              </a:lnSpc>
              <a:spcAft>
                <a:spcPts val="1350"/>
              </a:spcAft>
            </a:pPr>
            <a:r>
              <a:rPr lang="en-GB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wiɫax-i</a:t>
            </a:r>
            <a:r>
              <a:rPr lang="en-GB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berz</a:t>
            </a: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‘tall animals’ in (27) is generic. </a:t>
            </a:r>
          </a:p>
          <a:p>
            <a:pPr algn="just">
              <a:lnSpc>
                <a:spcPct val="100000"/>
              </a:lnSpc>
              <a:spcAft>
                <a:spcPts val="1350"/>
              </a:spcAft>
            </a:pPr>
            <a:r>
              <a:rPr lang="en-GB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wiɫax</a:t>
            </a:r>
            <a:r>
              <a:rPr lang="en-GB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</a:t>
            </a:r>
            <a:r>
              <a:rPr lang="en-GB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berz</a:t>
            </a:r>
            <a:r>
              <a:rPr lang="en-GB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‘literally, the tall animal’ denotes a horse or a mule.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29)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                               (30)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dwan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dwan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                    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hundred         hundred-SPEC                               two                     two-SPEC  </a:t>
            </a:r>
          </a:p>
          <a:p>
            <a:pPr marL="0" indent="0">
              <a:lnSpc>
                <a:spcPct val="50000"/>
              </a:lnSpc>
              <a:spcAft>
                <a:spcPts val="1350"/>
              </a:spcAft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‘hundred’      ‘century’                                         ‘two’                   ‘twin’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(31)   bin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                                             (32)   du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kilk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under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hand-SPEC                                                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  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tail-SPEC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‘coin flipping, game’                                                  ‘earwig, an insect with two tails’ </a:t>
            </a:r>
          </a:p>
          <a:p>
            <a:pPr algn="just">
              <a:lnSpc>
                <a:spcPct val="100000"/>
              </a:lnSpc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7E30-DB4D-4F69-A32A-0D5443098D2B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11956"/>
          </a:xfrm>
        </p:spPr>
        <p:txBody>
          <a:bodyPr>
            <a:norm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Cross-linguistic evidence.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1"/>
            <a:ext cx="7886700" cy="39469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which mark specificity not definiteness are rather widespread (Lyons 1999: 59) 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Brazilian Portuguese is a functional category marking specificity (Pereira 2010).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(33)  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essa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mulher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this    woman  the      ‘this woman’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Mavea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language spoken in Vanuatu uses distinct articles to mark definiteness and specificity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Guérin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(2007) </a:t>
            </a:r>
          </a:p>
          <a:p>
            <a:pPr algn="just">
              <a:lnSpc>
                <a:spcPct val="150000"/>
              </a:lnSpc>
            </a:pPr>
            <a:r>
              <a:rPr lang="en-GB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Rijkhoff’s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(2002) survey of 85 languages: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-Definite articles co-occurring with demonstratives in languages like Abkhaz and Hungarian are not associated with definiteness, but with specificity.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A39B-C440-44E4-ABA2-ECF44018081C}" type="datetime2">
              <a:rPr lang="en-GB" smtClean="0"/>
              <a:pPr/>
              <a:t>Monday, 24 April 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5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09688"/>
          </a:xfrm>
        </p:spPr>
        <p:txBody>
          <a:bodyPr>
            <a:noAutofit/>
          </a:bodyPr>
          <a:lstStyle/>
          <a:p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–</a:t>
            </a:r>
            <a:r>
              <a:rPr lang="en-GB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1"/>
            <a:ext cx="7886700" cy="39469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marker of indefiniteness, not just a diachronic remnant of the numeral 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as claimed by Lyons (1995: 95).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co-occur with plural marking (34). The definite marker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the same morpheme order as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respect to the plural marker (35), which is different from that of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–eke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(36). </a:t>
            </a:r>
          </a:p>
          <a:p>
            <a:pPr marL="0" indent="0" algn="just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(34)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-an-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(35)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-an-e                        (36)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-eke-an</a:t>
            </a:r>
          </a:p>
          <a:p>
            <a:pPr marL="0" indent="0" algn="just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person-PL-INDEF                         that    person-PL-DEF                       person-DEF-PL</a:t>
            </a:r>
          </a:p>
          <a:p>
            <a:pPr marL="0" indent="0" algn="just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‘(some) people’                               ‘those people’                                    ‘the people’ </a:t>
            </a:r>
          </a:p>
          <a:p>
            <a:pPr marL="0" indent="0" algn="just">
              <a:lnSpc>
                <a:spcPct val="50000"/>
              </a:lnSpc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its distribution ,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merges with NumP similarly to the definite marker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5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FADC-2D46-45C6-991C-D4BBFD0A60B0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273593"/>
          </a:xfrm>
        </p:spPr>
        <p:txBody>
          <a:bodyPr>
            <a:no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(37) Shows the structure for (34), compared to the general proposed structure for the CK DP (38)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6877"/>
            <a:ext cx="7886700" cy="4013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(37)                                                                    (38)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spcAft>
                <a:spcPts val="900"/>
              </a:spcAft>
              <a:buNone/>
            </a:pPr>
            <a:endParaRPr lang="en-GB" dirty="0"/>
          </a:p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evidence: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encodes specificity only, similarly to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(39)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    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naw-i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Azad-e.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boy-INDEF-1SG      name-3SG     Azad-AUX.PRS</a:t>
            </a:r>
          </a:p>
          <a:p>
            <a:pPr marL="0" indent="0">
              <a:lnSpc>
                <a:spcPct val="60000"/>
              </a:lnSpc>
              <a:spcAft>
                <a:spcPts val="90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‘A son of mine’s name is Azad.’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-e-m  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naw-i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Azad-e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that     boy-DEF-1SG       name-3SG     Azad-AUX.PRS</a:t>
            </a:r>
          </a:p>
          <a:p>
            <a:pPr marL="0" indent="0">
              <a:lnSpc>
                <a:spcPct val="60000"/>
              </a:lnSpc>
              <a:spcAft>
                <a:spcPts val="45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‘That son of mine’s name is Azad.’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DPs in (39, 40) are interpreted as specific but not unique.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FED7-E0F8-42BB-A181-448573B8F99A}" type="datetime2">
              <a:rPr lang="en-GB" smtClean="0"/>
              <a:pPr/>
              <a:t>Monday, 24 April 2017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646" y="1648222"/>
            <a:ext cx="1875502" cy="1084592"/>
          </a:xfrm>
          <a:prstGeom prst="rect">
            <a:avLst/>
          </a:prstGeom>
        </p:spPr>
      </p:pic>
      <p:sp>
        <p:nvSpPr>
          <p:cNvPr id="7" name="Arc 6"/>
          <p:cNvSpPr/>
          <p:nvPr/>
        </p:nvSpPr>
        <p:spPr>
          <a:xfrm>
            <a:off x="2791326" y="2352856"/>
            <a:ext cx="324853" cy="430410"/>
          </a:xfrm>
          <a:prstGeom prst="arc">
            <a:avLst>
              <a:gd name="adj1" fmla="val 149373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Freeform 7"/>
          <p:cNvSpPr/>
          <p:nvPr/>
        </p:nvSpPr>
        <p:spPr>
          <a:xfrm>
            <a:off x="1919038" y="2349166"/>
            <a:ext cx="956510" cy="443859"/>
          </a:xfrm>
          <a:custGeom>
            <a:avLst/>
            <a:gdLst>
              <a:gd name="connsiteX0" fmla="*/ 1266504 w 1266504"/>
              <a:gd name="connsiteY0" fmla="*/ 545432 h 591812"/>
              <a:gd name="connsiteX1" fmla="*/ 159599 w 1266504"/>
              <a:gd name="connsiteY1" fmla="*/ 537411 h 591812"/>
              <a:gd name="connsiteX2" fmla="*/ 7199 w 1266504"/>
              <a:gd name="connsiteY2" fmla="*/ 0 h 591812"/>
              <a:gd name="connsiteX3" fmla="*/ 7199 w 1266504"/>
              <a:gd name="connsiteY3" fmla="*/ 0 h 59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6504" h="591812">
                <a:moveTo>
                  <a:pt x="1266504" y="545432"/>
                </a:moveTo>
                <a:cubicBezTo>
                  <a:pt x="817993" y="586874"/>
                  <a:pt x="369483" y="628316"/>
                  <a:pt x="159599" y="537411"/>
                </a:cubicBezTo>
                <a:cubicBezTo>
                  <a:pt x="-50285" y="446506"/>
                  <a:pt x="7199" y="0"/>
                  <a:pt x="7199" y="0"/>
                </a:cubicBezTo>
                <a:lnTo>
                  <a:pt x="7199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93955"/>
            <a:ext cx="1979832" cy="125627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1925669" y="2295024"/>
            <a:ext cx="0" cy="5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1748607" y="1946109"/>
            <a:ext cx="1529998" cy="1004636"/>
          </a:xfrm>
          <a:prstGeom prst="arc">
            <a:avLst>
              <a:gd name="adj1" fmla="val 29136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2" name="Freeform 21"/>
          <p:cNvSpPr/>
          <p:nvPr/>
        </p:nvSpPr>
        <p:spPr>
          <a:xfrm>
            <a:off x="1135748" y="1982203"/>
            <a:ext cx="903605" cy="860156"/>
          </a:xfrm>
          <a:custGeom>
            <a:avLst/>
            <a:gdLst>
              <a:gd name="connsiteX0" fmla="*/ 1204807 w 1204807"/>
              <a:gd name="connsiteY0" fmla="*/ 1138989 h 1146874"/>
              <a:gd name="connsiteX1" fmla="*/ 73838 w 1204807"/>
              <a:gd name="connsiteY1" fmla="*/ 978568 h 1146874"/>
              <a:gd name="connsiteX2" fmla="*/ 105923 w 1204807"/>
              <a:gd name="connsiteY2" fmla="*/ 0 h 1146874"/>
              <a:gd name="connsiteX3" fmla="*/ 105923 w 1204807"/>
              <a:gd name="connsiteY3" fmla="*/ 0 h 114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807" h="1146874">
                <a:moveTo>
                  <a:pt x="1204807" y="1138989"/>
                </a:moveTo>
                <a:cubicBezTo>
                  <a:pt x="730896" y="1153694"/>
                  <a:pt x="256985" y="1168399"/>
                  <a:pt x="73838" y="978568"/>
                </a:cubicBezTo>
                <a:cubicBezTo>
                  <a:pt x="-109309" y="788737"/>
                  <a:pt x="105923" y="0"/>
                  <a:pt x="105923" y="0"/>
                </a:cubicBezTo>
                <a:lnTo>
                  <a:pt x="105923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V="1">
            <a:off x="1215190" y="1946108"/>
            <a:ext cx="13456" cy="36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6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83418"/>
          </a:xfrm>
        </p:spPr>
        <p:txBody>
          <a:bodyPr>
            <a:normAutofit/>
          </a:bodyPr>
          <a:lstStyle/>
          <a:p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NP to DP: Some theoretical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4513"/>
            <a:ext cx="7886700" cy="376475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GB" sz="2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stages of Generative Grammar: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GB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noun phrase is the projection of the head noun, whereas other accompanying elements such as articles, determiners and adjectives are modifying elements (see </a:t>
            </a:r>
            <a:r>
              <a:rPr lang="en-GB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Jackendoff</a:t>
            </a:r>
            <a:r>
              <a:rPr lang="en-GB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1977).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Abney’s (1987) DP Hypothesis: </a:t>
            </a:r>
          </a:p>
          <a:p>
            <a:pPr algn="just">
              <a:lnSpc>
                <a:spcPct val="120000"/>
              </a:lnSpc>
              <a:spcAft>
                <a:spcPts val="900"/>
              </a:spcAft>
            </a:pPr>
            <a:r>
              <a:rPr lang="en-GB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noun phrase is headed by a functional category realized by a determiner (D) with NP as its complement.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3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heads following DP Hypothesis: </a:t>
            </a:r>
          </a:p>
          <a:p>
            <a:pPr marL="0" indent="0" algn="just">
              <a:lnSpc>
                <a:spcPct val="120000"/>
              </a:lnSpc>
            </a:pPr>
            <a:r>
              <a:rPr lang="en-GB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Any lexical or inflectional category which has a grammatical function and provides semantic content is the head of a maximal projection (Chomsky 1995).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GB" sz="2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E95E-6154-48E8-859F-9EDEB3231968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976062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for your attention!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84" y="2680034"/>
            <a:ext cx="8939463" cy="30800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Any questions ?</a:t>
            </a:r>
          </a:p>
          <a:p>
            <a:endParaRPr lang="en-GB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B210-81AF-4EE3-9039-C6A5EF3CE5F0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390525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Noun Phrase in 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5919"/>
            <a:ext cx="7886700" cy="38540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elements to express (in)definiteness in Central Kurdish (CK, henceforth).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6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                                                 (2)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 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</a:t>
            </a:r>
          </a:p>
          <a:p>
            <a:pPr marL="0" indent="0" algn="just">
              <a:lnSpc>
                <a:spcPct val="60000"/>
              </a:lnSpc>
              <a:spcAft>
                <a:spcPts val="900"/>
              </a:spcAft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horse-DEF      ‘the horse’                                horse-IZ          big-DEF        ‘the big horse’ 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esp-êk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(4)      </a:t>
            </a: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esp-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k-i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horse-INDEF     ‘a horse’                                horse-INDEF-IZ      big        ‘a big horse’ </a:t>
            </a:r>
          </a:p>
          <a:p>
            <a:pPr marL="0" indent="0" algn="just">
              <a:lnSpc>
                <a:spcPct val="60000"/>
              </a:lnSpc>
              <a:buNone/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–eke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Hawrami is regarded as head of DP (Holmberg and Odden 2004, 2008).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 category in CK is associated only with (in)definiteness features.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CA0A-4F92-4758-923D-03198EBE3099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9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04813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Definiteness and the status of the morpheme -e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5908"/>
            <a:ext cx="7886700" cy="395406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Demonstratives are accompanied by the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clitic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attaching to the noun or to the end of postnominal modifier(s). </a:t>
            </a:r>
          </a:p>
          <a:p>
            <a:pPr marL="342900" indent="-342900" algn="just">
              <a:lnSpc>
                <a:spcPct val="50000"/>
              </a:lnSpc>
              <a:buAutoNum type="arabicParenBoth" startAt="5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pyaw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pyaw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</a:t>
            </a:r>
          </a:p>
          <a:p>
            <a:pPr marL="0" indent="0" algn="just">
              <a:lnSpc>
                <a:spcPct val="50000"/>
              </a:lnSpc>
              <a:spcAft>
                <a:spcPts val="18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 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man-DEF    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‘this man’         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 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man-IZ    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old-DEF 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old man’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assumptions about 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</a:p>
          <a:p>
            <a:pPr algn="just">
              <a:lnSpc>
                <a:spcPct val="100000"/>
              </a:lnSpc>
              <a:spcAft>
                <a:spcPts val="1800"/>
              </a:spcAft>
            </a:pP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part of the prenominal demonstrative article (Fattah 1997: 181 and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Öpengin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2013: 107)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assumption</a:t>
            </a:r>
          </a:p>
          <a:p>
            <a:pPr algn="just">
              <a:lnSpc>
                <a:spcPct val="100000"/>
              </a:lnSpc>
            </a:pP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marker of definiteness and the prenominal part marks the deictic feature.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4346-259D-44E7-80E7-8EF9901DBED4}" type="datetime2">
              <a:rPr lang="en-GB" smtClean="0"/>
              <a:pPr/>
              <a:t>Monday, 24 April 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3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290513"/>
          </a:xfrm>
        </p:spPr>
        <p:txBody>
          <a:bodyPr>
            <a:normAutofit fontScale="90000"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Evidence that 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definite marker: </a:t>
            </a:r>
            <a:endParaRPr lang="en-GB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619"/>
            <a:ext cx="7886700" cy="424338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Aft>
                <a:spcPts val="450"/>
              </a:spcAft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narrative, a noun can carry the inflection 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</a:t>
            </a:r>
          </a:p>
          <a:p>
            <a:pPr marL="0" indent="0">
              <a:lnSpc>
                <a:spcPct val="110000"/>
              </a:lnSpc>
              <a:spcAft>
                <a:spcPts val="450"/>
              </a:spcAft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žin-êk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             de-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berew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ême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legel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du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woman-INDEF       way-3SG    PROG-make.PST    towards     us      with    two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mindal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-eke-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žin</a:t>
            </a:r>
            <a:r>
              <a:rPr lang="en-GB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hawar-i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de-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yarmeti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child-DEF-3SG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woman-DEF    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shout-3SG     PROG-make.PST 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   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</a:p>
          <a:p>
            <a:pPr marL="0" indent="0">
              <a:lnSpc>
                <a:spcPct val="120000"/>
              </a:lnSpc>
              <a:spcAft>
                <a:spcPts val="900"/>
              </a:spcAft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‘A woman was running towards us with her two kids; the woman was calling for help.’ </a:t>
            </a:r>
          </a:p>
          <a:p>
            <a:pPr>
              <a:lnSpc>
                <a:spcPct val="120000"/>
              </a:lnSpc>
            </a:pP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‘which’ and </a:t>
            </a:r>
            <a:r>
              <a:rPr lang="en-GB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ĉi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‘what’</a:t>
            </a:r>
          </a:p>
          <a:p>
            <a:pPr marL="0" indent="0">
              <a:lnSpc>
                <a:spcPct val="170000"/>
              </a:lnSpc>
              <a:spcAft>
                <a:spcPts val="450"/>
              </a:spcAft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interrogative quantifier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marks definiteness, while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indefiniteness (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Pesetsky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1987, 2000;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Gebhardt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(8)    kam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sêw</a:t>
            </a:r>
            <a:r>
              <a:rPr lang="en-GB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                              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ĉi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sêw-êk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which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apple-DEF  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‘which apple?’                       </a:t>
            </a: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  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apple-INDEF      ‘what apple?’  </a:t>
            </a:r>
          </a:p>
          <a:p>
            <a:pPr marL="0" indent="0">
              <a:buNone/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E2F2-5785-4AD7-8DE7-00E4103E27D9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219074"/>
          </a:xfrm>
        </p:spPr>
        <p:txBody>
          <a:bodyPr>
            <a:no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quantifier 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‘any/each’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4476"/>
            <a:ext cx="7886700" cy="3975497"/>
          </a:xfrm>
        </p:spPr>
        <p:txBody>
          <a:bodyPr>
            <a:norm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45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quantifier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encodes definiteness or specificity, while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expresses indefiniteness 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Beghelli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Stowell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1997;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Giannakidou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1998, 1999, 2004;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Vendler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1962: 157-159). </a:t>
            </a:r>
          </a:p>
          <a:p>
            <a:pPr algn="just">
              <a:lnSpc>
                <a:spcPct val="120000"/>
              </a:lnSpc>
              <a:spcAft>
                <a:spcPts val="450"/>
              </a:spcAft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her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sêw-êk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ber-êt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let    each   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person-DEF        apple-INDEF    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take.subju-3SG</a:t>
            </a:r>
          </a:p>
          <a:p>
            <a:pPr marL="0" indent="0">
              <a:lnSpc>
                <a:spcPct val="70000"/>
              </a:lnSpc>
              <a:spcAft>
                <a:spcPts val="90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‘Let each person (of them) take an apple.’ </a:t>
            </a:r>
          </a:p>
          <a:p>
            <a:pPr marL="0" indent="0">
              <a:lnSpc>
                <a:spcPct val="70000"/>
              </a:lnSpc>
              <a:spcAft>
                <a:spcPts val="900"/>
              </a:spcAft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   her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kes-êk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hat  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êre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yarmeti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bi-de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any   person-INDEF    come.PST      to    here     help          IMP-give.1SG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‘Help any anybody who comes here.’</a:t>
            </a:r>
          </a:p>
          <a:p>
            <a:pPr marL="0" indent="0">
              <a:lnSpc>
                <a:spcPct val="5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73D5-3F80-463B-8210-980F57239BCB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demonstratives can occur without 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the relevant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devoid of any sense of definiteness.   </a:t>
            </a:r>
            <a:b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3544"/>
            <a:ext cx="7886700" cy="41764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(11)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swalker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-eke     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deger-êt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maⱡ(*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maⱡ(*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beggar-DEF     roam.PRS-3SG    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   this    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house(*DEF)    to     that    house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spcAft>
                <a:spcPts val="45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‘The beggar goes from one house to another.’  </a:t>
            </a:r>
          </a:p>
          <a:p>
            <a:pPr marL="0" indent="0">
              <a:lnSpc>
                <a:spcPct val="50000"/>
              </a:lnSpc>
              <a:spcAft>
                <a:spcPts val="450"/>
              </a:spcAft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350"/>
              </a:spcAft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Vocative constructions are standardly considered definite (Lyons 1999: 152).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50000"/>
              </a:lnSpc>
              <a:buAutoNum type="arabicParenBoth" startAt="12"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daik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pPr marL="0" indent="0">
              <a:lnSpc>
                <a:spcPct val="50000"/>
              </a:lnSpc>
              <a:spcAft>
                <a:spcPts val="9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mother-V(DEF)       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‘you, mummy’                   </a:t>
            </a:r>
          </a:p>
          <a:p>
            <a:pPr marL="257175" indent="-257175">
              <a:lnSpc>
                <a:spcPct val="50000"/>
              </a:lnSpc>
              <a:buAutoNum type="arabicParenBoth" startAt="13"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kurd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kurd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-PL-V(DEF) 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‘you, Kurds’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5E4D-2856-4766-95BB-71F1104AB966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857124"/>
          </a:xfrm>
        </p:spPr>
        <p:txBody>
          <a:bodyPr>
            <a:norm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Cross-linguistic evidence of definite markers accompanying demonstratives is found in several languages including Romanian, Macedonian, Hungarian, Bulgarian, Indonesian, Irish, Spanish and Greek.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8219"/>
            <a:ext cx="7886700" cy="35017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50000"/>
              </a:lnSpc>
              <a:buNone/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toj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covek-</a:t>
            </a:r>
            <a:r>
              <a:rPr lang="en-GB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Macedonian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this     man-the 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‘this man’                                                        Giusti (1992: 7)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(15)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tazi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kniga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           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colloquial Bulgarian     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this    book-the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‘this book’                                                          Franks (2001: 19)                 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aftos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andras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Greek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this      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man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‘this man’                                             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Panagiotidis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(2000: 718)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apart from the indefinite marker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êk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CK has two markers of definiteness: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–eke 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–e.   </a:t>
            </a:r>
          </a:p>
          <a:p>
            <a:pPr algn="just">
              <a:lnSpc>
                <a:spcPct val="100000"/>
              </a:lnSpc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B83A-E7EF-4B38-B139-4B5A0AD26D99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3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739941"/>
          </a:xfrm>
        </p:spPr>
        <p:txBody>
          <a:bodyPr>
            <a:normAutofit/>
          </a:bodyPr>
          <a:lstStyle/>
          <a:p>
            <a:pPr marL="214313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Are the (in)definite markers all realized by the same D category?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7035"/>
            <a:ext cx="7886700" cy="395293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Aft>
                <a:spcPts val="9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Answer: Given the surface order inside the DP, the answer is negative.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-eke-an                                               (18)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-eke-an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horse-DEF-PL                                                    horse-IZ    big-DEF-PL</a:t>
            </a:r>
          </a:p>
          <a:p>
            <a:pPr marL="0" indent="0">
              <a:lnSpc>
                <a:spcPct val="60000"/>
              </a:lnSpc>
              <a:spcAft>
                <a:spcPts val="450"/>
              </a:spcAft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‘the horses’                                                        ‘the big horses’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(19)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-an-e                                      (20)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  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-an-e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that     horse-PL-DEF                                       that    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-IZ     big-PL-DEF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‘those horses’                                                    ‘those big horses’ </a:t>
            </a:r>
          </a:p>
          <a:p>
            <a:pPr marL="0" indent="0">
              <a:lnSpc>
                <a:spcPct val="60000"/>
              </a:lnSpc>
              <a:buNone/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projects a phrase (see Ritter 1991, 1992, 1995)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-an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Num head of a functional projection (NumP).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definite markers appear in different positions : –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eke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precedes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–an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whereas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–e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follows it.</a:t>
            </a:r>
          </a:p>
          <a:p>
            <a:pPr>
              <a:lnSpc>
                <a:spcPct val="110000"/>
              </a:lnSpc>
              <a:spcAft>
                <a:spcPts val="450"/>
              </a:spcAft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DP is realized by discourse-related functional elements, CK should have two DP layers with NumP intermediate between them.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10000"/>
              </a:lnSpc>
            </a:pP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10F9-24FD-4C65-AFA3-1416EB49BD31}" type="datetime2">
              <a:rPr lang="en-GB" smtClean="0"/>
              <a:pPr/>
              <a:t>Monday, 24 April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</TotalTime>
  <Words>1771</Words>
  <Application>Microsoft Office PowerPoint</Application>
  <PresentationFormat>On-screen Show (4:3)</PresentationFormat>
  <Paragraphs>220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Two DP Layers within the Central Kurdish Noun Phrase</vt:lpstr>
      <vt:lpstr>From NP to DP: Some theoretical background</vt:lpstr>
      <vt:lpstr>The Noun Phrase in CK</vt:lpstr>
      <vt:lpstr>Definiteness and the status of the morpheme -e</vt:lpstr>
      <vt:lpstr> Evidence that –e is a definite marker: </vt:lpstr>
      <vt:lpstr>The quantifier her ‘any/each’</vt:lpstr>
      <vt:lpstr>The demonstratives can occur without –e, where the relevant nominal construction is devoid of any sense of definiteness.    </vt:lpstr>
      <vt:lpstr>Cross-linguistic evidence of definite markers accompanying demonstratives is found in several languages including Romanian, Macedonian, Hungarian, Bulgarian, Indonesian, Irish, Spanish and Greek. </vt:lpstr>
      <vt:lpstr>Question: Are the (in)definite markers all realized by the same D category? </vt:lpstr>
      <vt:lpstr>Theoretical background and assumptions</vt:lpstr>
      <vt:lpstr>Based on Chomsky’s (1995) minimalist derivational theory, the structure for the noun phrases in (21) and (2) are as represented in (23) and (24), respectively. </vt:lpstr>
      <vt:lpstr>Position of demonstratives:   Demonstratives merge somewhere lower than definite article (Biberauer et al. 2014; Roberts 2011; Guardiano 2010). </vt:lpstr>
      <vt:lpstr>Questions about two D categories: </vt:lpstr>
      <vt:lpstr>The two D positions:</vt:lpstr>
      <vt:lpstr>In possessive constructions -eke denotes definiteness, while –e encodes specificity. </vt:lpstr>
      <vt:lpstr>Further evidence that –e marks specificity in CK </vt:lpstr>
      <vt:lpstr>Cross-linguistic evidence. </vt:lpstr>
      <vt:lpstr>Position of –êk:   </vt:lpstr>
      <vt:lpstr>(37) Shows the structure for (34), compared to the general proposed structure for the CK DP (38) </vt:lpstr>
      <vt:lpstr>Thank you for your attention!</vt:lpstr>
    </vt:vector>
  </TitlesOfParts>
  <Company>Newcastle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DP Layers within the Central Kurdish Noun Phrase</dc:title>
  <dc:creator>Rebwar Tahir (PGR)</dc:creator>
  <cp:lastModifiedBy>Rebwar Tahir (PGR)</cp:lastModifiedBy>
  <cp:revision>156</cp:revision>
  <cp:lastPrinted>2017-04-15T17:35:37Z</cp:lastPrinted>
  <dcterms:created xsi:type="dcterms:W3CDTF">2017-04-05T11:38:30Z</dcterms:created>
  <dcterms:modified xsi:type="dcterms:W3CDTF">2017-04-24T17:00:59Z</dcterms:modified>
</cp:coreProperties>
</file>