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FFFF540_A411CF4E.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7FFFF52E_AFBD52CE.xml" ContentType="application/vnd.ms-powerpoint.comments+xml"/>
  <Override PartName="/ppt/notesSlides/notesSlide20.xml" ContentType="application/vnd.openxmlformats-officedocument.presentationml.notesSlide+xml"/>
  <Override PartName="/ppt/comments/modernComment_7FFFF543_E6483DF0.xml" ContentType="application/vnd.ms-powerpoint.comments+xml"/>
  <Override PartName="/ppt/notesSlides/notesSlide21.xml" ContentType="application/vnd.openxmlformats-officedocument.presentationml.notesSlide+xml"/>
  <Override PartName="/ppt/comments/modernComment_7FFFF513_1E2FEF7B.xml" ContentType="application/vnd.ms-powerpoint.comments+xml"/>
  <Override PartName="/ppt/notesSlides/notesSlide22.xml" ContentType="application/vnd.openxmlformats-officedocument.presentationml.notesSlide+xml"/>
  <Override PartName="/ppt/comments/modernComment_7FFFF521_25D9FD20.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7FFFF53C_B02394F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74" r:id="rId4"/>
  </p:sldMasterIdLst>
  <p:notesMasterIdLst>
    <p:notesMasterId r:id="rId41"/>
  </p:notesMasterIdLst>
  <p:handoutMasterIdLst>
    <p:handoutMasterId r:id="rId42"/>
  </p:handoutMasterIdLst>
  <p:sldIdLst>
    <p:sldId id="263" r:id="rId5"/>
    <p:sldId id="2147480901" r:id="rId6"/>
    <p:sldId id="2147480888" r:id="rId7"/>
    <p:sldId id="2147480875" r:id="rId8"/>
    <p:sldId id="266" r:id="rId9"/>
    <p:sldId id="269" r:id="rId10"/>
    <p:sldId id="270" r:id="rId11"/>
    <p:sldId id="2147480853" r:id="rId12"/>
    <p:sldId id="271" r:id="rId13"/>
    <p:sldId id="2147480898" r:id="rId14"/>
    <p:sldId id="2147480849" r:id="rId15"/>
    <p:sldId id="2147480847" r:id="rId16"/>
    <p:sldId id="2147480859" r:id="rId17"/>
    <p:sldId id="2147480852" r:id="rId18"/>
    <p:sldId id="2147480894" r:id="rId19"/>
    <p:sldId id="2147480895" r:id="rId20"/>
    <p:sldId id="377" r:id="rId21"/>
    <p:sldId id="2147480896" r:id="rId22"/>
    <p:sldId id="2147480868" r:id="rId23"/>
    <p:sldId id="2147480869" r:id="rId24"/>
    <p:sldId id="2147480867" r:id="rId25"/>
    <p:sldId id="2147480871" r:id="rId26"/>
    <p:sldId id="2147480878" r:id="rId27"/>
    <p:sldId id="2147480889" r:id="rId28"/>
    <p:sldId id="2147480882" r:id="rId29"/>
    <p:sldId id="2147480899" r:id="rId30"/>
    <p:sldId id="2147480851" r:id="rId31"/>
    <p:sldId id="2147480866" r:id="rId32"/>
    <p:sldId id="2147480865" r:id="rId33"/>
    <p:sldId id="2147480893" r:id="rId34"/>
    <p:sldId id="2147480891" r:id="rId35"/>
    <p:sldId id="2147480892" r:id="rId36"/>
    <p:sldId id="2147480900" r:id="rId37"/>
    <p:sldId id="2147480880" r:id="rId38"/>
    <p:sldId id="2147480904" r:id="rId39"/>
    <p:sldId id="2147480883"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263795E-33B7-4648-8EB4-EC9DDB3AD8E8}">
          <p14:sldIdLst>
            <p14:sldId id="263"/>
            <p14:sldId id="2147480901"/>
            <p14:sldId id="2147480888"/>
            <p14:sldId id="2147480875"/>
            <p14:sldId id="266"/>
            <p14:sldId id="269"/>
            <p14:sldId id="270"/>
            <p14:sldId id="2147480853"/>
            <p14:sldId id="271"/>
          </p14:sldIdLst>
        </p14:section>
        <p14:section name="Approval worksflows for Requests" id="{8D01C89E-1084-4029-9883-14AC74FEAA82}">
          <p14:sldIdLst>
            <p14:sldId id="2147480898"/>
            <p14:sldId id="2147480849"/>
            <p14:sldId id="2147480847"/>
            <p14:sldId id="2147480859"/>
            <p14:sldId id="2147480852"/>
          </p14:sldIdLst>
        </p14:section>
        <p14:section name="Jobs Transformation" id="{2A485936-C6A8-4A5B-AB4E-FA8C07C9C483}">
          <p14:sldIdLst>
            <p14:sldId id="2147480894"/>
            <p14:sldId id="2147480895"/>
            <p14:sldId id="377"/>
            <p14:sldId id="2147480896"/>
          </p14:sldIdLst>
        </p14:section>
        <p14:section name="Performance Management" id="{671C0D44-2130-4310-BA6C-E7C11FF12BC6}">
          <p14:sldIdLst>
            <p14:sldId id="2147480868"/>
            <p14:sldId id="2147480869"/>
            <p14:sldId id="2147480867"/>
          </p14:sldIdLst>
        </p14:section>
        <p14:section name="Compensation" id="{F956031C-07AE-4F13-B63A-66A8C7E62C9B}">
          <p14:sldIdLst>
            <p14:sldId id="2147480871"/>
            <p14:sldId id="2147480878"/>
            <p14:sldId id="2147480889"/>
            <p14:sldId id="2147480882"/>
          </p14:sldIdLst>
        </p14:section>
        <p14:section name="Non-Hospital Audience" id="{7BCF9F3E-7359-4132-8E8B-ECD5678FCB96}">
          <p14:sldIdLst>
            <p14:sldId id="2147480899"/>
          </p14:sldIdLst>
        </p14:section>
        <p14:section name="Learning" id="{BBDA3E24-4DFF-47FE-904D-77205543DE58}">
          <p14:sldIdLst>
            <p14:sldId id="2147480851"/>
            <p14:sldId id="2147480866"/>
            <p14:sldId id="2147480865"/>
          </p14:sldIdLst>
        </p14:section>
        <p14:section name="Time and Labor" id="{9FD24054-18E9-441E-B3E5-992DE40E8B80}">
          <p14:sldIdLst>
            <p14:sldId id="2147480893"/>
            <p14:sldId id="2147480891"/>
            <p14:sldId id="2147480892"/>
          </p14:sldIdLst>
        </p14:section>
        <p14:section name="Summary" id="{CBBB4AEE-7678-4FD7-A47F-7879BA1D002C}">
          <p14:sldIdLst>
            <p14:sldId id="2147480900"/>
          </p14:sldIdLst>
        </p14:section>
        <p14:section name="Questions" id="{5CBC7925-69E5-4387-8D2A-F945AD6C92E2}">
          <p14:sldIdLst>
            <p14:sldId id="2147480880"/>
            <p14:sldId id="2147480904"/>
            <p14:sldId id="2147480883"/>
          </p14:sldIdLst>
        </p14:section>
        <p14:section name="Appendix/Assets" id="{D2A30141-83DB-4668-B0D2-6D5950286E08}">
          <p14:sldIdLst/>
        </p14:section>
      </p14:sectionLst>
    </p:ext>
    <p:ext uri="{EFAFB233-063F-42B5-8137-9DF3F51BA10A}">
      <p15:sldGuideLst xmlns:p15="http://schemas.microsoft.com/office/powerpoint/2012/main">
        <p15:guide id="1" orient="horz" pos="1620" userDrawn="1">
          <p15:clr>
            <a:srgbClr val="747775"/>
          </p15:clr>
        </p15:guide>
        <p15:guide id="4" orient="horz" pos="300" userDrawn="1">
          <p15:clr>
            <a:srgbClr val="747775"/>
          </p15:clr>
        </p15:guide>
        <p15:guide id="5"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557A31-B744-77D7-5F92-5B1BF2889F1B}" name="Famer, Kariley" initials="KF" userId="S::kfamer@deloitte.com::f4743b45-08ce-4d6d-bea3-a8d1009f7f74" providerId="AD"/>
  <p188:author id="{81EE9B42-FA21-4B88-826D-F1C83ABC1414}" name="Nichole Gladky" initials="NG" userId="S::nichole.gladky@stonybrook.edu::e77d3469-9ef8-4bde-b347-6e194ea27b1f" providerId="AD"/>
  <p188:author id="{9C623A5A-F5CE-599E-6772-500D005A5C33}" name="Guest User" initials="GU" userId="S::urn:spo:anon#cb78638654a343d1d3452e75b79d9c16c83e019701448f6c19de77e46b59c323::" providerId="AD"/>
  <p188:author id="{58EB0396-4552-4ADE-D41A-8E7BFF589382}" name="Samantha Koegl" initials="SK" userId="S::samantha.koegl@stonybrook.edu::837a39fb-fec6-4ec8-9cf7-c27184603282" providerId="AD"/>
  <p188:author id="{A345B2B4-2E14-990C-55E2-885070137C55}" name="Devon Kellaher" initials="DK" userId="S::devon.kellaher@stonybrook.edu::ad811f5f-2cbe-4941-b4ed-b1a810656f36" providerId="AD"/>
  <p188:author id="{92CFA9CB-22D7-54D4-F885-BE9FCD7CC14D}" name="Julian Herrero" initials="JH" userId="S::Julian.Herrero@stonybrook.edu::825e4017-aa38-41cb-bd52-46521f80f3e2" providerId="AD"/>
  <p188:author id="{807D96D8-17CA-21D3-33FF-EFDC48047250}" name="Nichole Gladky" initials="NG" userId="S::Nichole.Gladky@stonybrook.edu::e77d3469-9ef8-4bde-b347-6e194ea27b1f" providerId="AD"/>
  <p188:author id="{FBE4E1E3-456F-B0EC-3A26-CE9E9284069A}" name="Kariley Famer" initials="KF" userId="S::Kariley.Famer@stonybrook.edu::0e432282-ab4f-45bf-963e-305fcf656778" providerId="AD"/>
  <p188:author id="{D37D5EF9-EA7E-F30A-43AA-83433671B0CF}" name="Hina Kausar" initials="HK" userId="S::hina.kausar@stonybrook.edu::2d47a55d-c5b6-4378-94da-24676b12c4d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Karen Leibowitz" initials="" lastIdx="41" clrIdx="0"/>
  <p:cmAuthor id="1" name="Allison Seal" initials="" lastIdx="6" clrIdx="1"/>
  <p:cmAuthor id="2" name="Loren Moss Meyer" initials="" lastIdx="1" clrIdx="2"/>
  <p:cmAuthor id="3" name="Michael Wilke" initials="" lastIdx="1" clrIdx="3"/>
  <p:cmAuthor id="4" name="Jody Towers" initials="" lastIdx="5" clrIdx="4"/>
  <p:cmAuthor id="5" name="Jose Muniz"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DB7"/>
    <a:srgbClr val="BBCF9F"/>
    <a:srgbClr val="828282"/>
    <a:srgbClr val="DC3433"/>
    <a:srgbClr val="DCDCFC"/>
    <a:srgbClr val="E8E8E8"/>
    <a:srgbClr val="008582"/>
    <a:srgbClr val="0000FF"/>
    <a:srgbClr val="06BFC2"/>
    <a:srgbClr val="52B8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59F32A-BBA6-4E82-A98B-33C77B42D387}" v="1139" dt="2025-04-07T14:16:02.011"/>
    <p1510:client id="{76840E3C-6EB6-BB73-8144-F317EC839683}" v="52" dt="2025-04-07T16:22:33.514"/>
    <p1510:client id="{AF813BEC-6554-906D-84A0-06BEFE1AE530}" v="749" dt="2025-04-08T14:54:00.2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orient="horz" pos="30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omments/modernComment_7FFFF513_1E2FEF7B.xml><?xml version="1.0" encoding="utf-8"?>
<p188:cmLst xmlns:a="http://schemas.openxmlformats.org/drawingml/2006/main" xmlns:r="http://schemas.openxmlformats.org/officeDocument/2006/relationships" xmlns:p188="http://schemas.microsoft.com/office/powerpoint/2018/8/main">
  <p188:cm id="{7F239334-956D-4DF9-9AF7-23E1DE31A92C}" authorId="{81EE9B42-FA21-4B88-826D-F1C83ABC1414}" status="resolved" created="2025-03-03T18:21:15.591" complete="100000">
    <ac:txMkLst xmlns:ac="http://schemas.microsoft.com/office/drawing/2013/main/command">
      <pc:docMk xmlns:pc="http://schemas.microsoft.com/office/powerpoint/2013/main/command"/>
      <pc:sldMk xmlns:pc="http://schemas.microsoft.com/office/powerpoint/2013/main/command" cId="506457979" sldId="2147480851"/>
      <ac:spMk id="5" creationId="{9D7972E5-FF3D-B71A-C146-C682929F10C6}"/>
      <ac:txMk cp="10" len="8">
        <ac:context len="83" hash="459355713"/>
      </ac:txMk>
    </ac:txMkLst>
    <p188:pos x="1444924" y="560716"/>
    <p188:replyLst>
      <p188:reply id="{0D633D13-FF7A-4C2B-94B0-27895484C7F7}" authorId="{807D96D8-17CA-21D3-33FF-EFDC48047250}" created="2025-03-06T20:40:58.636">
        <p188:txBody>
          <a:bodyPr/>
          <a:lstStyle/>
          <a:p>
            <a:r>
              <a:rPr lang="en-US"/>
              <a:t>Vets home uses wolfieone.</a:t>
            </a:r>
          </a:p>
        </p188:txBody>
      </p188:reply>
    </p188:replyLst>
    <p188:txBody>
      <a:bodyPr/>
      <a:lstStyle/>
      <a:p>
        <a:r>
          <a:rPr lang="en-US"/>
          <a:t>Hospital or Stony Brook Medicine</a:t>
        </a:r>
      </a:p>
    </p188:txBody>
  </p188:cm>
</p188:cmLst>
</file>

<file path=ppt/comments/modernComment_7FFFF521_25D9FD20.xml><?xml version="1.0" encoding="utf-8"?>
<p188:cmLst xmlns:a="http://schemas.openxmlformats.org/drawingml/2006/main" xmlns:r="http://schemas.openxmlformats.org/officeDocument/2006/relationships" xmlns:p188="http://schemas.microsoft.com/office/powerpoint/2018/8/main">
  <p188:cm id="{756867A1-3430-40D1-99F1-B42226D44434}" authorId="{807D96D8-17CA-21D3-33FF-EFDC48047250}" status="resolved" created="2025-03-06T20:44:46.196" complete="100000">
    <ac:txMkLst xmlns:ac="http://schemas.microsoft.com/office/drawing/2013/main/command">
      <pc:docMk xmlns:pc="http://schemas.microsoft.com/office/powerpoint/2013/main/command"/>
      <pc:sldMk xmlns:pc="http://schemas.microsoft.com/office/powerpoint/2013/main/command" cId="635043104" sldId="2147480865"/>
      <ac:spMk id="4" creationId="{6C972A7C-F525-A668-44AB-317D184885E7}"/>
      <ac:txMk cp="216">
        <ac:context len="218" hash="3582611612"/>
      </ac:txMk>
    </ac:txMkLst>
    <p188:pos x="1872113" y="1420380"/>
    <p188:txBody>
      <a:bodyPr/>
      <a:lstStyle/>
      <a:p>
        <a:r>
          <a:rPr lang="en-US"/>
          <a:t>Check what veoci get back to SAM.
Salute may be in  Learning tbd</a:t>
        </a:r>
      </a:p>
    </p188:txBody>
  </p188:cm>
  <p188:cm id="{5E214F8E-7D3A-483D-904E-92BBECBE76C5}" authorId="{807D96D8-17CA-21D3-33FF-EFDC48047250}" status="resolved" created="2025-03-07T17:38:49.894" complete="100000">
    <ac:txMkLst xmlns:ac="http://schemas.microsoft.com/office/drawing/2013/main/command">
      <pc:docMk xmlns:pc="http://schemas.microsoft.com/office/powerpoint/2013/main/command"/>
      <pc:sldMk xmlns:pc="http://schemas.microsoft.com/office/powerpoint/2013/main/command" cId="635043104" sldId="2147480865"/>
      <ac:spMk id="4" creationId="{6C972A7C-F525-A668-44AB-317D184885E7}"/>
      <ac:txMk cp="131" len="85">
        <ac:context len="218" hash="3582611612"/>
      </ac:txMk>
    </ac:txMkLst>
    <p188:pos x="2300965" y="1394836"/>
    <p188:txBody>
      <a:bodyPr/>
      <a:lstStyle/>
      <a:p>
        <a:r>
          <a:rPr lang="en-US"/>
          <a:t>This was how it was added by ker:
Continue using Salute, Veoci, Healthstream,… for training not in WolfieONE.  
This is how we collaborated this point in the ESS slides.
“Continue taking trainings in Salute, Veoci, Citi training system and Healthstream.”
Citi is not in Smartsheet.  Salute is TBD now according to HR meeting 3/6/2025.  
Veoci may be ERM’s training site but data is related to Salute some how on smartsheet.  
</a:t>
        </a:r>
      </a:p>
    </p188:txBody>
  </p188:cm>
  <p188:cm id="{40E727B2-AD87-AC4A-B193-257E0D721D23}" authorId="{D2557A31-B744-77D7-5F92-5B1BF2889F1B}" status="resolved" created="2025-03-09T23:00:15.726" complete="100000">
    <ac:txMkLst xmlns:ac="http://schemas.microsoft.com/office/drawing/2013/main/command">
      <pc:docMk xmlns:pc="http://schemas.microsoft.com/office/powerpoint/2013/main/command"/>
      <pc:sldMk xmlns:pc="http://schemas.microsoft.com/office/powerpoint/2013/main/command" cId="635043104" sldId="2147480865"/>
      <ac:spMk id="4" creationId="{6C972A7C-F525-A668-44AB-317D184885E7}"/>
      <ac:txMk cp="196" len="20">
        <ac:context len="218" hash="3582611612"/>
      </ac:txMk>
    </ac:txMkLst>
    <p188:pos x="1885276" y="2079049"/>
    <p188:replyLst>
      <p188:reply id="{4F239C3F-CC65-4579-994A-63D079AAD07A}" authorId="{81EE9B42-FA21-4B88-826D-F1C83ABC1414}" created="2025-03-11T19:33:47.823">
        <p188:txBody>
          <a:bodyPr/>
          <a:lstStyle/>
          <a:p>
            <a:r>
              <a:rPr lang="en-US"/>
              <a:t>I would like to keep this as general as possible .  What is in Brightspace for employees may go to Learning.</a:t>
            </a:r>
          </a:p>
        </p188:txBody>
      </p188:reply>
    </p188:replyLst>
    <p188:txBody>
      <a:bodyPr/>
      <a:lstStyle/>
      <a:p>
        <a:r>
          <a:rPr lang="en-US"/>
          <a:t>Should we say “such as Brightspace or Salute”?</a:t>
        </a:r>
      </a:p>
    </p188:txBody>
  </p188:cm>
</p188:cmLst>
</file>

<file path=ppt/comments/modernComment_7FFFF52E_AFBD52CE.xml><?xml version="1.0" encoding="utf-8"?>
<p188:cmLst xmlns:a="http://schemas.openxmlformats.org/drawingml/2006/main" xmlns:r="http://schemas.openxmlformats.org/officeDocument/2006/relationships" xmlns:p188="http://schemas.microsoft.com/office/powerpoint/2018/8/main">
  <p188:cm id="{7670295C-9C71-4AA2-8731-B6C7493BF2E1}" authorId="{807D96D8-17CA-21D3-33FF-EFDC48047250}" status="resolved" created="2025-03-05T15:57:23.617" complete="100000">
    <pc:sldMkLst xmlns:pc="http://schemas.microsoft.com/office/powerpoint/2013/main/command">
      <pc:docMk/>
      <pc:sldMk cId="2948420302" sldId="2147480878"/>
    </pc:sldMkLst>
    <p188:txBody>
      <a:bodyPr/>
      <a:lstStyle/>
      <a:p>
        <a:r>
          <a:rPr lang="en-US"/>
          <a:t>11361, 11412, 14569, 11438, 11354</a:t>
        </a:r>
      </a:p>
    </p188:txBody>
  </p188:cm>
</p188:cmLst>
</file>

<file path=ppt/comments/modernComment_7FFFF53C_B02394F8.xml><?xml version="1.0" encoding="utf-8"?>
<p188:cmLst xmlns:a="http://schemas.openxmlformats.org/drawingml/2006/main" xmlns:r="http://schemas.openxmlformats.org/officeDocument/2006/relationships" xmlns:p188="http://schemas.microsoft.com/office/powerpoint/2018/8/main">
  <p188:cm id="{B457BF62-3B12-664B-A762-0B40A2E8E7C5}" authorId="{D2557A31-B744-77D7-5F92-5B1BF2889F1B}" status="resolved" created="2025-03-09T23:17:45.786" complete="100000">
    <ac:deMkLst xmlns:ac="http://schemas.microsoft.com/office/drawing/2013/main/command">
      <pc:docMk xmlns:pc="http://schemas.microsoft.com/office/powerpoint/2013/main/command"/>
      <pc:sldMk xmlns:pc="http://schemas.microsoft.com/office/powerpoint/2013/main/command" cId="2955121912" sldId="2147480892"/>
      <ac:spMk id="13" creationId="{63942A7D-76A6-77C6-4818-84947D9A1F1C}"/>
    </ac:deMkLst>
    <p188:replyLst>
      <p188:reply id="{4053FE34-C9D2-415C-B2AC-274F703C4715}" authorId="{81EE9B42-FA21-4B88-826D-F1C83ABC1414}" created="2025-03-11T19:35:07.917">
        <p188:txBody>
          <a:bodyPr/>
          <a:lstStyle/>
          <a:p>
            <a:r>
              <a:rPr lang="en-US"/>
              <a:t>These slides have been approved by HR on 3/7.  I'd rather not change anything.</a:t>
            </a:r>
          </a:p>
        </p188:txBody>
      </p188:reply>
    </p188:replyLst>
    <p188:txBody>
      <a:bodyPr/>
      <a:lstStyle/>
      <a:p>
        <a:r>
          <a:rPr lang="en-US"/>
          <a:t>Could we say “start reminding employees to enter their time right away or more frequently”?</a:t>
        </a:r>
      </a:p>
    </p188:txBody>
  </p188:cm>
</p188:cmLst>
</file>

<file path=ppt/comments/modernComment_7FFFF540_A411CF4E.xml><?xml version="1.0" encoding="utf-8"?>
<p188:cmLst xmlns:a="http://schemas.openxmlformats.org/drawingml/2006/main" xmlns:r="http://schemas.openxmlformats.org/officeDocument/2006/relationships" xmlns:p188="http://schemas.microsoft.com/office/powerpoint/2018/8/main">
  <p188:cm id="{05E3F193-F0A2-45CE-B466-45EC08D128D6}" authorId="{807D96D8-17CA-21D3-33FF-EFDC48047250}" status="resolved" created="2025-03-05T15:39:01.302" complete="100000">
    <pc:sldMkLst xmlns:pc="http://schemas.microsoft.com/office/powerpoint/2013/main/command">
      <pc:docMk/>
      <pc:sldMk cId="2752630606" sldId="2147480896"/>
    </pc:sldMkLst>
    <p188:txBody>
      <a:bodyPr/>
      <a:lstStyle/>
      <a:p>
        <a:r>
          <a:rPr lang="en-US"/>
          <a:t>@hina - Is there a way to mention Job Families and the benefit of Career Path here? </a:t>
        </a:r>
      </a:p>
    </p188:txBody>
  </p188:cm>
</p188:cmLst>
</file>

<file path=ppt/comments/modernComment_7FFFF543_E6483DF0.xml><?xml version="1.0" encoding="utf-8"?>
<p188:cmLst xmlns:a="http://schemas.openxmlformats.org/drawingml/2006/main" xmlns:r="http://schemas.openxmlformats.org/officeDocument/2006/relationships" xmlns:p188="http://schemas.microsoft.com/office/powerpoint/2018/8/main">
  <p188:cm id="{ED32772D-3B66-4EF6-92A8-73819B37BE53}" authorId="{807D96D8-17CA-21D3-33FF-EFDC48047250}" status="resolved" created="2025-03-05T15:22:31.699" complete="100000">
    <ac:deMkLst xmlns:ac="http://schemas.microsoft.com/office/drawing/2013/main/command">
      <pc:docMk xmlns:pc="http://schemas.microsoft.com/office/powerpoint/2013/main/command"/>
      <pc:sldMk xmlns:pc="http://schemas.microsoft.com/office/powerpoint/2013/main/command" cId="3863494128" sldId="2147480899"/>
      <ac:spMk id="8" creationId="{3438217D-D867-DB93-8794-2A06B69ED913}"/>
    </ac:deMkLst>
    <p188:replyLst>
      <p188:reply id="{D8FBDE90-B86C-4136-9B15-DD2496C03767}" authorId="{807D96D8-17CA-21D3-33FF-EFDC48047250}" created="2025-03-06T20:38:57.719">
        <p188:txBody>
          <a:bodyPr/>
          <a:lstStyle/>
          <a:p>
            <a:r>
              <a:rPr lang="en-US"/>
              <a:t>There are West Campus Managers do have  hospital employees.  </a:t>
            </a:r>
          </a:p>
        </p188:txBody>
      </p188:reply>
      <p188:reply id="{90AEC539-C67D-44B3-B35B-D64FA319FCBE}" authorId="{807D96D8-17CA-21D3-33FF-EFDC48047250}" created="2025-03-06T20:40:36.178">
        <p188:txBody>
          <a:bodyPr/>
          <a:lstStyle/>
          <a:p>
            <a:r>
              <a:rPr lang="en-US"/>
              <a:t>Hospitalists employes are in solar.  If any manager as hospital employees they would still approve in kronos </a:t>
            </a:r>
          </a:p>
        </p188:txBody>
      </p188:reply>
    </p188:replyLst>
    <p188:txBody>
      <a:bodyPr/>
      <a:lstStyle/>
      <a:p>
        <a:r>
          <a:rPr lang="en-US"/>
          <a:t>Check LIVSH with Kerri.</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1242C8-9D00-61C4-7344-AD473E7CDD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EB529F-D1ED-D877-1D0D-DDE3A8583F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17C115-BDD2-EA41-9D8A-2647D4153228}" type="datetimeFigureOut">
              <a:rPr lang="en-US" smtClean="0"/>
              <a:t>4/8/2025</a:t>
            </a:fld>
            <a:endParaRPr lang="en-US"/>
          </a:p>
        </p:txBody>
      </p:sp>
      <p:sp>
        <p:nvSpPr>
          <p:cNvPr id="4" name="Footer Placeholder 3">
            <a:extLst>
              <a:ext uri="{FF2B5EF4-FFF2-40B4-BE49-F238E27FC236}">
                <a16:creationId xmlns:a16="http://schemas.microsoft.com/office/drawing/2014/main" id="{97BA171C-40C0-79D7-0C72-AF063F8C78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16003-62B3-BE1B-4593-3D7BD03493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1B7AF1-2A28-D243-863D-226EA425CEB4}" type="slidenum">
              <a:rPr lang="en-US" smtClean="0"/>
              <a:t>‹#›</a:t>
            </a:fld>
            <a:endParaRPr lang="en-US"/>
          </a:p>
        </p:txBody>
      </p:sp>
    </p:spTree>
    <p:extLst>
      <p:ext uri="{BB962C8B-B14F-4D97-AF65-F5344CB8AC3E}">
        <p14:creationId xmlns:p14="http://schemas.microsoft.com/office/powerpoint/2010/main" val="2527820738"/>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sa.stonybrook.edu/asa/ASAForms/Department/HR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02.  Transparency and Inclusion:</a:t>
            </a:r>
          </a:p>
          <a:p>
            <a:r>
              <a:rPr lang="en-US"/>
              <a:t>Collaborate cross-functionally</a:t>
            </a:r>
          </a:p>
          <a:p>
            <a:r>
              <a:rPr lang="en-US"/>
              <a:t>Be transparent in decision making</a:t>
            </a:r>
          </a:p>
          <a:p>
            <a:r>
              <a:rPr lang="en-US"/>
              <a:t>Communicate fully, seeking input and feedback</a:t>
            </a:r>
          </a:p>
        </p:txBody>
      </p:sp>
    </p:spTree>
    <p:extLst>
      <p:ext uri="{BB962C8B-B14F-4D97-AF65-F5344CB8AC3E}">
        <p14:creationId xmlns:p14="http://schemas.microsoft.com/office/powerpoint/2010/main" val="3083636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29BF9-3999-57AF-75EA-D90B34D8A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F75C5-97D6-8239-40F0-4C2F293BE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4F3DE-5275-90EA-4EA0-6EDFB322189D}"/>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u="sng">
                <a:solidFill>
                  <a:srgbClr val="0000FF"/>
                </a:solidFill>
                <a:hlinkClick r:id="rId3">
                  <a:extLst>
                    <a:ext uri="{A12FA001-AC4F-418D-AE19-62706E023703}">
                      <ahyp:hlinkClr xmlns:ahyp="http://schemas.microsoft.com/office/drawing/2018/hyperlinkcolor" val="tx"/>
                    </a:ext>
                  </a:extLst>
                </a:hlinkClick>
              </a:rPr>
              <a:t>Current State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u="none">
                <a:solidFill>
                  <a:srgbClr val="0000FF"/>
                </a:solidFill>
                <a:hlinkClick r:id="rId3">
                  <a:extLst>
                    <a:ext uri="{A12FA001-AC4F-418D-AE19-62706E023703}">
                      <ahyp:hlinkClr xmlns:ahyp="http://schemas.microsoft.com/office/drawing/2018/hyperlinkcolor" val="tx"/>
                    </a:ext>
                  </a:extLst>
                </a:hlinkClick>
              </a:rPr>
              <a:t>HR forms</a:t>
            </a:r>
            <a:r>
              <a:rPr lang="en-US" sz="1100" u="none">
                <a:solidFill>
                  <a:srgbClr val="0000FF"/>
                </a:solidFill>
              </a:rPr>
              <a:t>:  https://www.asa.stonybrook.edu/asa/ASAForms/Department/HRS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t>Forms filled out incorrectly delaying the process</a:t>
            </a:r>
          </a:p>
          <a:p>
            <a:r>
              <a:rPr lang="en-US" sz="1100"/>
              <a:t>Additionally, the information in the forms must be rekeyed into a system by HR for the change to take place.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t>Confirmation of the change is not automatic and there is no transparency.</a:t>
            </a:r>
          </a:p>
          <a:p>
            <a:pPr marL="158750" marR="0" lvl="0" indent="0" algn="l" defTabSz="914400" rtl="0" eaLnBrk="1" fontAlgn="auto" latinLnBrk="0" hangingPunct="1">
              <a:lnSpc>
                <a:spcPct val="100000"/>
              </a:lnSpc>
              <a:spcBef>
                <a:spcPts val="0"/>
              </a:spcBef>
              <a:spcAft>
                <a:spcPts val="0"/>
              </a:spcAft>
              <a:buClr>
                <a:srgbClr val="000000"/>
              </a:buClr>
              <a:buSzPts val="1100"/>
              <a:buNone/>
              <a:tabLst/>
              <a:defRPr/>
            </a:pPr>
            <a:r>
              <a:rPr lang="en-US" sz="1100" u="sng"/>
              <a:t>Future State</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US" sz="1100"/>
              <a:t>Journeys have the added benefit of </a:t>
            </a:r>
            <a:r>
              <a:rPr lang="en-US" sz="1100" b="1"/>
              <a:t>transparency</a:t>
            </a:r>
            <a:r>
              <a:rPr lang="en-US" sz="1100"/>
              <a:t>.  Employees will see </a:t>
            </a:r>
            <a:r>
              <a:rPr lang="en-US" sz="1100" b="1"/>
              <a:t>approvals</a:t>
            </a:r>
            <a:r>
              <a:rPr lang="en-US" sz="1100"/>
              <a:t> and where in the chain something is awaiting approval.</a:t>
            </a:r>
          </a:p>
          <a:p>
            <a:r>
              <a:rPr lang="en-US" sz="1100"/>
              <a:t>Journeys are multiple tasks organized together to reach a goal.  For example a Name change journey would include</a:t>
            </a:r>
          </a:p>
          <a:p>
            <a:pPr marL="685800" lvl="1" indent="-228600">
              <a:buFont typeface="+mj-lt"/>
              <a:buAutoNum type="arabicPeriod"/>
            </a:pPr>
            <a:r>
              <a:rPr lang="en-US" sz="1100"/>
              <a:t>Correct spelling</a:t>
            </a:r>
          </a:p>
          <a:p>
            <a:pPr marL="685800" lvl="1" indent="-228600">
              <a:buFont typeface="+mj-lt"/>
              <a:buAutoNum type="arabicPeriod"/>
            </a:pPr>
            <a:r>
              <a:rPr lang="en-US" sz="1100"/>
              <a:t>Upload of supporting documentation</a:t>
            </a:r>
          </a:p>
          <a:p>
            <a:pPr marL="685800" lvl="1" indent="-228600">
              <a:buFont typeface="+mj-lt"/>
              <a:buAutoNum type="arabicPeriod"/>
            </a:pPr>
            <a:r>
              <a:rPr lang="en-US" sz="1100"/>
              <a:t>HR approvals</a:t>
            </a:r>
          </a:p>
          <a:p>
            <a:pPr marL="685800" lvl="1" indent="-228600">
              <a:buFont typeface="+mj-lt"/>
              <a:buAutoNum type="arabicPeriod"/>
            </a:pPr>
            <a:r>
              <a:rPr lang="en-US" sz="1100"/>
              <a:t>An automatic ticket sent to IT to change the name in boundary systems and email.</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endParaRPr lang="en-US" sz="110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a:p>
          <a:p>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u="none">
              <a:solidFill>
                <a:srgbClr val="0000FF"/>
              </a:solidFill>
            </a:endParaRPr>
          </a:p>
          <a:p>
            <a:endParaRPr lang="en-US"/>
          </a:p>
        </p:txBody>
      </p:sp>
    </p:spTree>
    <p:extLst>
      <p:ext uri="{BB962C8B-B14F-4D97-AF65-F5344CB8AC3E}">
        <p14:creationId xmlns:p14="http://schemas.microsoft.com/office/powerpoint/2010/main" val="1046122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Char char="•"/>
            </a:pPr>
            <a:r>
              <a:rPr lang="en-US"/>
              <a:t>3rd Approval</a:t>
            </a:r>
          </a:p>
          <a:p>
            <a:pPr marL="1085850" lvl="1" indent="-171450">
              <a:buChar char="•"/>
            </a:pPr>
            <a:r>
              <a:rPr lang="en-US"/>
              <a:t>Higher level HR department approves</a:t>
            </a:r>
          </a:p>
          <a:p>
            <a:pPr marL="171450" indent="-171450">
              <a:buChar char="•"/>
            </a:pPr>
            <a:r>
              <a:rPr lang="en-US"/>
              <a:t>2nd Approval</a:t>
            </a:r>
          </a:p>
          <a:p>
            <a:pPr marL="1085850" lvl="1" indent="-171450">
              <a:buChar char="•"/>
            </a:pPr>
            <a:r>
              <a:rPr lang="en-US"/>
              <a:t>HR department approves</a:t>
            </a:r>
          </a:p>
          <a:p>
            <a:pPr marL="171450" indent="-171450">
              <a:buChar char="•"/>
            </a:pPr>
            <a:r>
              <a:rPr lang="en-US"/>
              <a:t>1st Approval</a:t>
            </a:r>
          </a:p>
          <a:p>
            <a:pPr marL="1085850" lvl="1" indent="-171450">
              <a:buChar char="•"/>
            </a:pPr>
            <a:r>
              <a:rPr lang="en-US"/>
              <a:t>Manager or HRBP approves</a:t>
            </a:r>
          </a:p>
          <a:p>
            <a:pPr marL="171450" indent="-171450">
              <a:buChar char="•"/>
            </a:pPr>
            <a:r>
              <a:rPr lang="en-US"/>
              <a:t>Initiate</a:t>
            </a:r>
          </a:p>
          <a:p>
            <a:pPr marL="1085850" lvl="1" indent="-171450">
              <a:buChar char="•"/>
            </a:pPr>
            <a:r>
              <a:rPr lang="en-US"/>
              <a:t>Employee or Manager initiates change or request</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A9BAF899-59FC-4858-A7FF-50D37C254301}" type="slidenum">
              <a:rPr lang="en-US"/>
              <a:t>13</a:t>
            </a:fld>
            <a:endParaRPr lang="en-US"/>
          </a:p>
        </p:txBody>
      </p:sp>
    </p:spTree>
    <p:extLst>
      <p:ext uri="{BB962C8B-B14F-4D97-AF65-F5344CB8AC3E}">
        <p14:creationId xmlns:p14="http://schemas.microsoft.com/office/powerpoint/2010/main" val="3903215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6786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EAB35-FBF7-0EF6-8079-4B673DD50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57109-3D18-8AB9-E0A4-F365347B1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36AB4-291F-C084-F80D-6E9C38338B4F}"/>
              </a:ext>
            </a:extLst>
          </p:cNvPr>
          <p:cNvSpPr>
            <a:spLocks noGrp="1"/>
          </p:cNvSpPr>
          <p:nvPr>
            <p:ph type="body" idx="1"/>
          </p:nvPr>
        </p:nvSpPr>
        <p:spPr/>
        <p:txBody>
          <a:bodyPr/>
          <a:lstStyle/>
          <a:p>
            <a:r>
              <a:rPr lang="en-US"/>
              <a:t>Job Alignment is about modernizing Titles to describe the actual work an employee does and to standardize the job descriptions. </a:t>
            </a:r>
          </a:p>
          <a:p>
            <a:endParaRPr lang="en-US"/>
          </a:p>
          <a:p>
            <a:r>
              <a:rPr lang="en-US"/>
              <a:t>Note:  When recruiting, hiring managers are able to expand upon the standardized job description to find the right candidate.</a:t>
            </a:r>
          </a:p>
        </p:txBody>
      </p:sp>
    </p:spTree>
    <p:extLst>
      <p:ext uri="{BB962C8B-B14F-4D97-AF65-F5344CB8AC3E}">
        <p14:creationId xmlns:p14="http://schemas.microsoft.com/office/powerpoint/2010/main" val="2283674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We can see the future state titles will be more descriptive of the jobs that the employees are doing and there are no abbreviations. </a:t>
            </a:r>
          </a:p>
        </p:txBody>
      </p:sp>
    </p:spTree>
    <p:extLst>
      <p:ext uri="{BB962C8B-B14F-4D97-AF65-F5344CB8AC3E}">
        <p14:creationId xmlns:p14="http://schemas.microsoft.com/office/powerpoint/2010/main" val="2732245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BE4B3-76CA-64F7-CF28-665F51586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7AE1A-24FE-2246-C279-31A193DEB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1C768-A642-6199-DA60-8E8838186BF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3377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40F3C-8656-B765-ED78-B77CCD1E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14F41-236E-084F-B935-72238CAEE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8BA4C-BF5B-209E-8D80-EEB3E2D7C6B3}"/>
              </a:ext>
            </a:extLst>
          </p:cNvPr>
          <p:cNvSpPr>
            <a:spLocks noGrp="1"/>
          </p:cNvSpPr>
          <p:nvPr>
            <p:ph type="body" idx="1"/>
          </p:nvPr>
        </p:nvSpPr>
        <p:spPr/>
        <p:txBody>
          <a:bodyPr/>
          <a:lstStyle/>
          <a:p>
            <a:r>
              <a:rPr lang="en-US"/>
              <a:t>All of your HR professional development training and compliance training will be located in WolfieONE.  You can register for workshops or drop from the registration.  View course materials and take tests.  Attendance and completion rates are recorded. </a:t>
            </a:r>
          </a:p>
        </p:txBody>
      </p:sp>
    </p:spTree>
    <p:extLst>
      <p:ext uri="{BB962C8B-B14F-4D97-AF65-F5344CB8AC3E}">
        <p14:creationId xmlns:p14="http://schemas.microsoft.com/office/powerpoint/2010/main" val="2127947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FAAC-14A6-4A6A-9F09-B2EA1BD8C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E53B8-999D-D204-9EA2-BA886404F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3927F3-2D7B-4B60-E645-3E6655D8F878}"/>
              </a:ext>
            </a:extLst>
          </p:cNvPr>
          <p:cNvSpPr>
            <a:spLocks noGrp="1"/>
          </p:cNvSpPr>
          <p:nvPr>
            <p:ph type="body" idx="1"/>
          </p:nvPr>
        </p:nvSpPr>
        <p:spPr/>
        <p:txBody>
          <a:bodyPr/>
          <a:lstStyle/>
          <a:p>
            <a:pPr marL="158750" indent="0">
              <a:buNone/>
            </a:pPr>
            <a:r>
              <a:rPr lang="en-US" sz="1100"/>
              <a:t>Managers can:</a:t>
            </a:r>
          </a:p>
          <a:p>
            <a:pPr marL="285750" indent="-285750">
              <a:buChar char="•"/>
            </a:pPr>
            <a:r>
              <a:rPr lang="en-US" sz="1100"/>
              <a:t>Deploy performance evaluation </a:t>
            </a:r>
          </a:p>
          <a:p>
            <a:pPr marL="285750" indent="-285750">
              <a:buChar char="•"/>
            </a:pPr>
            <a:r>
              <a:rPr lang="en-US" sz="1100"/>
              <a:t>Use AI to help with writing performance goals and evaluation comments.</a:t>
            </a:r>
          </a:p>
          <a:p>
            <a:pPr marL="285750" indent="-285750">
              <a:buChar char="•"/>
            </a:pPr>
            <a:r>
              <a:rPr lang="en-US" sz="1100"/>
              <a:t>Create any time evaluations earlier than review date, like for 6-month reviews.</a:t>
            </a:r>
          </a:p>
          <a:p>
            <a:pPr marL="285750" indent="-285750">
              <a:buChar char="•"/>
            </a:pPr>
            <a:r>
              <a:rPr lang="en-US" sz="1100"/>
              <a:t>Ask others outside of department to provide feedback on employee (as a task in WolfieONE)</a:t>
            </a:r>
          </a:p>
          <a:p>
            <a:pPr marL="285750" indent="-285750">
              <a:buChar char="•"/>
            </a:pPr>
            <a:endParaRPr lang="en-US" sz="1100"/>
          </a:p>
          <a:p>
            <a:pPr marL="285750" indent="-285750">
              <a:buChar char="•"/>
            </a:pPr>
            <a:r>
              <a:rPr lang="en-US" sz="1100"/>
              <a:t>3/14/2025 – The </a:t>
            </a:r>
            <a:r>
              <a:rPr lang="en-US" sz="1100" err="1"/>
              <a:t>Standardardized</a:t>
            </a:r>
            <a:r>
              <a:rPr lang="en-US" sz="1100"/>
              <a:t> Performance Period is not yet approved for socialization.</a:t>
            </a:r>
          </a:p>
          <a:p>
            <a:r>
              <a:rPr lang="en-US"/>
              <a:t>Add to 3</a:t>
            </a:r>
            <a:r>
              <a:rPr lang="en-US" baseline="30000"/>
              <a:t>rd</a:t>
            </a:r>
            <a:r>
              <a:rPr lang="en-US"/>
              <a:t> bullet when approved:   “</a:t>
            </a:r>
            <a:r>
              <a:rPr lang="en-US" sz="1100"/>
              <a:t>during the </a:t>
            </a:r>
            <a:r>
              <a:rPr lang="en-US" sz="1100" b="1"/>
              <a:t>standardized Performance Period</a:t>
            </a:r>
            <a:r>
              <a:rPr lang="en-US" sz="1100"/>
              <a:t>. “ </a:t>
            </a:r>
          </a:p>
          <a:p>
            <a:endParaRPr lang="en-US" sz="1100"/>
          </a:p>
          <a:p>
            <a:endParaRPr lang="en-US"/>
          </a:p>
        </p:txBody>
      </p:sp>
    </p:spTree>
    <p:extLst>
      <p:ext uri="{BB962C8B-B14F-4D97-AF65-F5344CB8AC3E}">
        <p14:creationId xmlns:p14="http://schemas.microsoft.com/office/powerpoint/2010/main" val="1355883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1348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3F49-028A-618D-0623-238132A49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3A55C-607D-BB28-F483-E92305F78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3C9B5-E727-4953-9ACF-AD03BDD25F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70717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buNone/>
            </a:pPr>
            <a:r>
              <a:rPr lang="en-US"/>
              <a:t>Change management emphasizes early communication with end users to build trust and mitigate resistance. By involving users from the start, organizations can address concerns and create a sense of participation. This proactive approach fosters user adoption, as clear expectations are set, and valuable feedback can be integrated into the project before full implementation.</a:t>
            </a:r>
          </a:p>
        </p:txBody>
      </p:sp>
    </p:spTree>
    <p:extLst>
      <p:ext uri="{BB962C8B-B14F-4D97-AF65-F5344CB8AC3E}">
        <p14:creationId xmlns:p14="http://schemas.microsoft.com/office/powerpoint/2010/main" val="1806665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6DA3B-FA2E-558C-E1E9-7C27DBCC5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3E521-8D98-AD45-87C8-55E01D70C8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14EA2-0019-C0AB-EBEF-B1B64A3963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59541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Healthstream will feed completion data back to WolfieONE to the employees’ records. </a:t>
            </a:r>
          </a:p>
        </p:txBody>
      </p:sp>
    </p:spTree>
    <p:extLst>
      <p:ext uri="{BB962C8B-B14F-4D97-AF65-F5344CB8AC3E}">
        <p14:creationId xmlns:p14="http://schemas.microsoft.com/office/powerpoint/2010/main" val="1644477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7A966-5C66-D4E5-28CE-F88F942B6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0BF66-0093-6368-2674-421E2671B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324096-A611-41B1-D47A-347060877DF3}"/>
              </a:ext>
            </a:extLst>
          </p:cNvPr>
          <p:cNvSpPr>
            <a:spLocks noGrp="1"/>
          </p:cNvSpPr>
          <p:nvPr>
            <p:ph type="body" idx="1"/>
          </p:nvPr>
        </p:nvSpPr>
        <p:spPr/>
        <p:txBody>
          <a:bodyPr/>
          <a:lstStyle/>
          <a:p>
            <a:r>
              <a:rPr lang="en-US" sz="1100" b="1">
                <a:latin typeface="Aptos"/>
              </a:rPr>
              <a:t>Managers Can</a:t>
            </a:r>
            <a:r>
              <a:rPr lang="en-US" sz="1100">
                <a:latin typeface="Aptos"/>
              </a:rPr>
              <a:t>:</a:t>
            </a:r>
          </a:p>
          <a:p>
            <a:pPr marL="342900" indent="-342900">
              <a:buChar char="•"/>
            </a:pPr>
            <a:r>
              <a:rPr lang="en-US" sz="1100">
                <a:latin typeface="Aptos"/>
              </a:rPr>
              <a:t>Assign training to their team.</a:t>
            </a:r>
          </a:p>
          <a:p>
            <a:pPr marL="342900" indent="-342900">
              <a:buChar char="•"/>
            </a:pPr>
            <a:r>
              <a:rPr lang="en-US" sz="1100">
                <a:latin typeface="Aptos"/>
              </a:rPr>
              <a:t>See analytics and completion for their team.</a:t>
            </a:r>
            <a:endParaRPr lang="en-US" sz="1100">
              <a:solidFill>
                <a:schemeClr val="bg1"/>
              </a:solidFill>
              <a:latin typeface="Aptos"/>
            </a:endParaRPr>
          </a:p>
          <a:p>
            <a:endParaRPr lang="en-US"/>
          </a:p>
        </p:txBody>
      </p:sp>
    </p:spTree>
    <p:extLst>
      <p:ext uri="{BB962C8B-B14F-4D97-AF65-F5344CB8AC3E}">
        <p14:creationId xmlns:p14="http://schemas.microsoft.com/office/powerpoint/2010/main" val="1301018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1BA28-8A61-8231-DF5D-331342AB9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E23E30-03A2-6E88-B243-1E8B2BAA3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BA24A-3AE7-C17E-161D-5D52E08187C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02516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2C9DC-F124-F2A6-571F-666DCAE04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38F35-7E54-E7ED-D35C-002C85394B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41718-0C14-84BF-B451-002BB33CBD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05655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94679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Current state we have many different systems that provide various financial reports and human resource tasks.  In the future state with WolfieONE all reporting systems and resources are in one ecosystem that will provide a more accurate picture for financial data.  It will address pain points like eliminating manual processes, improving data accuracy and consistency and providing  automation and workflow approvals.  For Human Capital management (HR) we will have seamless HR tasks, onboarding, position and performance control, and labor resource reporting and more.</a:t>
            </a:r>
          </a:p>
          <a:p>
            <a:r>
              <a:rPr lang="en-US"/>
              <a:t>WolfieONE will be replacing a Peoplesoft (but not Campus solutions), Docusign, Taleo, the old Chart of Accounts, and Campus Budget Module</a:t>
            </a:r>
          </a:p>
          <a:p>
            <a:r>
              <a:rPr lang="en-US"/>
              <a:t>Some HR items to be digitized are paper timesheets</a:t>
            </a:r>
          </a:p>
        </p:txBody>
      </p:sp>
    </p:spTree>
    <p:extLst>
      <p:ext uri="{BB962C8B-B14F-4D97-AF65-F5344CB8AC3E}">
        <p14:creationId xmlns:p14="http://schemas.microsoft.com/office/powerpoint/2010/main" val="428916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employees we will be able to do </a:t>
            </a:r>
            <a:r>
              <a:rPr lang="en-US" b="1"/>
              <a:t>more on mobile</a:t>
            </a:r>
            <a:r>
              <a:rPr lang="en-US"/>
              <a:t>, this includes timesheets, onboarding, professional development, and submit HR Requests.</a:t>
            </a:r>
          </a:p>
          <a:p>
            <a:r>
              <a:rPr lang="en-US"/>
              <a:t>Color may change.</a:t>
            </a:r>
          </a:p>
        </p:txBody>
      </p:sp>
    </p:spTree>
    <p:extLst>
      <p:ext uri="{BB962C8B-B14F-4D97-AF65-F5344CB8AC3E}">
        <p14:creationId xmlns:p14="http://schemas.microsoft.com/office/powerpoint/2010/main" val="517214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these functions are now housed in one ecosystem for optimized data, insightful reporting and a better employee experience from onboarding to retirement.</a:t>
            </a:r>
          </a:p>
        </p:txBody>
      </p:sp>
    </p:spTree>
    <p:extLst>
      <p:ext uri="{BB962C8B-B14F-4D97-AF65-F5344CB8AC3E}">
        <p14:creationId xmlns:p14="http://schemas.microsoft.com/office/powerpoint/2010/main" val="1806142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Personas that will go into </a:t>
            </a:r>
            <a:r>
              <a:rPr lang="en-US" err="1"/>
              <a:t>WolfieONE</a:t>
            </a:r>
            <a:r>
              <a:rPr lang="en-US"/>
              <a:t> and have security roles assigned to them.  Today we will talk about the Manager Role.</a:t>
            </a:r>
          </a:p>
        </p:txBody>
      </p:sp>
    </p:spTree>
    <p:extLst>
      <p:ext uri="{BB962C8B-B14F-4D97-AF65-F5344CB8AC3E}">
        <p14:creationId xmlns:p14="http://schemas.microsoft.com/office/powerpoint/2010/main" val="229161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1F794-85B2-225D-D890-2646B8506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75F38-901D-F0A1-713C-ECE3E5FE6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EF278-72F3-CD1A-A2CF-BC738B03A650}"/>
              </a:ext>
            </a:extLst>
          </p:cNvPr>
          <p:cNvSpPr>
            <a:spLocks noGrp="1"/>
          </p:cNvSpPr>
          <p:nvPr>
            <p:ph type="body" idx="1"/>
          </p:nvPr>
        </p:nvSpPr>
        <p:spPr/>
        <p:txBody>
          <a:bodyPr/>
          <a:lstStyle/>
          <a:p>
            <a:r>
              <a:rPr lang="en-US"/>
              <a:t>All of these functions are now housed in one ecosystem for optimized data, insightful reporting and a better employee experience from onboarding to retirement.</a:t>
            </a:r>
          </a:p>
        </p:txBody>
      </p:sp>
    </p:spTree>
    <p:extLst>
      <p:ext uri="{BB962C8B-B14F-4D97-AF65-F5344CB8AC3E}">
        <p14:creationId xmlns:p14="http://schemas.microsoft.com/office/powerpoint/2010/main" val="4288448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strengths of the Core HR module is it’s ability to digitize requests with workflow approvals.</a:t>
            </a:r>
          </a:p>
          <a:p>
            <a:r>
              <a:rPr lang="en-US"/>
              <a:t>The next few slide will talk about the Current State of making HR Requests by PDF and the improved digitized experience with complete task lists and approval workflows.</a:t>
            </a:r>
          </a:p>
        </p:txBody>
      </p:sp>
    </p:spTree>
    <p:extLst>
      <p:ext uri="{BB962C8B-B14F-4D97-AF65-F5344CB8AC3E}">
        <p14:creationId xmlns:p14="http://schemas.microsoft.com/office/powerpoint/2010/main" val="169161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Picture 4" descr="A red and green background&#10;&#10;AI-generated content may be incorrect.">
            <a:extLst>
              <a:ext uri="{FF2B5EF4-FFF2-40B4-BE49-F238E27FC236}">
                <a16:creationId xmlns:a16="http://schemas.microsoft.com/office/drawing/2014/main" id="{0D249AC8-72D4-22F1-19BA-BADCC09A960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E92E4854-DC22-AD20-92A5-6CE2036373BA}"/>
              </a:ext>
            </a:extLst>
          </p:cNvPr>
          <p:cNvSpPr>
            <a:spLocks noGrp="1"/>
          </p:cNvSpPr>
          <p:nvPr>
            <p:ph type="ctrTitle" hasCustomPrompt="1"/>
          </p:nvPr>
        </p:nvSpPr>
        <p:spPr>
          <a:xfrm>
            <a:off x="628650" y="1560419"/>
            <a:ext cx="6554244" cy="1790700"/>
          </a:xfrm>
          <a:prstGeom prst="rect">
            <a:avLst/>
          </a:prstGeom>
        </p:spPr>
        <p:txBody>
          <a:bodyPr lIns="0" anchor="b">
            <a:noAutofit/>
          </a:bodyPr>
          <a:lstStyle>
            <a:lvl1pPr algn="l">
              <a:lnSpc>
                <a:spcPct val="100000"/>
              </a:lnSpc>
              <a:defRPr sz="4800" baseline="0">
                <a:solidFill>
                  <a:schemeClr val="bg2"/>
                </a:solidFill>
                <a:latin typeface="Montserrat ExtraBold" panose="00000900000000000000" pitchFamily="2" charset="0"/>
              </a:defRPr>
            </a:lvl1pPr>
          </a:lstStyle>
          <a:p>
            <a:r>
              <a:rPr lang="en-US"/>
              <a:t>Click to edit title style</a:t>
            </a:r>
          </a:p>
        </p:txBody>
      </p:sp>
      <p:sp>
        <p:nvSpPr>
          <p:cNvPr id="3" name="Subtitle 2">
            <a:extLst>
              <a:ext uri="{FF2B5EF4-FFF2-40B4-BE49-F238E27FC236}">
                <a16:creationId xmlns:a16="http://schemas.microsoft.com/office/drawing/2014/main" id="{532B0552-A6DB-3E78-FA49-71963FFA621C}"/>
              </a:ext>
            </a:extLst>
          </p:cNvPr>
          <p:cNvSpPr>
            <a:spLocks noGrp="1"/>
          </p:cNvSpPr>
          <p:nvPr>
            <p:ph type="subTitle" idx="1" hasCustomPrompt="1"/>
          </p:nvPr>
        </p:nvSpPr>
        <p:spPr>
          <a:xfrm>
            <a:off x="628650" y="3403684"/>
            <a:ext cx="6858000" cy="517275"/>
          </a:xfrm>
          <a:prstGeom prst="rect">
            <a:avLst/>
          </a:prstGeom>
        </p:spPr>
        <p:txBody>
          <a:bodyPr>
            <a:noAutofit/>
          </a:bodyPr>
          <a:lstStyle>
            <a:lvl1pPr marL="0" indent="0" algn="l">
              <a:spcBef>
                <a:spcPts val="0"/>
              </a:spcBef>
              <a:buNone/>
              <a:defRPr sz="1600" b="0" i="0" baseline="0">
                <a:solidFill>
                  <a:schemeClr val="bg2"/>
                </a:solidFill>
                <a:latin typeface="Bitter"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grpSp>
        <p:nvGrpSpPr>
          <p:cNvPr id="4" name="Group 3">
            <a:extLst>
              <a:ext uri="{FF2B5EF4-FFF2-40B4-BE49-F238E27FC236}">
                <a16:creationId xmlns:a16="http://schemas.microsoft.com/office/drawing/2014/main" id="{DA662046-4A96-6BAB-9055-F678977FA94D}"/>
              </a:ext>
            </a:extLst>
          </p:cNvPr>
          <p:cNvGrpSpPr/>
          <p:nvPr userDrawn="1"/>
        </p:nvGrpSpPr>
        <p:grpSpPr>
          <a:xfrm>
            <a:off x="489727" y="4594160"/>
            <a:ext cx="7915421" cy="203077"/>
            <a:chOff x="489727" y="4594160"/>
            <a:chExt cx="7915421" cy="203077"/>
          </a:xfrm>
        </p:grpSpPr>
        <p:pic>
          <p:nvPicPr>
            <p:cNvPr id="13" name="Picture 12" descr="A white letter on a black background&#10;&#10;Description automatically generated">
              <a:extLst>
                <a:ext uri="{FF2B5EF4-FFF2-40B4-BE49-F238E27FC236}">
                  <a16:creationId xmlns:a16="http://schemas.microsoft.com/office/drawing/2014/main" id="{6A3C43A6-64FF-607D-F791-7ED614362379}"/>
                </a:ext>
              </a:extLst>
            </p:cNvPr>
            <p:cNvPicPr>
              <a:picLocks noChangeAspect="1"/>
            </p:cNvPicPr>
            <p:nvPr userDrawn="1"/>
          </p:nvPicPr>
          <p:blipFill>
            <a:blip r:embed="rId3"/>
            <a:stretch>
              <a:fillRect/>
            </a:stretch>
          </p:blipFill>
          <p:spPr>
            <a:xfrm>
              <a:off x="7372800" y="4628665"/>
              <a:ext cx="1032348" cy="150801"/>
            </a:xfrm>
            <a:prstGeom prst="rect">
              <a:avLst/>
            </a:prstGeom>
          </p:spPr>
        </p:pic>
        <p:pic>
          <p:nvPicPr>
            <p:cNvPr id="15" name="Picture 14" descr="A black and white sign with red text&#10;&#10;Description automatically generated">
              <a:extLst>
                <a:ext uri="{FF2B5EF4-FFF2-40B4-BE49-F238E27FC236}">
                  <a16:creationId xmlns:a16="http://schemas.microsoft.com/office/drawing/2014/main" id="{8004404F-27A5-6101-1B37-B25EADC441A5}"/>
                </a:ext>
              </a:extLst>
            </p:cNvPr>
            <p:cNvPicPr>
              <a:picLocks noChangeAspect="1"/>
            </p:cNvPicPr>
            <p:nvPr userDrawn="1"/>
          </p:nvPicPr>
          <p:blipFill>
            <a:blip r:embed="rId4"/>
            <a:stretch>
              <a:fillRect/>
            </a:stretch>
          </p:blipFill>
          <p:spPr>
            <a:xfrm>
              <a:off x="3987607" y="4594160"/>
              <a:ext cx="678514" cy="203077"/>
            </a:xfrm>
            <a:prstGeom prst="rect">
              <a:avLst/>
            </a:prstGeom>
          </p:spPr>
        </p:pic>
        <p:pic>
          <p:nvPicPr>
            <p:cNvPr id="16" name="Google Shape;54;p13">
              <a:extLst>
                <a:ext uri="{FF2B5EF4-FFF2-40B4-BE49-F238E27FC236}">
                  <a16:creationId xmlns:a16="http://schemas.microsoft.com/office/drawing/2014/main" id="{F8C1F159-F0E4-7323-40B6-4330FFA3CC04}"/>
                </a:ext>
              </a:extLst>
            </p:cNvPr>
            <p:cNvPicPr preferRelativeResize="0"/>
            <p:nvPr userDrawn="1"/>
          </p:nvPicPr>
          <p:blipFill rotWithShape="1">
            <a:blip r:embed="rId5">
              <a:alphaModFix/>
            </a:blip>
            <a:srcRect/>
            <a:stretch/>
          </p:blipFill>
          <p:spPr>
            <a:xfrm>
              <a:off x="489727" y="4616341"/>
              <a:ext cx="1032348" cy="176541"/>
            </a:xfrm>
            <a:prstGeom prst="rect">
              <a:avLst/>
            </a:prstGeom>
            <a:noFill/>
            <a:ln>
              <a:noFill/>
            </a:ln>
          </p:spPr>
        </p:pic>
      </p:grpSp>
    </p:spTree>
    <p:extLst>
      <p:ext uri="{BB962C8B-B14F-4D97-AF65-F5344CB8AC3E}">
        <p14:creationId xmlns:p14="http://schemas.microsoft.com/office/powerpoint/2010/main" val="6312250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A red and green background&#10;&#10;AI-generated content may be incorrect.">
            <a:extLst>
              <a:ext uri="{FF2B5EF4-FFF2-40B4-BE49-F238E27FC236}">
                <a16:creationId xmlns:a16="http://schemas.microsoft.com/office/drawing/2014/main" id="{43EC7035-9A91-7B11-4F05-0761D21B6003}"/>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100000"/>
              </a:lnSpc>
              <a:defRPr sz="4800" baseline="0">
                <a:solidFill>
                  <a:schemeClr val="bg2"/>
                </a:solidFill>
                <a:latin typeface="Montserrat ExtraBold" panose="00000900000000000000" pitchFamily="2" charset="0"/>
              </a:defRPr>
            </a:lvl1pPr>
          </a:lstStyle>
          <a:p>
            <a:r>
              <a:rPr lang="en-US"/>
              <a:t>Click to edit title style</a:t>
            </a:r>
          </a:p>
        </p:txBody>
      </p:sp>
      <p:sp>
        <p:nvSpPr>
          <p:cNvPr id="9" name="Google Shape;18;p4">
            <a:extLst>
              <a:ext uri="{FF2B5EF4-FFF2-40B4-BE49-F238E27FC236}">
                <a16:creationId xmlns:a16="http://schemas.microsoft.com/office/drawing/2014/main" id="{8E486397-21B5-3158-B1AD-9DB2D39A875D}"/>
              </a:ext>
            </a:extLst>
          </p:cNvPr>
          <p:cNvSpPr txBox="1">
            <a:spLocks noGrp="1"/>
          </p:cNvSpPr>
          <p:nvPr>
            <p:ph type="sldNum" idx="4"/>
          </p:nvPr>
        </p:nvSpPr>
        <p:spPr>
          <a:xfrm>
            <a:off x="7219672" y="4960937"/>
            <a:ext cx="1066800" cy="18256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grpSp>
        <p:nvGrpSpPr>
          <p:cNvPr id="3" name="Group 2">
            <a:extLst>
              <a:ext uri="{FF2B5EF4-FFF2-40B4-BE49-F238E27FC236}">
                <a16:creationId xmlns:a16="http://schemas.microsoft.com/office/drawing/2014/main" id="{ECAD2089-4A6B-3C8E-25E9-CA9868711DA2}"/>
              </a:ext>
            </a:extLst>
          </p:cNvPr>
          <p:cNvGrpSpPr/>
          <p:nvPr userDrawn="1"/>
        </p:nvGrpSpPr>
        <p:grpSpPr>
          <a:xfrm>
            <a:off x="489727" y="4594160"/>
            <a:ext cx="7915421" cy="203077"/>
            <a:chOff x="489727" y="4594160"/>
            <a:chExt cx="7915421" cy="203077"/>
          </a:xfrm>
        </p:grpSpPr>
        <p:pic>
          <p:nvPicPr>
            <p:cNvPr id="10" name="Picture 9" descr="A white letter on a black background&#10;&#10;Description automatically generated">
              <a:extLst>
                <a:ext uri="{FF2B5EF4-FFF2-40B4-BE49-F238E27FC236}">
                  <a16:creationId xmlns:a16="http://schemas.microsoft.com/office/drawing/2014/main" id="{E05E31CE-2981-C4BB-770D-DE1C62D64D59}"/>
                </a:ext>
              </a:extLst>
            </p:cNvPr>
            <p:cNvPicPr>
              <a:picLocks noChangeAspect="1"/>
            </p:cNvPicPr>
            <p:nvPr userDrawn="1"/>
          </p:nvPicPr>
          <p:blipFill>
            <a:blip r:embed="rId3"/>
            <a:stretch>
              <a:fillRect/>
            </a:stretch>
          </p:blipFill>
          <p:spPr>
            <a:xfrm>
              <a:off x="7372800" y="4628665"/>
              <a:ext cx="1032348" cy="150801"/>
            </a:xfrm>
            <a:prstGeom prst="rect">
              <a:avLst/>
            </a:prstGeom>
          </p:spPr>
        </p:pic>
        <p:pic>
          <p:nvPicPr>
            <p:cNvPr id="11" name="Picture 10" descr="A black and white sign with red text&#10;&#10;Description automatically generated">
              <a:extLst>
                <a:ext uri="{FF2B5EF4-FFF2-40B4-BE49-F238E27FC236}">
                  <a16:creationId xmlns:a16="http://schemas.microsoft.com/office/drawing/2014/main" id="{67210242-C6C0-82C7-44DF-30EF8CA7F787}"/>
                </a:ext>
              </a:extLst>
            </p:cNvPr>
            <p:cNvPicPr>
              <a:picLocks noChangeAspect="1"/>
            </p:cNvPicPr>
            <p:nvPr userDrawn="1"/>
          </p:nvPicPr>
          <p:blipFill>
            <a:blip r:embed="rId4"/>
            <a:stretch>
              <a:fillRect/>
            </a:stretch>
          </p:blipFill>
          <p:spPr>
            <a:xfrm>
              <a:off x="3987607" y="4594160"/>
              <a:ext cx="678514" cy="203077"/>
            </a:xfrm>
            <a:prstGeom prst="rect">
              <a:avLst/>
            </a:prstGeom>
          </p:spPr>
        </p:pic>
        <p:pic>
          <p:nvPicPr>
            <p:cNvPr id="12" name="Google Shape;54;p13">
              <a:extLst>
                <a:ext uri="{FF2B5EF4-FFF2-40B4-BE49-F238E27FC236}">
                  <a16:creationId xmlns:a16="http://schemas.microsoft.com/office/drawing/2014/main" id="{FD26E02B-36EE-D12C-F45F-ED9BD525BF5B}"/>
                </a:ext>
              </a:extLst>
            </p:cNvPr>
            <p:cNvPicPr preferRelativeResize="0"/>
            <p:nvPr userDrawn="1"/>
          </p:nvPicPr>
          <p:blipFill rotWithShape="1">
            <a:blip r:embed="rId5">
              <a:alphaModFix/>
            </a:blip>
            <a:srcRect/>
            <a:stretch/>
          </p:blipFill>
          <p:spPr>
            <a:xfrm>
              <a:off x="489727" y="4616341"/>
              <a:ext cx="1032348" cy="176541"/>
            </a:xfrm>
            <a:prstGeom prst="rect">
              <a:avLst/>
            </a:prstGeom>
            <a:noFill/>
            <a:ln>
              <a:noFill/>
            </a:ln>
          </p:spPr>
        </p:pic>
      </p:grpSp>
    </p:spTree>
    <p:extLst>
      <p:ext uri="{BB962C8B-B14F-4D97-AF65-F5344CB8AC3E}">
        <p14:creationId xmlns:p14="http://schemas.microsoft.com/office/powerpoint/2010/main" val="40626467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5762C27-2D3D-5348-0D1E-5A79F7636F87}"/>
              </a:ext>
            </a:extLst>
          </p:cNvPr>
          <p:cNvSpPr>
            <a:spLocks noGrp="1"/>
          </p:cNvSpPr>
          <p:nvPr>
            <p:ph type="body" idx="1" hasCustomPrompt="1"/>
          </p:nvPr>
        </p:nvSpPr>
        <p:spPr>
          <a:xfrm>
            <a:off x="629842" y="1201858"/>
            <a:ext cx="7885508" cy="421910"/>
          </a:xfrm>
          <a:prstGeom prst="rect">
            <a:avLst/>
          </a:prstGeom>
        </p:spPr>
        <p:txBody>
          <a:bodyPr lIns="0" anchor="t" anchorCtr="0">
            <a:noAutofit/>
          </a:bodyPr>
          <a:lstStyle>
            <a:lvl1pPr marL="0" indent="0">
              <a:lnSpc>
                <a:spcPts val="1500"/>
              </a:lnSpc>
              <a:buNone/>
              <a:defRPr sz="2200" b="1" cap="all" baseline="0">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SUBHEAD</a:t>
            </a:r>
          </a:p>
        </p:txBody>
      </p:sp>
      <p:sp>
        <p:nvSpPr>
          <p:cNvPr id="3" name="Title 2">
            <a:extLst>
              <a:ext uri="{FF2B5EF4-FFF2-40B4-BE49-F238E27FC236}">
                <a16:creationId xmlns:a16="http://schemas.microsoft.com/office/drawing/2014/main" id="{46451F31-488D-8004-5667-4B03106F68E4}"/>
              </a:ext>
            </a:extLst>
          </p:cNvPr>
          <p:cNvSpPr>
            <a:spLocks noGrp="1"/>
          </p:cNvSpPr>
          <p:nvPr>
            <p:ph type="title" hasCustomPrompt="1"/>
          </p:nvPr>
        </p:nvSpPr>
        <p:spPr/>
        <p:txBody>
          <a:bodyPr lIns="0"/>
          <a:lstStyle>
            <a:lvl1pPr>
              <a:defRPr sz="2800">
                <a:latin typeface="Montserrat ExtraBold" panose="00000900000000000000" pitchFamily="2" charset="0"/>
              </a:defRPr>
            </a:lvl1pPr>
          </a:lstStyle>
          <a:p>
            <a:r>
              <a:rPr lang="en-US"/>
              <a:t>Click to edit title</a:t>
            </a:r>
          </a:p>
        </p:txBody>
      </p:sp>
      <p:sp>
        <p:nvSpPr>
          <p:cNvPr id="9" name="Text Placeholder 8">
            <a:extLst>
              <a:ext uri="{FF2B5EF4-FFF2-40B4-BE49-F238E27FC236}">
                <a16:creationId xmlns:a16="http://schemas.microsoft.com/office/drawing/2014/main" id="{33F0EFEC-9298-42BE-E5B9-AB8445C936B7}"/>
              </a:ext>
            </a:extLst>
          </p:cNvPr>
          <p:cNvSpPr>
            <a:spLocks noGrp="1"/>
          </p:cNvSpPr>
          <p:nvPr>
            <p:ph type="body" sz="quarter" idx="13"/>
          </p:nvPr>
        </p:nvSpPr>
        <p:spPr>
          <a:xfrm>
            <a:off x="628650" y="1722438"/>
            <a:ext cx="7885508" cy="29497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8" name="Group 17">
            <a:extLst>
              <a:ext uri="{FF2B5EF4-FFF2-40B4-BE49-F238E27FC236}">
                <a16:creationId xmlns:a16="http://schemas.microsoft.com/office/drawing/2014/main" id="{8F41DC25-ECE4-20B3-3E7F-BCC724F89BB0}"/>
              </a:ext>
            </a:extLst>
          </p:cNvPr>
          <p:cNvGrpSpPr/>
          <p:nvPr userDrawn="1"/>
        </p:nvGrpSpPr>
        <p:grpSpPr>
          <a:xfrm>
            <a:off x="666867" y="4745889"/>
            <a:ext cx="7851419" cy="203140"/>
            <a:chOff x="666867" y="4745889"/>
            <a:chExt cx="7851419" cy="203140"/>
          </a:xfrm>
        </p:grpSpPr>
        <p:pic>
          <p:nvPicPr>
            <p:cNvPr id="15" name="Picture 14" descr="A black background with a black square&#10;&#10;Description automatically generated with medium confidence">
              <a:extLst>
                <a:ext uri="{FF2B5EF4-FFF2-40B4-BE49-F238E27FC236}">
                  <a16:creationId xmlns:a16="http://schemas.microsoft.com/office/drawing/2014/main" id="{2D62C13C-44AF-19DB-F60A-F61900BA3465}"/>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16" name="Picture 15" descr="A black and white logo&#10;&#10;Description automatically generated">
              <a:extLst>
                <a:ext uri="{FF2B5EF4-FFF2-40B4-BE49-F238E27FC236}">
                  <a16:creationId xmlns:a16="http://schemas.microsoft.com/office/drawing/2014/main" id="{E3E136BA-C8DC-0CCE-C8A7-B58109EEAA23}"/>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17" name="Picture 16" descr="A black and white logo&#10;&#10;Description automatically generated">
              <a:extLst>
                <a:ext uri="{FF2B5EF4-FFF2-40B4-BE49-F238E27FC236}">
                  <a16:creationId xmlns:a16="http://schemas.microsoft.com/office/drawing/2014/main" id="{279A3541-0991-5BB2-0E98-4533CA6B34F4}"/>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38791603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63A2-B747-147E-6337-BE5D9E944510}"/>
              </a:ext>
            </a:extLst>
          </p:cNvPr>
          <p:cNvSpPr>
            <a:spLocks noGrp="1"/>
          </p:cNvSpPr>
          <p:nvPr>
            <p:ph type="title" hasCustomPrompt="1"/>
          </p:nvPr>
        </p:nvSpPr>
        <p:spPr>
          <a:xfrm>
            <a:off x="628650" y="273844"/>
            <a:ext cx="7886700" cy="994172"/>
          </a:xfrm>
          <a:prstGeom prst="rect">
            <a:avLst/>
          </a:prstGeom>
        </p:spPr>
        <p:txBody>
          <a:bodyPr/>
          <a:lstStyle>
            <a:lvl1pPr>
              <a:defRPr sz="2400">
                <a:latin typeface="Montserrat ExtraBold" panose="00000900000000000000" pitchFamily="2" charset="0"/>
              </a:defRPr>
            </a:lvl1pPr>
          </a:lstStyle>
          <a:p>
            <a:r>
              <a:rPr lang="en-US"/>
              <a:t>Click to edit title </a:t>
            </a:r>
          </a:p>
        </p:txBody>
      </p:sp>
      <p:sp>
        <p:nvSpPr>
          <p:cNvPr id="8" name="Text Placeholder 7">
            <a:extLst>
              <a:ext uri="{FF2B5EF4-FFF2-40B4-BE49-F238E27FC236}">
                <a16:creationId xmlns:a16="http://schemas.microsoft.com/office/drawing/2014/main" id="{F3F4D078-EDD6-DF1C-EE93-20BBE2D76976}"/>
              </a:ext>
            </a:extLst>
          </p:cNvPr>
          <p:cNvSpPr>
            <a:spLocks noGrp="1"/>
          </p:cNvSpPr>
          <p:nvPr>
            <p:ph type="body" sz="quarter" idx="13"/>
          </p:nvPr>
        </p:nvSpPr>
        <p:spPr>
          <a:xfrm>
            <a:off x="628650" y="1416050"/>
            <a:ext cx="7886700" cy="3193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a:extLst>
              <a:ext uri="{FF2B5EF4-FFF2-40B4-BE49-F238E27FC236}">
                <a16:creationId xmlns:a16="http://schemas.microsoft.com/office/drawing/2014/main" id="{0AB0178E-BE8B-1F52-0548-E13A935A0A9C}"/>
              </a:ext>
            </a:extLst>
          </p:cNvPr>
          <p:cNvGrpSpPr/>
          <p:nvPr userDrawn="1"/>
        </p:nvGrpSpPr>
        <p:grpSpPr>
          <a:xfrm>
            <a:off x="666867" y="4745889"/>
            <a:ext cx="7851419" cy="203140"/>
            <a:chOff x="666867" y="4745889"/>
            <a:chExt cx="7851419" cy="203140"/>
          </a:xfrm>
        </p:grpSpPr>
        <p:pic>
          <p:nvPicPr>
            <p:cNvPr id="9" name="Picture 8" descr="A black background with a black square&#10;&#10;Description automatically generated with medium confidence">
              <a:extLst>
                <a:ext uri="{FF2B5EF4-FFF2-40B4-BE49-F238E27FC236}">
                  <a16:creationId xmlns:a16="http://schemas.microsoft.com/office/drawing/2014/main" id="{0FB4B463-2CE0-8722-17C8-4406584EAD24}"/>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10" name="Picture 9" descr="A black and white logo&#10;&#10;Description automatically generated">
              <a:extLst>
                <a:ext uri="{FF2B5EF4-FFF2-40B4-BE49-F238E27FC236}">
                  <a16:creationId xmlns:a16="http://schemas.microsoft.com/office/drawing/2014/main" id="{B2A2362B-DB50-D720-3BA5-FD19193C6F4E}"/>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28C0705C-2BAA-ABE2-A90C-AAEA52AAF27B}"/>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80402567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5A7DE4-FF7F-1282-4B1D-1BD31B104952}"/>
              </a:ext>
            </a:extLst>
          </p:cNvPr>
          <p:cNvSpPr>
            <a:spLocks noGrp="1"/>
          </p:cNvSpPr>
          <p:nvPr>
            <p:ph type="pic" idx="1"/>
          </p:nvPr>
        </p:nvSpPr>
        <p:spPr>
          <a:xfrm>
            <a:off x="4572001" y="0"/>
            <a:ext cx="4572000" cy="420490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7">
            <a:extLst>
              <a:ext uri="{FF2B5EF4-FFF2-40B4-BE49-F238E27FC236}">
                <a16:creationId xmlns:a16="http://schemas.microsoft.com/office/drawing/2014/main" id="{564594C6-A3BB-B67C-E8AD-EDC3ED8CCE0B}"/>
              </a:ext>
            </a:extLst>
          </p:cNvPr>
          <p:cNvSpPr>
            <a:spLocks noGrp="1"/>
          </p:cNvSpPr>
          <p:nvPr>
            <p:ph type="title" hasCustomPrompt="1"/>
          </p:nvPr>
        </p:nvSpPr>
        <p:spPr>
          <a:xfrm>
            <a:off x="628650" y="934656"/>
            <a:ext cx="3413961" cy="993775"/>
          </a:xfrm>
          <a:effectLst>
            <a:outerShdw blurRad="76200" dir="18900000" sy="23000" kx="-1200000" algn="bl" rotWithShape="0">
              <a:prstClr val="black">
                <a:alpha val="20000"/>
              </a:prstClr>
            </a:outerShdw>
          </a:effectLst>
        </p:spPr>
        <p:txBody>
          <a:bodyPr/>
          <a:lstStyle/>
          <a:p>
            <a:r>
              <a:rPr lang="en-US"/>
              <a:t>Click to edit title style</a:t>
            </a:r>
          </a:p>
        </p:txBody>
      </p:sp>
      <p:sp>
        <p:nvSpPr>
          <p:cNvPr id="5" name="Text Placeholder 4">
            <a:extLst>
              <a:ext uri="{FF2B5EF4-FFF2-40B4-BE49-F238E27FC236}">
                <a16:creationId xmlns:a16="http://schemas.microsoft.com/office/drawing/2014/main" id="{EC3C428A-7662-3924-7E58-E4211C62C091}"/>
              </a:ext>
            </a:extLst>
          </p:cNvPr>
          <p:cNvSpPr>
            <a:spLocks noGrp="1"/>
          </p:cNvSpPr>
          <p:nvPr>
            <p:ph type="body" sz="quarter" idx="16"/>
          </p:nvPr>
        </p:nvSpPr>
        <p:spPr>
          <a:xfrm>
            <a:off x="628650" y="2041525"/>
            <a:ext cx="3414713" cy="2543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464990DC-7FA3-EF88-F6E6-A493EEB472A9}"/>
              </a:ext>
            </a:extLst>
          </p:cNvPr>
          <p:cNvGrpSpPr/>
          <p:nvPr userDrawn="1"/>
        </p:nvGrpSpPr>
        <p:grpSpPr>
          <a:xfrm>
            <a:off x="666867" y="4745889"/>
            <a:ext cx="7851419" cy="203140"/>
            <a:chOff x="666867" y="4745889"/>
            <a:chExt cx="7851419" cy="20314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C976C82B-2CB5-7C5C-16FF-6D4AE47B85B9}"/>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7" name="Picture 6" descr="A black and white logo&#10;&#10;Description automatically generated">
              <a:extLst>
                <a:ext uri="{FF2B5EF4-FFF2-40B4-BE49-F238E27FC236}">
                  <a16:creationId xmlns:a16="http://schemas.microsoft.com/office/drawing/2014/main" id="{F2AF704A-CDF8-7594-A052-3F035A2B5B63}"/>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9" name="Picture 8" descr="A black and white logo&#10;&#10;Description automatically generated">
              <a:extLst>
                <a:ext uri="{FF2B5EF4-FFF2-40B4-BE49-F238E27FC236}">
                  <a16:creationId xmlns:a16="http://schemas.microsoft.com/office/drawing/2014/main" id="{CB27B862-4F25-4711-31AE-3F0A23D0C566}"/>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23841765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0" name="Google Shape;63;p20">
            <a:extLst>
              <a:ext uri="{FF2B5EF4-FFF2-40B4-BE49-F238E27FC236}">
                <a16:creationId xmlns:a16="http://schemas.microsoft.com/office/drawing/2014/main" id="{E551CCD6-7F9F-5382-A9EA-10E527709AE6}"/>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2" y="0"/>
            <a:ext cx="9144000" cy="5143500"/>
          </a:xfrm>
          <a:prstGeom prst="rect">
            <a:avLst/>
          </a:prstGeom>
          <a:noFill/>
          <a:ln>
            <a:noFill/>
          </a:ln>
        </p:spPr>
      </p:pic>
      <p:pic>
        <p:nvPicPr>
          <p:cNvPr id="9" name="Picture 8" descr="A red and green background">
            <a:extLst>
              <a:ext uri="{FF2B5EF4-FFF2-40B4-BE49-F238E27FC236}">
                <a16:creationId xmlns:a16="http://schemas.microsoft.com/office/drawing/2014/main" id="{9EDF87A5-F59B-AEBF-6439-E444AF24598F}"/>
              </a:ext>
            </a:extLst>
          </p:cNvPr>
          <p:cNvPicPr>
            <a:picLocks noChangeAspect="1"/>
          </p:cNvPicPr>
          <p:nvPr userDrawn="1"/>
        </p:nvPicPr>
        <p:blipFill>
          <a:blip r:embed="rId3"/>
          <a:stretch>
            <a:fillRect/>
          </a:stretch>
        </p:blipFill>
        <p:spPr>
          <a:xfrm>
            <a:off x="0" y="0"/>
            <a:ext cx="9144000" cy="5143500"/>
          </a:xfrm>
          <a:prstGeom prst="rect">
            <a:avLst/>
          </a:prstGeom>
        </p:spPr>
      </p:pic>
      <p:sp>
        <p:nvSpPr>
          <p:cNvPr id="12" name="Title 1">
            <a:extLst>
              <a:ext uri="{FF2B5EF4-FFF2-40B4-BE49-F238E27FC236}">
                <a16:creationId xmlns:a16="http://schemas.microsoft.com/office/drawing/2014/main" id="{438633CF-D716-2BBB-045A-6DCA470742DF}"/>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100000"/>
              </a:lnSpc>
              <a:defRPr sz="4800" baseline="0">
                <a:solidFill>
                  <a:schemeClr val="bg2"/>
                </a:solidFill>
                <a:latin typeface="Montserrat ExtraBold" panose="00000900000000000000" pitchFamily="2" charset="0"/>
              </a:defRPr>
            </a:lvl1pPr>
          </a:lstStyle>
          <a:p>
            <a:r>
              <a:rPr lang="en-US"/>
              <a:t>Click to edit title style</a:t>
            </a:r>
          </a:p>
        </p:txBody>
      </p:sp>
      <p:grpSp>
        <p:nvGrpSpPr>
          <p:cNvPr id="6" name="Group 5">
            <a:extLst>
              <a:ext uri="{FF2B5EF4-FFF2-40B4-BE49-F238E27FC236}">
                <a16:creationId xmlns:a16="http://schemas.microsoft.com/office/drawing/2014/main" id="{22895FA0-D301-824E-6BC9-407DB3E62EA9}"/>
              </a:ext>
            </a:extLst>
          </p:cNvPr>
          <p:cNvGrpSpPr/>
          <p:nvPr userDrawn="1"/>
        </p:nvGrpSpPr>
        <p:grpSpPr>
          <a:xfrm>
            <a:off x="489727" y="4594160"/>
            <a:ext cx="7915421" cy="203077"/>
            <a:chOff x="489727" y="4594160"/>
            <a:chExt cx="7915421" cy="203077"/>
          </a:xfrm>
        </p:grpSpPr>
        <p:pic>
          <p:nvPicPr>
            <p:cNvPr id="7" name="Picture 6" descr="A white letter on a black background&#10;&#10;Description automatically generated">
              <a:extLst>
                <a:ext uri="{FF2B5EF4-FFF2-40B4-BE49-F238E27FC236}">
                  <a16:creationId xmlns:a16="http://schemas.microsoft.com/office/drawing/2014/main" id="{95EA4F3E-C861-ECF1-A965-EA51B955912E}"/>
                </a:ext>
              </a:extLst>
            </p:cNvPr>
            <p:cNvPicPr>
              <a:picLocks noChangeAspect="1"/>
            </p:cNvPicPr>
            <p:nvPr userDrawn="1"/>
          </p:nvPicPr>
          <p:blipFill>
            <a:blip r:embed="rId4"/>
            <a:stretch>
              <a:fillRect/>
            </a:stretch>
          </p:blipFill>
          <p:spPr>
            <a:xfrm>
              <a:off x="7372800" y="4628665"/>
              <a:ext cx="1032348" cy="150801"/>
            </a:xfrm>
            <a:prstGeom prst="rect">
              <a:avLst/>
            </a:prstGeom>
          </p:spPr>
        </p:pic>
        <p:pic>
          <p:nvPicPr>
            <p:cNvPr id="11" name="Picture 10" descr="A black and white sign with red text&#10;&#10;Description automatically generated">
              <a:extLst>
                <a:ext uri="{FF2B5EF4-FFF2-40B4-BE49-F238E27FC236}">
                  <a16:creationId xmlns:a16="http://schemas.microsoft.com/office/drawing/2014/main" id="{23BFC152-78FF-5E37-49E8-EE5A75106385}"/>
                </a:ext>
              </a:extLst>
            </p:cNvPr>
            <p:cNvPicPr>
              <a:picLocks noChangeAspect="1"/>
            </p:cNvPicPr>
            <p:nvPr userDrawn="1"/>
          </p:nvPicPr>
          <p:blipFill>
            <a:blip r:embed="rId5"/>
            <a:stretch>
              <a:fillRect/>
            </a:stretch>
          </p:blipFill>
          <p:spPr>
            <a:xfrm>
              <a:off x="3987607" y="4594160"/>
              <a:ext cx="678514" cy="203077"/>
            </a:xfrm>
            <a:prstGeom prst="rect">
              <a:avLst/>
            </a:prstGeom>
          </p:spPr>
        </p:pic>
        <p:pic>
          <p:nvPicPr>
            <p:cNvPr id="13" name="Google Shape;54;p13">
              <a:extLst>
                <a:ext uri="{FF2B5EF4-FFF2-40B4-BE49-F238E27FC236}">
                  <a16:creationId xmlns:a16="http://schemas.microsoft.com/office/drawing/2014/main" id="{5D4EAE0A-F185-8BF1-2364-772BB77DE5C2}"/>
                </a:ext>
              </a:extLst>
            </p:cNvPr>
            <p:cNvPicPr preferRelativeResize="0"/>
            <p:nvPr userDrawn="1"/>
          </p:nvPicPr>
          <p:blipFill rotWithShape="1">
            <a:blip r:embed="rId6">
              <a:alphaModFix/>
            </a:blip>
            <a:srcRect/>
            <a:stretch/>
          </p:blipFill>
          <p:spPr>
            <a:xfrm>
              <a:off x="489727" y="4616341"/>
              <a:ext cx="1032348" cy="176541"/>
            </a:xfrm>
            <a:prstGeom prst="rect">
              <a:avLst/>
            </a:prstGeom>
            <a:noFill/>
            <a:ln>
              <a:noFill/>
            </a:ln>
          </p:spPr>
        </p:pic>
      </p:grpSp>
    </p:spTree>
    <p:extLst>
      <p:ext uri="{BB962C8B-B14F-4D97-AF65-F5344CB8AC3E}">
        <p14:creationId xmlns:p14="http://schemas.microsoft.com/office/powerpoint/2010/main" val="105432428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lvl1pPr>
              <a:lnSpc>
                <a:spcPct val="100000"/>
              </a:lnSpc>
              <a:defRPr sz="3200">
                <a:latin typeface="Montserrat ExtraBold" panose="00000900000000000000" pitchFamily="2" charset="0"/>
              </a:defRPr>
            </a:lvl1p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grpSp>
        <p:nvGrpSpPr>
          <p:cNvPr id="13" name="Group 12">
            <a:extLst>
              <a:ext uri="{FF2B5EF4-FFF2-40B4-BE49-F238E27FC236}">
                <a16:creationId xmlns:a16="http://schemas.microsoft.com/office/drawing/2014/main" id="{9CD21CB4-4657-D8BA-F720-117863979F24}"/>
              </a:ext>
            </a:extLst>
          </p:cNvPr>
          <p:cNvGrpSpPr/>
          <p:nvPr userDrawn="1"/>
        </p:nvGrpSpPr>
        <p:grpSpPr>
          <a:xfrm>
            <a:off x="666867" y="4745889"/>
            <a:ext cx="7851419" cy="203140"/>
            <a:chOff x="666867" y="4745889"/>
            <a:chExt cx="7851419" cy="203140"/>
          </a:xfrm>
        </p:grpSpPr>
        <p:pic>
          <p:nvPicPr>
            <p:cNvPr id="14" name="Picture 13" descr="A black background with a black square&#10;&#10;Description automatically generated with medium confidence">
              <a:extLst>
                <a:ext uri="{FF2B5EF4-FFF2-40B4-BE49-F238E27FC236}">
                  <a16:creationId xmlns:a16="http://schemas.microsoft.com/office/drawing/2014/main" id="{A6728888-CC4B-7171-7C77-58849371F6A8}"/>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15" name="Picture 14" descr="A black and white logo&#10;&#10;Description automatically generated">
              <a:extLst>
                <a:ext uri="{FF2B5EF4-FFF2-40B4-BE49-F238E27FC236}">
                  <a16:creationId xmlns:a16="http://schemas.microsoft.com/office/drawing/2014/main" id="{F6F5F984-AD46-1B21-B919-0F6824DF6EB5}"/>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16" name="Picture 15" descr="A black and white logo&#10;&#10;Description automatically generated">
              <a:extLst>
                <a:ext uri="{FF2B5EF4-FFF2-40B4-BE49-F238E27FC236}">
                  <a16:creationId xmlns:a16="http://schemas.microsoft.com/office/drawing/2014/main" id="{4AE24E3C-3E0B-A18F-34FE-0F1F96682FF4}"/>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242498152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15"/>
        <p:cNvGrpSpPr/>
        <p:nvPr/>
      </p:nvGrpSpPr>
      <p:grpSpPr>
        <a:xfrm>
          <a:off x="0" y="0"/>
          <a:ext cx="0" cy="0"/>
          <a:chOff x="0" y="0"/>
          <a:chExt cx="0" cy="0"/>
        </a:xfrm>
      </p:grpSpPr>
      <p:sp>
        <p:nvSpPr>
          <p:cNvPr id="16" name="Google Shape;16;p23"/>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 name="Google Shape;17;p23"/>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342900" marR="0" lvl="0" indent="-171450" algn="l">
              <a:lnSpc>
                <a:spcPct val="100000"/>
              </a:lnSpc>
              <a:spcBef>
                <a:spcPts val="750"/>
              </a:spcBef>
              <a:spcAft>
                <a:spcPts val="0"/>
              </a:spcAft>
              <a:buClr>
                <a:schemeClr val="dk1"/>
              </a:buClr>
              <a:buSzPts val="2600"/>
              <a:buFont typeface="Montserrat"/>
              <a:buNone/>
              <a:defRPr sz="2599" b="1" i="0" u="none" strike="noStrike" cap="none">
                <a:solidFill>
                  <a:schemeClr val="dk1"/>
                </a:solidFill>
                <a:latin typeface="Montserrat"/>
                <a:ea typeface="Montserrat"/>
                <a:cs typeface="Montserrat"/>
                <a:sym typeface="Montserrat"/>
              </a:defRPr>
            </a:lvl1pPr>
            <a:lvl2pPr marL="685800" marR="0" lvl="1" indent="-171450" algn="l">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028700" marR="0" lvl="2" indent="-171450" algn="l">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371600" marR="0" lvl="3" indent="-171450" algn="l">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1714500" marR="0" lvl="4" indent="-171450" algn="l">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057400" marR="0" lvl="5" indent="-171450" algn="l">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2400300" marR="0" lvl="6" indent="-171450" algn="l">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2743200" marR="0" lvl="7" indent="-171450" algn="l">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3086100" marR="0" lvl="8" indent="-171450" algn="l">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284140097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5E7813-8AFA-3536-42F9-8057D7F249D0}"/>
              </a:ext>
            </a:extLst>
          </p:cNvPr>
          <p:cNvSpPr>
            <a:spLocks noGrp="1"/>
          </p:cNvSpPr>
          <p:nvPr>
            <p:ph type="title"/>
          </p:nvPr>
        </p:nvSpPr>
        <p:spPr>
          <a:xfrm>
            <a:off x="628650" y="274638"/>
            <a:ext cx="7886700" cy="993775"/>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E1DE252-DEED-66DB-E8D3-3D7056A136F7}"/>
              </a:ext>
            </a:extLst>
          </p:cNvPr>
          <p:cNvSpPr>
            <a:spLocks noGrp="1"/>
          </p:cNvSpPr>
          <p:nvPr>
            <p:ph type="body" idx="1"/>
          </p:nvPr>
        </p:nvSpPr>
        <p:spPr>
          <a:xfrm>
            <a:off x="628650" y="1369218"/>
            <a:ext cx="7886700" cy="3263504"/>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C1CB8FF-DB4E-0D35-2B77-546E2C194E73}"/>
              </a:ext>
            </a:extLst>
          </p:cNvPr>
          <p:cNvPicPr>
            <a:picLocks noChangeAspect="1"/>
          </p:cNvPicPr>
          <p:nvPr userDrawn="1"/>
        </p:nvPicPr>
        <p:blipFill>
          <a:blip r:embed="rId10"/>
          <a:stretch>
            <a:fillRect/>
          </a:stretch>
        </p:blipFill>
        <p:spPr>
          <a:xfrm>
            <a:off x="0" y="0"/>
            <a:ext cx="109178" cy="5143500"/>
          </a:xfrm>
          <a:prstGeom prst="rect">
            <a:avLst/>
          </a:prstGeom>
        </p:spPr>
      </p:pic>
    </p:spTree>
    <p:extLst>
      <p:ext uri="{BB962C8B-B14F-4D97-AF65-F5344CB8AC3E}">
        <p14:creationId xmlns:p14="http://schemas.microsoft.com/office/powerpoint/2010/main" val="4023042938"/>
      </p:ext>
    </p:extLst>
  </p:cSld>
  <p:clrMap bg1="lt1" tx1="dk1" bg2="lt2" tx2="dk2" accent1="accent1" accent2="accent2" accent3="accent3" accent4="accent4" accent5="accent5" accent6="accent6" hlink="hlink" folHlink="folHlink"/>
  <p:sldLayoutIdLst>
    <p:sldLayoutId id="2147483775" r:id="rId1"/>
    <p:sldLayoutId id="2147483785" r:id="rId2"/>
    <p:sldLayoutId id="2147483776" r:id="rId3"/>
    <p:sldLayoutId id="2147483778" r:id="rId4"/>
    <p:sldLayoutId id="2147483783" r:id="rId5"/>
    <p:sldLayoutId id="2147483779" r:id="rId6"/>
    <p:sldLayoutId id="2147483786" r:id="rId7"/>
    <p:sldLayoutId id="2147483787" r:id="rId8"/>
  </p:sldLayoutIdLst>
  <p:hf hdr="0" ftr="0" dt="0"/>
  <p:txStyles>
    <p:title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p:titleStyle>
    <p:body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s://www.stonybrook.edu/human-resources/HR-Forms?accordion=content-d19e311" TargetMode="External"/><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sv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3.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10" Type="http://schemas.openxmlformats.org/officeDocument/2006/relationships/image" Target="../media/image31.png"/><Relationship Id="rId4" Type="http://schemas.openxmlformats.org/officeDocument/2006/relationships/image" Target="../media/image35.png"/><Relationship Id="rId9" Type="http://schemas.openxmlformats.org/officeDocument/2006/relationships/image" Target="../media/image40.svg"/></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3.sv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18/10/relationships/comments" Target="../comments/modernComment_7FFFF540_A411CF4E.xml"/><Relationship Id="rId7" Type="http://schemas.openxmlformats.org/officeDocument/2006/relationships/image" Target="../media/image38.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sv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22.jpeg"/><Relationship Id="rId4" Type="http://schemas.openxmlformats.org/officeDocument/2006/relationships/image" Target="../media/image45.svg"/></Relationships>
</file>

<file path=ppt/slides/_rels/slide21.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7FFFF52E_AFBD52CE.xml"/><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47.sv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2" Type="http://schemas.microsoft.com/office/2018/10/relationships/comments" Target="../comments/modernComment_7FFFF543_E6483DF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7FFFF513_1E2FEF7B.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50.svg"/></Relationships>
</file>

<file path=ppt/slides/_rels/slide2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microsoft.com/office/2018/10/relationships/comments" Target="../comments/modernComment_7FFFF521_25D9FD20.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www.prosci.com/blog/how-to-start-managing-change-when-the-change-is-unclea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52.sv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18/10/relationships/comments" Target="../comments/modernComment_7FFFF53C_B02394F8.xml"/><Relationship Id="rId7" Type="http://schemas.openxmlformats.org/officeDocument/2006/relationships/image" Target="../media/image38.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ocm@stonybrook.edu" TargetMode="External"/><Relationship Id="rId2" Type="http://schemas.openxmlformats.org/officeDocument/2006/relationships/hyperlink" Target="https://docs.google.com/forms/d/e/1FAIpQLSc5YqV5WDk4Mqq4obG4I2xm65d0UTZmhpOi334LgtKhXXy2EA/viewform" TargetMode="External"/><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35.xml.rels><?xml version="1.0" encoding="UTF-8" standalone="yes"?>
<Relationships xmlns="http://schemas.openxmlformats.org/package/2006/relationships"><Relationship Id="rId3" Type="http://schemas.openxmlformats.org/officeDocument/2006/relationships/hyperlink" Target="https://stonybrook365.sharepoint.com/:p:/s/pmo/epmo/Oracle_ERP_RFQ/EdiYRVFKmzNDsHniYHAE2lABHaF0RbhZ9wEPcnxGyjtzaw?e=vNrZ1g" TargetMode="External"/><Relationship Id="rId2" Type="http://schemas.openxmlformats.org/officeDocument/2006/relationships/hyperlink" Target="http://Stonybrook.edu/erp" TargetMode="External"/><Relationship Id="rId1" Type="http://schemas.openxmlformats.org/officeDocument/2006/relationships/slideLayout" Target="../slideLayouts/slideLayout4.xml"/><Relationship Id="rId4" Type="http://schemas.openxmlformats.org/officeDocument/2006/relationships/hyperlink" Target="https://www.stonybrook.edu/commcms/change-management/pt/change_intitiatives/Current_Initiatives/WolfieONE/change_network/WolfieONE_Champion_Toolki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51979E9-B370-63F9-AA77-2282702C6333}"/>
              </a:ext>
            </a:extLst>
          </p:cNvPr>
          <p:cNvSpPr>
            <a:spLocks noGrp="1"/>
          </p:cNvSpPr>
          <p:nvPr>
            <p:ph type="subTitle" idx="1"/>
          </p:nvPr>
        </p:nvSpPr>
        <p:spPr>
          <a:xfrm>
            <a:off x="1424507" y="3576260"/>
            <a:ext cx="6858000" cy="517275"/>
          </a:xfrm>
        </p:spPr>
        <p:txBody>
          <a:bodyPr vert="horz" wrap="square" lIns="0" tIns="0" rIns="0" bIns="0" rtlCol="0" anchor="t">
            <a:noAutofit/>
          </a:bodyPr>
          <a:lstStyle/>
          <a:p>
            <a:r>
              <a:rPr lang="en-US" sz="2400" b="1">
                <a:latin typeface="Montserrat" panose="00000500000000000000" pitchFamily="2" charset="0"/>
                <a:ea typeface="Open Sans" panose="020B0606030504020204" pitchFamily="34" charset="0"/>
                <a:cs typeface="Open Sans" panose="020B0606030504020204" pitchFamily="34" charset="0"/>
              </a:rPr>
              <a:t>Transforming the Manager Experience</a:t>
            </a:r>
          </a:p>
        </p:txBody>
      </p:sp>
      <p:sp>
        <p:nvSpPr>
          <p:cNvPr id="2" name="Title 1">
            <a:extLst>
              <a:ext uri="{FF2B5EF4-FFF2-40B4-BE49-F238E27FC236}">
                <a16:creationId xmlns:a16="http://schemas.microsoft.com/office/drawing/2014/main" id="{F52FC359-7157-D9F2-1D82-986273C318BD}"/>
              </a:ext>
            </a:extLst>
          </p:cNvPr>
          <p:cNvSpPr>
            <a:spLocks noGrp="1"/>
          </p:cNvSpPr>
          <p:nvPr>
            <p:ph type="ctrTitle"/>
          </p:nvPr>
        </p:nvSpPr>
        <p:spPr>
          <a:xfrm>
            <a:off x="1424507" y="1239513"/>
            <a:ext cx="6554244" cy="2297906"/>
          </a:xfrm>
        </p:spPr>
        <p:txBody>
          <a:bodyPr/>
          <a:lstStyle/>
          <a:p>
            <a:pPr>
              <a:lnSpc>
                <a:spcPct val="100000"/>
              </a:lnSpc>
            </a:pPr>
            <a:r>
              <a:rPr lang="en-US" sz="5400">
                <a:solidFill>
                  <a:schemeClr val="bg1">
                    <a:lumMod val="75000"/>
                  </a:schemeClr>
                </a:solidFill>
                <a:latin typeface="Montserrat" panose="00000500000000000000" pitchFamily="2" charset="0"/>
              </a:rPr>
              <a:t>WolfieONE:   Manager self Service (MSS)</a:t>
            </a:r>
          </a:p>
        </p:txBody>
      </p:sp>
      <p:sp>
        <p:nvSpPr>
          <p:cNvPr id="4" name="Title 1">
            <a:extLst>
              <a:ext uri="{FF2B5EF4-FFF2-40B4-BE49-F238E27FC236}">
                <a16:creationId xmlns:a16="http://schemas.microsoft.com/office/drawing/2014/main" id="{5F5D23C1-04E1-50CA-C841-283B91719E5B}"/>
              </a:ext>
            </a:extLst>
          </p:cNvPr>
          <p:cNvSpPr txBox="1">
            <a:spLocks/>
          </p:cNvSpPr>
          <p:nvPr/>
        </p:nvSpPr>
        <p:spPr>
          <a:xfrm>
            <a:off x="1412517" y="1228920"/>
            <a:ext cx="6554244" cy="2297906"/>
          </a:xfrm>
          <a:prstGeom prst="rect">
            <a:avLst/>
          </a:prstGeom>
        </p:spPr>
        <p:txBody>
          <a:bodyPr vert="horz" lIns="0" tIns="0" rIns="0" bIns="0" rtlCol="0" anchor="b" anchorCtr="0">
            <a:noAutofit/>
          </a:bodyPr>
          <a:lstStyle>
            <a:lvl1pPr algn="l" defTabSz="685800" rtl="0" eaLnBrk="1" latinLnBrk="0" hangingPunct="1">
              <a:lnSpc>
                <a:spcPct val="100000"/>
              </a:lnSpc>
              <a:spcBef>
                <a:spcPct val="0"/>
              </a:spcBef>
              <a:buNone/>
              <a:defRPr lang="en-US" sz="4800" b="1" i="0" kern="1200" cap="all" baseline="0">
                <a:solidFill>
                  <a:schemeClr val="bg2"/>
                </a:solidFill>
                <a:latin typeface="Montserrat ExtraBold" panose="00000900000000000000" pitchFamily="2" charset="0"/>
                <a:ea typeface="+mj-ea"/>
                <a:cs typeface="+mj-cs"/>
              </a:defRPr>
            </a:lvl1pPr>
          </a:lstStyle>
          <a:p>
            <a:r>
              <a:rPr lang="en-US" sz="5400">
                <a:latin typeface="Montserrat" panose="00000500000000000000" pitchFamily="2" charset="0"/>
              </a:rPr>
              <a:t>WolfieONE:   Manager self Service (MSS)</a:t>
            </a:r>
          </a:p>
        </p:txBody>
      </p:sp>
    </p:spTree>
    <p:extLst>
      <p:ext uri="{BB962C8B-B14F-4D97-AF65-F5344CB8AC3E}">
        <p14:creationId xmlns:p14="http://schemas.microsoft.com/office/powerpoint/2010/main" val="242011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D5E36-F81B-C8EC-F0D7-002F8B28A0CF}"/>
            </a:ext>
          </a:extLst>
        </p:cNvPr>
        <p:cNvGrpSpPr/>
        <p:nvPr/>
      </p:nvGrpSpPr>
      <p:grpSpPr>
        <a:xfrm>
          <a:off x="0" y="0"/>
          <a:ext cx="0" cy="0"/>
          <a:chOff x="0" y="0"/>
          <a:chExt cx="0" cy="0"/>
        </a:xfrm>
      </p:grpSpPr>
      <p:pic>
        <p:nvPicPr>
          <p:cNvPr id="12" name="Picture 11" descr="A diagram of a company's core hr&#10;&#10;Description automatically generated">
            <a:extLst>
              <a:ext uri="{FF2B5EF4-FFF2-40B4-BE49-F238E27FC236}">
                <a16:creationId xmlns:a16="http://schemas.microsoft.com/office/drawing/2014/main" id="{F6FCE29A-0BCE-8E7A-36BF-60E8DEC71F34}"/>
              </a:ext>
            </a:extLst>
          </p:cNvPr>
          <p:cNvPicPr>
            <a:picLocks noChangeAspect="1"/>
          </p:cNvPicPr>
          <p:nvPr/>
        </p:nvPicPr>
        <p:blipFill>
          <a:blip r:embed="rId3"/>
          <a:stretch>
            <a:fillRect/>
          </a:stretch>
        </p:blipFill>
        <p:spPr>
          <a:xfrm>
            <a:off x="3790747" y="703539"/>
            <a:ext cx="5293095" cy="3377830"/>
          </a:xfrm>
          <a:prstGeom prst="rect">
            <a:avLst/>
          </a:prstGeom>
        </p:spPr>
      </p:pic>
      <p:sp>
        <p:nvSpPr>
          <p:cNvPr id="4" name="Text Placeholder 3">
            <a:extLst>
              <a:ext uri="{FF2B5EF4-FFF2-40B4-BE49-F238E27FC236}">
                <a16:creationId xmlns:a16="http://schemas.microsoft.com/office/drawing/2014/main" id="{41E59223-8300-E2FE-8D3F-700380DD7FA4}"/>
              </a:ext>
            </a:extLst>
          </p:cNvPr>
          <p:cNvSpPr>
            <a:spLocks noGrp="1"/>
          </p:cNvSpPr>
          <p:nvPr>
            <p:ph type="body" idx="1"/>
          </p:nvPr>
        </p:nvSpPr>
        <p:spPr>
          <a:xfrm>
            <a:off x="1610426" y="1892753"/>
            <a:ext cx="1047056" cy="264584"/>
          </a:xfrm>
        </p:spPr>
        <p:txBody>
          <a:bodyPr/>
          <a:lstStyle/>
          <a:p>
            <a:r>
              <a:rPr lang="en-US" sz="1600">
                <a:latin typeface="Montserrat ExtraBold"/>
              </a:rPr>
              <a:t>Core HR</a:t>
            </a:r>
          </a:p>
        </p:txBody>
      </p:sp>
      <p:sp>
        <p:nvSpPr>
          <p:cNvPr id="6" name="Title 1">
            <a:extLst>
              <a:ext uri="{FF2B5EF4-FFF2-40B4-BE49-F238E27FC236}">
                <a16:creationId xmlns:a16="http://schemas.microsoft.com/office/drawing/2014/main" id="{60146CD6-89D0-C17E-A44D-13300B17FB0C}"/>
              </a:ext>
            </a:extLst>
          </p:cNvPr>
          <p:cNvSpPr txBox="1">
            <a:spLocks/>
          </p:cNvSpPr>
          <p:nvPr/>
        </p:nvSpPr>
        <p:spPr>
          <a:xfrm>
            <a:off x="538482" y="317426"/>
            <a:ext cx="6572640" cy="1001939"/>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solidFill>
                  <a:schemeClr val="tx2"/>
                </a:solidFill>
                <a:latin typeface="Montserrat ExtraBold"/>
              </a:rPr>
              <a:t>Requests and Approval </a:t>
            </a:r>
            <a:endParaRPr lang="en-US">
              <a:solidFill>
                <a:schemeClr val="tx2"/>
              </a:solidFill>
            </a:endParaRPr>
          </a:p>
          <a:p>
            <a:pPr>
              <a:lnSpc>
                <a:spcPct val="100000"/>
              </a:lnSpc>
            </a:pPr>
            <a:r>
              <a:rPr lang="en-US" sz="3200">
                <a:solidFill>
                  <a:schemeClr val="tx2"/>
                </a:solidFill>
                <a:latin typeface="Montserrat ExtraBold"/>
              </a:rPr>
              <a:t>workflows</a:t>
            </a:r>
          </a:p>
        </p:txBody>
      </p:sp>
      <p:sp>
        <p:nvSpPr>
          <p:cNvPr id="2" name="TextBox 1">
            <a:extLst>
              <a:ext uri="{FF2B5EF4-FFF2-40B4-BE49-F238E27FC236}">
                <a16:creationId xmlns:a16="http://schemas.microsoft.com/office/drawing/2014/main" id="{5B287EF1-D43E-9297-564F-C097DB95DCFE}"/>
              </a:ext>
            </a:extLst>
          </p:cNvPr>
          <p:cNvSpPr txBox="1"/>
          <p:nvPr/>
        </p:nvSpPr>
        <p:spPr>
          <a:xfrm>
            <a:off x="4993068" y="2878950"/>
            <a:ext cx="806747" cy="276999"/>
          </a:xfrm>
          <a:prstGeom prst="rect">
            <a:avLst/>
          </a:prstGeom>
          <a:solidFill>
            <a:srgbClr val="82828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solidFill>
                  <a:schemeClr val="tx2"/>
                </a:solidFill>
              </a:rPr>
              <a:t>Learning</a:t>
            </a:r>
          </a:p>
        </p:txBody>
      </p:sp>
      <p:sp>
        <p:nvSpPr>
          <p:cNvPr id="3" name="Title 1">
            <a:extLst>
              <a:ext uri="{FF2B5EF4-FFF2-40B4-BE49-F238E27FC236}">
                <a16:creationId xmlns:a16="http://schemas.microsoft.com/office/drawing/2014/main" id="{594AEAA0-8E36-88BE-9F87-0D395F68F8AE}"/>
              </a:ext>
            </a:extLst>
          </p:cNvPr>
          <p:cNvSpPr txBox="1">
            <a:spLocks/>
          </p:cNvSpPr>
          <p:nvPr/>
        </p:nvSpPr>
        <p:spPr>
          <a:xfrm>
            <a:off x="527889" y="310682"/>
            <a:ext cx="6572640" cy="1001939"/>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latin typeface="Montserrat ExtraBold"/>
              </a:rPr>
              <a:t>Requests and Approval </a:t>
            </a:r>
            <a:endParaRPr lang="en-US"/>
          </a:p>
          <a:p>
            <a:pPr>
              <a:lnSpc>
                <a:spcPct val="100000"/>
              </a:lnSpc>
            </a:pPr>
            <a:r>
              <a:rPr lang="en-US" sz="3200">
                <a:latin typeface="Montserrat ExtraBold"/>
              </a:rPr>
              <a:t>workflows</a:t>
            </a:r>
          </a:p>
        </p:txBody>
      </p:sp>
    </p:spTree>
    <p:extLst>
      <p:ext uri="{BB962C8B-B14F-4D97-AF65-F5344CB8AC3E}">
        <p14:creationId xmlns:p14="http://schemas.microsoft.com/office/powerpoint/2010/main" val="1549379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A white line drawing of a gear and a arrow&#10;&#10;AI-generated content may be incorrect.">
            <a:extLst>
              <a:ext uri="{FF2B5EF4-FFF2-40B4-BE49-F238E27FC236}">
                <a16:creationId xmlns:a16="http://schemas.microsoft.com/office/drawing/2014/main" id="{EB9D1948-CEB5-8B50-1A71-3E9CF4BD72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41680" y="1943420"/>
            <a:ext cx="1250722" cy="1256659"/>
          </a:xfrm>
          <a:prstGeom prst="rect">
            <a:avLst/>
          </a:prstGeom>
        </p:spPr>
      </p:pic>
      <p:sp>
        <p:nvSpPr>
          <p:cNvPr id="4" name="Text Placeholder 3">
            <a:extLst>
              <a:ext uri="{FF2B5EF4-FFF2-40B4-BE49-F238E27FC236}">
                <a16:creationId xmlns:a16="http://schemas.microsoft.com/office/drawing/2014/main" id="{6EBF012D-B5B6-D25B-E4B5-F46A8955B03A}"/>
              </a:ext>
            </a:extLst>
          </p:cNvPr>
          <p:cNvSpPr>
            <a:spLocks noGrp="1"/>
          </p:cNvSpPr>
          <p:nvPr>
            <p:ph type="body" sz="quarter" idx="13"/>
          </p:nvPr>
        </p:nvSpPr>
        <p:spPr>
          <a:xfrm>
            <a:off x="513910" y="1673213"/>
            <a:ext cx="6624765" cy="2468065"/>
          </a:xfrm>
        </p:spPr>
        <p:txBody>
          <a:bodyPr vert="horz" wrap="square" lIns="0" tIns="0" rIns="0" bIns="0" rtlCol="0" anchor="t">
            <a:noAutofit/>
          </a:bodyPr>
          <a:lstStyle/>
          <a:p>
            <a:pPr marL="342900" indent="-342900">
              <a:buFont typeface="+mj-lt"/>
              <a:buAutoNum type="arabicPeriod"/>
            </a:pPr>
            <a:r>
              <a:rPr lang="en-US" sz="1800">
                <a:solidFill>
                  <a:schemeClr val="bg2">
                    <a:lumMod val="25000"/>
                  </a:schemeClr>
                </a:solidFill>
                <a:latin typeface="Montserrat" panose="00000500000000000000" pitchFamily="2" charset="0"/>
                <a:ea typeface="Open Sans"/>
                <a:cs typeface="Open Sans"/>
              </a:rPr>
              <a:t>Many PDFs for </a:t>
            </a:r>
            <a:r>
              <a:rPr lang="en-US" sz="1800" b="1">
                <a:solidFill>
                  <a:schemeClr val="bg2">
                    <a:lumMod val="25000"/>
                  </a:schemeClr>
                </a:solidFill>
                <a:latin typeface="Montserrat" panose="00000500000000000000" pitchFamily="2" charset="0"/>
                <a:ea typeface="Open Sans"/>
                <a:cs typeface="Open Sans"/>
              </a:rPr>
              <a:t>requests</a:t>
            </a:r>
            <a:r>
              <a:rPr lang="en-US" sz="1800">
                <a:solidFill>
                  <a:schemeClr val="bg2">
                    <a:lumMod val="25000"/>
                  </a:schemeClr>
                </a:solidFill>
                <a:latin typeface="Montserrat" panose="00000500000000000000" pitchFamily="2" charset="0"/>
                <a:ea typeface="Open Sans"/>
                <a:cs typeface="Open Sans"/>
              </a:rPr>
              <a:t>/changes and approvals will be </a:t>
            </a:r>
            <a:r>
              <a:rPr lang="en-US" sz="1800" b="1">
                <a:solidFill>
                  <a:schemeClr val="bg2">
                    <a:lumMod val="25000"/>
                  </a:schemeClr>
                </a:solidFill>
                <a:latin typeface="Montserrat" panose="00000500000000000000" pitchFamily="2" charset="0"/>
                <a:ea typeface="Open Sans"/>
                <a:cs typeface="Open Sans"/>
              </a:rPr>
              <a:t>digitized </a:t>
            </a:r>
            <a:r>
              <a:rPr lang="en-US" sz="1800">
                <a:solidFill>
                  <a:schemeClr val="bg2">
                    <a:lumMod val="25000"/>
                  </a:schemeClr>
                </a:solidFill>
                <a:latin typeface="Montserrat" panose="00000500000000000000" pitchFamily="2" charset="0"/>
                <a:ea typeface="Open Sans"/>
                <a:cs typeface="Open Sans"/>
              </a:rPr>
              <a:t>within WolfieONE.</a:t>
            </a:r>
          </a:p>
          <a:p>
            <a:pPr marL="342900" indent="-342900">
              <a:buFont typeface="+mj-lt"/>
              <a:buAutoNum type="arabicPeriod"/>
            </a:pPr>
            <a:r>
              <a:rPr lang="en-US" sz="1800">
                <a:solidFill>
                  <a:schemeClr val="bg2">
                    <a:lumMod val="25000"/>
                  </a:schemeClr>
                </a:solidFill>
                <a:latin typeface="Montserrat" panose="00000500000000000000" pitchFamily="2" charset="0"/>
                <a:ea typeface="Open Sans"/>
                <a:cs typeface="Open Sans"/>
              </a:rPr>
              <a:t>Requests that require </a:t>
            </a:r>
            <a:r>
              <a:rPr lang="en-US" sz="1800" b="1">
                <a:solidFill>
                  <a:schemeClr val="bg2">
                    <a:lumMod val="25000"/>
                  </a:schemeClr>
                </a:solidFill>
                <a:latin typeface="Montserrat" panose="00000500000000000000" pitchFamily="2" charset="0"/>
                <a:ea typeface="Open Sans"/>
                <a:cs typeface="Open Sans"/>
              </a:rPr>
              <a:t>approvals are automatically escalated </a:t>
            </a:r>
            <a:r>
              <a:rPr lang="en-US" sz="1800">
                <a:solidFill>
                  <a:schemeClr val="bg2">
                    <a:lumMod val="25000"/>
                  </a:schemeClr>
                </a:solidFill>
                <a:latin typeface="Montserrat" panose="00000500000000000000" pitchFamily="2" charset="0"/>
                <a:ea typeface="Open Sans"/>
                <a:cs typeface="Open Sans"/>
              </a:rPr>
              <a:t>to the appropriate approval groups in WolfieONE.  </a:t>
            </a:r>
            <a:endParaRPr lang="en-US">
              <a:solidFill>
                <a:schemeClr val="bg2">
                  <a:lumMod val="25000"/>
                </a:schemeClr>
              </a:solidFill>
              <a:latin typeface="Montserrat" panose="00000500000000000000" pitchFamily="2" charset="0"/>
            </a:endParaRPr>
          </a:p>
          <a:p>
            <a:pPr marL="342900" indent="-342900">
              <a:buFont typeface="+mj-lt"/>
              <a:buAutoNum type="arabicPeriod"/>
            </a:pPr>
            <a:r>
              <a:rPr lang="en-US" sz="1800">
                <a:solidFill>
                  <a:schemeClr val="bg2">
                    <a:lumMod val="25000"/>
                  </a:schemeClr>
                </a:solidFill>
                <a:latin typeface="Montserrat" panose="00000500000000000000" pitchFamily="2" charset="0"/>
                <a:ea typeface="Open Sans"/>
                <a:cs typeface="Open Sans"/>
              </a:rPr>
              <a:t>The approval process is transparent, allowing initiators </a:t>
            </a:r>
            <a:r>
              <a:rPr lang="en-US" sz="1800" b="1">
                <a:solidFill>
                  <a:schemeClr val="bg2">
                    <a:lumMod val="25000"/>
                  </a:schemeClr>
                </a:solidFill>
                <a:latin typeface="Montserrat" panose="00000500000000000000" pitchFamily="2" charset="0"/>
                <a:ea typeface="Open Sans"/>
                <a:cs typeface="Open Sans"/>
              </a:rPr>
              <a:t>visibility</a:t>
            </a:r>
            <a:r>
              <a:rPr lang="en-US" sz="1800">
                <a:solidFill>
                  <a:schemeClr val="bg2">
                    <a:lumMod val="25000"/>
                  </a:schemeClr>
                </a:solidFill>
                <a:latin typeface="Montserrat" panose="00000500000000000000" pitchFamily="2" charset="0"/>
                <a:ea typeface="Open Sans"/>
                <a:cs typeface="Open Sans"/>
              </a:rPr>
              <a:t> </a:t>
            </a:r>
            <a:r>
              <a:rPr lang="en-US" sz="1800" b="1">
                <a:solidFill>
                  <a:schemeClr val="bg2">
                    <a:lumMod val="25000"/>
                  </a:schemeClr>
                </a:solidFill>
                <a:latin typeface="Montserrat" panose="00000500000000000000" pitchFamily="2" charset="0"/>
                <a:ea typeface="Open Sans"/>
                <a:cs typeface="Open Sans"/>
              </a:rPr>
              <a:t>into its status</a:t>
            </a:r>
            <a:r>
              <a:rPr lang="en-US" sz="1800">
                <a:solidFill>
                  <a:schemeClr val="bg2">
                    <a:lumMod val="25000"/>
                  </a:schemeClr>
                </a:solidFill>
                <a:latin typeface="Montserrat" panose="00000500000000000000" pitchFamily="2" charset="0"/>
                <a:ea typeface="Open Sans"/>
                <a:cs typeface="Open Sans"/>
              </a:rPr>
              <a:t>.</a:t>
            </a:r>
            <a:endParaRPr lang="en-US">
              <a:solidFill>
                <a:schemeClr val="bg2">
                  <a:lumMod val="25000"/>
                </a:schemeClr>
              </a:solidFill>
              <a:latin typeface="Montserrat" panose="00000500000000000000" pitchFamily="2" charset="0"/>
            </a:endParaRPr>
          </a:p>
        </p:txBody>
      </p:sp>
      <p:sp>
        <p:nvSpPr>
          <p:cNvPr id="6" name="Title 1">
            <a:extLst>
              <a:ext uri="{FF2B5EF4-FFF2-40B4-BE49-F238E27FC236}">
                <a16:creationId xmlns:a16="http://schemas.microsoft.com/office/drawing/2014/main" id="{9AF9FCC9-5782-1A1B-4064-C87278E369CD}"/>
              </a:ext>
            </a:extLst>
          </p:cNvPr>
          <p:cNvSpPr txBox="1">
            <a:spLocks/>
          </p:cNvSpPr>
          <p:nvPr/>
        </p:nvSpPr>
        <p:spPr>
          <a:xfrm>
            <a:off x="826927" y="617452"/>
            <a:ext cx="7886700" cy="858441"/>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spcBef>
                <a:spcPts val="0"/>
              </a:spcBef>
            </a:pPr>
            <a:r>
              <a:rPr lang="en-US" sz="3200">
                <a:solidFill>
                  <a:schemeClr val="tx2"/>
                </a:solidFill>
                <a:latin typeface="Montserrat ExtraBold" panose="00000900000000000000" pitchFamily="2" charset="0"/>
              </a:rPr>
              <a:t>Requests to HR are Changing For Managers in 3 ways:</a:t>
            </a:r>
            <a:r>
              <a:rPr lang="en-US" sz="4000">
                <a:solidFill>
                  <a:schemeClr val="bg1"/>
                </a:solidFill>
                <a:latin typeface="Montserrat ExtraBold" panose="00000900000000000000" pitchFamily="2" charset="0"/>
              </a:rPr>
              <a:t>	</a:t>
            </a:r>
          </a:p>
        </p:txBody>
      </p:sp>
      <p:sp>
        <p:nvSpPr>
          <p:cNvPr id="3" name="Title 1">
            <a:extLst>
              <a:ext uri="{FF2B5EF4-FFF2-40B4-BE49-F238E27FC236}">
                <a16:creationId xmlns:a16="http://schemas.microsoft.com/office/drawing/2014/main" id="{B5D318F3-4D84-6602-AC7E-2CCEE12FE695}"/>
              </a:ext>
            </a:extLst>
          </p:cNvPr>
          <p:cNvSpPr txBox="1">
            <a:spLocks/>
          </p:cNvSpPr>
          <p:nvPr/>
        </p:nvSpPr>
        <p:spPr>
          <a:xfrm>
            <a:off x="812806" y="610389"/>
            <a:ext cx="7886700" cy="858441"/>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spcBef>
                <a:spcPts val="0"/>
              </a:spcBef>
            </a:pPr>
            <a:r>
              <a:rPr lang="en-US" sz="3200">
                <a:solidFill>
                  <a:schemeClr val="bg1"/>
                </a:solidFill>
                <a:latin typeface="Montserrat ExtraBold" panose="00000900000000000000" pitchFamily="2" charset="0"/>
              </a:rPr>
              <a:t>Requests to HR are Changing For Managers in 3 ways:</a:t>
            </a:r>
            <a:r>
              <a:rPr lang="en-US" sz="4000">
                <a:solidFill>
                  <a:schemeClr val="bg1"/>
                </a:solidFill>
                <a:latin typeface="Montserrat ExtraBold" panose="00000900000000000000" pitchFamily="2" charset="0"/>
              </a:rPr>
              <a:t>	</a:t>
            </a:r>
          </a:p>
        </p:txBody>
      </p:sp>
    </p:spTree>
    <p:extLst>
      <p:ext uri="{BB962C8B-B14F-4D97-AF65-F5344CB8AC3E}">
        <p14:creationId xmlns:p14="http://schemas.microsoft.com/office/powerpoint/2010/main" val="477670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D9C81-742E-5C86-42EA-96572CA7EC5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8F215D9-CB96-5A97-4F42-03097653C7A0}"/>
              </a:ext>
            </a:extLst>
          </p:cNvPr>
          <p:cNvSpPr/>
          <p:nvPr/>
        </p:nvSpPr>
        <p:spPr>
          <a:xfrm>
            <a:off x="3259423" y="1165999"/>
            <a:ext cx="2503938" cy="327327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AA902F59-3FAA-4966-B2BD-B7E0A983F87C}"/>
              </a:ext>
            </a:extLst>
          </p:cNvPr>
          <p:cNvSpPr txBox="1"/>
          <p:nvPr/>
        </p:nvSpPr>
        <p:spPr>
          <a:xfrm>
            <a:off x="684637" y="1392566"/>
            <a:ext cx="2452513" cy="3108543"/>
          </a:xfrm>
          <a:prstGeom prst="rect">
            <a:avLst/>
          </a:prstGeom>
          <a:noFill/>
        </p:spPr>
        <p:txBody>
          <a:bodyPr wrap="square" lIns="91440" tIns="45720" rIns="91440" bIns="45720" rtlCol="0" anchor="t">
            <a:spAutoFit/>
          </a:bodyPr>
          <a:lstStyle/>
          <a:p>
            <a:r>
              <a:rPr lang="en-US" sz="1200" b="1">
                <a:latin typeface="Montserrat" panose="00000500000000000000" pitchFamily="2" charset="0"/>
                <a:ea typeface="Open Sans"/>
                <a:cs typeface="Open Sans"/>
              </a:rPr>
              <a:t>West Campus:</a:t>
            </a:r>
            <a:r>
              <a:rPr lang="en-US" sz="1200">
                <a:latin typeface="Montserrat" panose="00000500000000000000" pitchFamily="2" charset="0"/>
                <a:ea typeface="Open Sans"/>
                <a:cs typeface="Open Sans"/>
              </a:rPr>
              <a:t>  When making a request to HR via </a:t>
            </a:r>
            <a:r>
              <a:rPr lang="en-US" sz="1200">
                <a:latin typeface="Montserrat" panose="00000500000000000000" pitchFamily="2" charset="0"/>
                <a:ea typeface="Open Sans"/>
                <a:cs typeface="Open Sans"/>
                <a:hlinkClick r:id="rId3"/>
              </a:rPr>
              <a:t>HR Forms</a:t>
            </a:r>
            <a:r>
              <a:rPr lang="en-US" sz="1200">
                <a:latin typeface="Montserrat" panose="00000500000000000000" pitchFamily="2" charset="0"/>
                <a:ea typeface="Open Sans"/>
                <a:cs typeface="Open Sans"/>
              </a:rPr>
              <a:t> a form is emailed or handed into HR.</a:t>
            </a: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b="1">
                <a:latin typeface="Montserrat" panose="00000500000000000000" pitchFamily="2" charset="0"/>
                <a:ea typeface="Open Sans"/>
                <a:cs typeface="Open Sans"/>
              </a:rPr>
              <a:t>Hospital: </a:t>
            </a:r>
            <a:r>
              <a:rPr lang="en-US" sz="1200">
                <a:latin typeface="Montserrat" panose="00000500000000000000" pitchFamily="2" charset="0"/>
                <a:ea typeface="Open Sans"/>
                <a:cs typeface="Open Sans"/>
              </a:rPr>
              <a:t> Uses SharePoint for requests.</a:t>
            </a:r>
            <a:endParaRPr lang="en-US" sz="1200">
              <a:latin typeface="Montserrat" panose="00000500000000000000" pitchFamily="2" charset="0"/>
              <a:ea typeface="Open Sans" panose="020B0606030504020204" pitchFamily="34" charset="0"/>
              <a:cs typeface="Open Sans" panose="020B0606030504020204" pitchFamily="34" charset="0"/>
            </a:endParaRP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b="1">
                <a:latin typeface="Montserrat" panose="00000500000000000000" pitchFamily="2" charset="0"/>
                <a:ea typeface="Open Sans"/>
                <a:cs typeface="Open Sans"/>
              </a:rPr>
              <a:t>LISVH:</a:t>
            </a:r>
            <a:r>
              <a:rPr lang="en-US" sz="1200">
                <a:latin typeface="Montserrat" panose="00000500000000000000" pitchFamily="2" charset="0"/>
                <a:ea typeface="Open Sans"/>
                <a:cs typeface="Open Sans"/>
              </a:rPr>
              <a:t>   Transactions and their related approvals are manual through email/paper and not transparent.</a:t>
            </a:r>
            <a:endParaRPr lang="en-US" sz="1200">
              <a:latin typeface="Montserrat" panose="00000500000000000000" pitchFamily="2" charset="0"/>
              <a:ea typeface="Open Sans" panose="020B0606030504020204" pitchFamily="34" charset="0"/>
              <a:cs typeface="Open Sans" panose="020B0606030504020204" pitchFamily="34" charset="0"/>
            </a:endParaRPr>
          </a:p>
          <a:p>
            <a:endParaRPr lang="en-US" sz="8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a:cs typeface="Open Sans"/>
              </a:rPr>
              <a:t>At the division level, there are different levels of approvals for many transactions.</a:t>
            </a:r>
            <a:endParaRPr lang="en-US" sz="1200">
              <a:latin typeface="Montserrat" panose="00000500000000000000" pitchFamily="2" charset="0"/>
              <a:ea typeface="Open Sans" panose="020B0606030504020204" pitchFamily="34" charset="0"/>
              <a:cs typeface="Open Sans" panose="020B0606030504020204" pitchFamily="34" charset="0"/>
            </a:endParaRPr>
          </a:p>
          <a:p>
            <a:endParaRPr lang="en-US" sz="800"/>
          </a:p>
        </p:txBody>
      </p:sp>
      <p:sp>
        <p:nvSpPr>
          <p:cNvPr id="9" name="TextBox 8">
            <a:extLst>
              <a:ext uri="{FF2B5EF4-FFF2-40B4-BE49-F238E27FC236}">
                <a16:creationId xmlns:a16="http://schemas.microsoft.com/office/drawing/2014/main" id="{65AE0AB0-61F9-8CBF-8B70-0CC6E690BB5C}"/>
              </a:ext>
            </a:extLst>
          </p:cNvPr>
          <p:cNvSpPr txBox="1"/>
          <p:nvPr/>
        </p:nvSpPr>
        <p:spPr>
          <a:xfrm>
            <a:off x="6006851" y="1392566"/>
            <a:ext cx="2899318" cy="3323987"/>
          </a:xfrm>
          <a:prstGeom prst="rect">
            <a:avLst/>
          </a:prstGeom>
          <a:noFill/>
        </p:spPr>
        <p:txBody>
          <a:bodyPr wrap="square" lIns="91440" tIns="45720" rIns="91440" bIns="45720" rtlCol="0" anchor="t">
            <a:spAutoFit/>
          </a:bodyPr>
          <a:lstStyle/>
          <a:p>
            <a:r>
              <a:rPr lang="en-US" sz="1100">
                <a:latin typeface="Montserrat" panose="00000500000000000000" pitchFamily="2" charset="0"/>
                <a:ea typeface="Open Sans"/>
                <a:cs typeface="Open Sans"/>
              </a:rPr>
              <a:t>Many Manager tasks requesting changes to employee records will be made within WolfieONE.</a:t>
            </a:r>
          </a:p>
          <a:p>
            <a:endParaRPr lang="en-US" sz="1100" b="1">
              <a:latin typeface="Montserrat" panose="00000500000000000000" pitchFamily="2" charset="0"/>
              <a:ea typeface="Open Sans" panose="020B0606030504020204" pitchFamily="34" charset="0"/>
              <a:cs typeface="Open Sans" panose="020B0606030504020204" pitchFamily="34" charset="0"/>
            </a:endParaRPr>
          </a:p>
          <a:p>
            <a:r>
              <a:rPr lang="en-US" sz="1100" b="1">
                <a:latin typeface="Montserrat" panose="00000500000000000000" pitchFamily="2" charset="0"/>
                <a:ea typeface="Open Sans"/>
                <a:cs typeface="Open Sans"/>
              </a:rPr>
              <a:t>Approval workflows are automatic and streamlined.</a:t>
            </a:r>
          </a:p>
          <a:p>
            <a:endParaRPr lang="en-US" sz="1100">
              <a:latin typeface="Montserrat" panose="00000500000000000000" pitchFamily="2" charset="0"/>
              <a:ea typeface="Open Sans" panose="020B0606030504020204" pitchFamily="34" charset="0"/>
              <a:cs typeface="Open Sans" panose="020B0606030504020204" pitchFamily="34" charset="0"/>
            </a:endParaRPr>
          </a:p>
          <a:p>
            <a:r>
              <a:rPr lang="en-US" sz="1100">
                <a:latin typeface="Montserrat" panose="00000500000000000000" pitchFamily="2" charset="0"/>
                <a:ea typeface="Open Sans"/>
                <a:cs typeface="Open Sans"/>
              </a:rPr>
              <a:t>The initiator and approvers have </a:t>
            </a:r>
            <a:r>
              <a:rPr lang="en-US" sz="1100" b="1">
                <a:latin typeface="Montserrat" panose="00000500000000000000" pitchFamily="2" charset="0"/>
                <a:ea typeface="Open Sans"/>
                <a:cs typeface="Open Sans"/>
              </a:rPr>
              <a:t>visibility into the approval workflow</a:t>
            </a:r>
            <a:r>
              <a:rPr lang="en-US" sz="1100">
                <a:latin typeface="Montserrat" panose="00000500000000000000" pitchFamily="2" charset="0"/>
                <a:ea typeface="Open Sans"/>
                <a:cs typeface="Open Sans"/>
              </a:rPr>
              <a:t>.</a:t>
            </a:r>
          </a:p>
          <a:p>
            <a:endParaRPr lang="en-US" sz="1100">
              <a:latin typeface="Montserrat" panose="00000500000000000000" pitchFamily="2" charset="0"/>
              <a:ea typeface="Open Sans" panose="020B0606030504020204" pitchFamily="34" charset="0"/>
              <a:cs typeface="Open Sans" panose="020B0606030504020204" pitchFamily="34" charset="0"/>
            </a:endParaRPr>
          </a:p>
          <a:p>
            <a:r>
              <a:rPr lang="en-US" sz="1100">
                <a:latin typeface="Montserrat" panose="00000500000000000000" pitchFamily="2" charset="0"/>
                <a:ea typeface="Open Sans"/>
                <a:cs typeface="Open Sans"/>
              </a:rPr>
              <a:t>Approvals are standardized to a maximum </a:t>
            </a:r>
            <a:r>
              <a:rPr lang="en-US" sz="1100" b="1">
                <a:latin typeface="Montserrat" panose="00000500000000000000" pitchFamily="2" charset="0"/>
                <a:ea typeface="Open Sans"/>
                <a:cs typeface="Open Sans"/>
              </a:rPr>
              <a:t>3 levels</a:t>
            </a:r>
            <a:r>
              <a:rPr lang="en-US" sz="1100">
                <a:latin typeface="Montserrat" panose="00000500000000000000" pitchFamily="2" charset="0"/>
                <a:ea typeface="Open Sans"/>
                <a:cs typeface="Open Sans"/>
              </a:rPr>
              <a:t>.</a:t>
            </a:r>
          </a:p>
          <a:p>
            <a:endParaRPr lang="en-US" sz="1100">
              <a:latin typeface="Montserrat" panose="00000500000000000000" pitchFamily="2" charset="0"/>
              <a:ea typeface="Open Sans" panose="020B0606030504020204" pitchFamily="34" charset="0"/>
              <a:cs typeface="Open Sans" panose="020B0606030504020204" pitchFamily="34" charset="0"/>
            </a:endParaRPr>
          </a:p>
          <a:p>
            <a:r>
              <a:rPr lang="en-US" sz="1100">
                <a:latin typeface="Montserrat" panose="00000500000000000000" pitchFamily="2" charset="0"/>
                <a:ea typeface="Open Sans"/>
                <a:cs typeface="Open Sans"/>
              </a:rPr>
              <a:t>Approvers receive notifications to approve.</a:t>
            </a:r>
          </a:p>
          <a:p>
            <a:endParaRPr lang="en-US" sz="1100">
              <a:latin typeface="Montserrat" panose="00000500000000000000" pitchFamily="2" charset="0"/>
              <a:ea typeface="Open Sans" panose="020B0606030504020204" pitchFamily="34" charset="0"/>
              <a:cs typeface="Open Sans" panose="020B0606030504020204" pitchFamily="34" charset="0"/>
            </a:endParaRPr>
          </a:p>
          <a:p>
            <a:r>
              <a:rPr lang="en-US" sz="1100">
                <a:latin typeface="Montserrat" panose="00000500000000000000" pitchFamily="2" charset="0"/>
                <a:ea typeface="Open Sans"/>
                <a:cs typeface="Open Sans"/>
              </a:rPr>
              <a:t>Initiators receive notifications when approvals are completed.</a:t>
            </a:r>
          </a:p>
          <a:p>
            <a:endParaRPr lang="en-US" sz="1200"/>
          </a:p>
        </p:txBody>
      </p:sp>
      <p:sp>
        <p:nvSpPr>
          <p:cNvPr id="12" name="TextBox 11">
            <a:extLst>
              <a:ext uri="{FF2B5EF4-FFF2-40B4-BE49-F238E27FC236}">
                <a16:creationId xmlns:a16="http://schemas.microsoft.com/office/drawing/2014/main" id="{F5737175-8E82-2C20-84CC-A6C153F93426}"/>
              </a:ext>
            </a:extLst>
          </p:cNvPr>
          <p:cNvSpPr txBox="1"/>
          <p:nvPr/>
        </p:nvSpPr>
        <p:spPr>
          <a:xfrm>
            <a:off x="3441115" y="2979000"/>
            <a:ext cx="2139513" cy="954107"/>
          </a:xfrm>
          <a:prstGeom prst="rect">
            <a:avLst/>
          </a:prstGeom>
          <a:noFill/>
        </p:spPr>
        <p:txBody>
          <a:bodyPr wrap="square" lIns="91440" tIns="45720" rIns="91440" bIns="45720" rtlCol="0" anchor="t">
            <a:spAutoFit/>
          </a:bodyPr>
          <a:lstStyle/>
          <a:p>
            <a:pPr algn="ctr"/>
            <a:r>
              <a:rPr lang="en-US" sz="1400">
                <a:latin typeface="Montserrat" panose="00000500000000000000" pitchFamily="2" charset="0"/>
              </a:rPr>
              <a:t>Enhanced workflow automation and increased visibility for approvals</a:t>
            </a:r>
          </a:p>
        </p:txBody>
      </p:sp>
      <p:sp>
        <p:nvSpPr>
          <p:cNvPr id="23" name="Hexagon 22">
            <a:extLst>
              <a:ext uri="{FF2B5EF4-FFF2-40B4-BE49-F238E27FC236}">
                <a16:creationId xmlns:a16="http://schemas.microsoft.com/office/drawing/2014/main" id="{3F1174FE-0C6F-BBF0-F5D0-BC9BD4CABEE5}"/>
              </a:ext>
            </a:extLst>
          </p:cNvPr>
          <p:cNvSpPr/>
          <p:nvPr/>
        </p:nvSpPr>
        <p:spPr>
          <a:xfrm>
            <a:off x="7686184" y="372417"/>
            <a:ext cx="604388" cy="482782"/>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a:solidFill>
                <a:schemeClr val="tx2"/>
              </a:solidFill>
              <a:latin typeface="Aptos"/>
              <a:cs typeface="Arial"/>
            </a:endParaRPr>
          </a:p>
        </p:txBody>
      </p:sp>
      <p:sp>
        <p:nvSpPr>
          <p:cNvPr id="15" name="TextBox 14">
            <a:extLst>
              <a:ext uri="{FF2B5EF4-FFF2-40B4-BE49-F238E27FC236}">
                <a16:creationId xmlns:a16="http://schemas.microsoft.com/office/drawing/2014/main" id="{1F75F839-D9CA-3C03-019A-F1D166E0A77F}"/>
              </a:ext>
            </a:extLst>
          </p:cNvPr>
          <p:cNvSpPr txBox="1"/>
          <p:nvPr/>
        </p:nvSpPr>
        <p:spPr>
          <a:xfrm>
            <a:off x="684637" y="470565"/>
            <a:ext cx="5276964" cy="461665"/>
          </a:xfrm>
          <a:prstGeom prst="rect">
            <a:avLst/>
          </a:prstGeom>
          <a:noFill/>
        </p:spPr>
        <p:txBody>
          <a:bodyPr wrap="square">
            <a:spAutoFit/>
          </a:bodyPr>
          <a:lstStyle/>
          <a:p>
            <a:r>
              <a:rPr lang="en-US" sz="2400" b="1"/>
              <a:t>Managerial Requests and Approvals</a:t>
            </a:r>
          </a:p>
        </p:txBody>
      </p:sp>
      <p:cxnSp>
        <p:nvCxnSpPr>
          <p:cNvPr id="8" name="Straight Connector 7">
            <a:extLst>
              <a:ext uri="{FF2B5EF4-FFF2-40B4-BE49-F238E27FC236}">
                <a16:creationId xmlns:a16="http://schemas.microsoft.com/office/drawing/2014/main" id="{2FD5CF59-385D-BBE7-1956-A20A977E4ECB}"/>
              </a:ext>
            </a:extLst>
          </p:cNvPr>
          <p:cNvCxnSpPr>
            <a:cxnSpLocks/>
          </p:cNvCxnSpPr>
          <p:nvPr/>
        </p:nvCxnSpPr>
        <p:spPr>
          <a:xfrm>
            <a:off x="6091993" y="1187394"/>
            <a:ext cx="261888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B8CB3E0-FD1E-60C3-D2F6-08C4FEC4DFB6}"/>
              </a:ext>
            </a:extLst>
          </p:cNvPr>
          <p:cNvCxnSpPr>
            <a:cxnSpLocks/>
          </p:cNvCxnSpPr>
          <p:nvPr/>
        </p:nvCxnSpPr>
        <p:spPr>
          <a:xfrm>
            <a:off x="772106" y="1240103"/>
            <a:ext cx="205393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027A1646-B57E-E010-87D3-B2FB02C2EB45}"/>
              </a:ext>
            </a:extLst>
          </p:cNvPr>
          <p:cNvGrpSpPr/>
          <p:nvPr/>
        </p:nvGrpSpPr>
        <p:grpSpPr>
          <a:xfrm>
            <a:off x="7088627" y="326758"/>
            <a:ext cx="559191" cy="548192"/>
            <a:chOff x="7676536" y="393473"/>
            <a:chExt cx="914400" cy="914400"/>
          </a:xfrm>
        </p:grpSpPr>
        <p:pic>
          <p:nvPicPr>
            <p:cNvPr id="24" name="Graphic 23" descr="Workflow outline">
              <a:extLst>
                <a:ext uri="{FF2B5EF4-FFF2-40B4-BE49-F238E27FC236}">
                  <a16:creationId xmlns:a16="http://schemas.microsoft.com/office/drawing/2014/main" id="{46BB21D7-F8CF-2FE6-1215-9BB03B5F20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76536" y="393473"/>
              <a:ext cx="914400" cy="914400"/>
            </a:xfrm>
            <a:prstGeom prst="rect">
              <a:avLst/>
            </a:prstGeom>
          </p:spPr>
        </p:pic>
        <p:pic>
          <p:nvPicPr>
            <p:cNvPr id="25" name="Graphic 24" descr="Checkbox Checked with solid fill">
              <a:extLst>
                <a:ext uri="{FF2B5EF4-FFF2-40B4-BE49-F238E27FC236}">
                  <a16:creationId xmlns:a16="http://schemas.microsoft.com/office/drawing/2014/main" id="{C64DC6CB-D19C-A440-4421-3720E94510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34646" y="933541"/>
              <a:ext cx="326327" cy="326327"/>
            </a:xfrm>
            <a:prstGeom prst="rect">
              <a:avLst/>
            </a:prstGeom>
          </p:spPr>
        </p:pic>
      </p:grpSp>
      <p:pic>
        <p:nvPicPr>
          <p:cNvPr id="2" name="Picture 1" descr="A person with glasses and a red shirt&#10;&#10;Description automatically generated">
            <a:extLst>
              <a:ext uri="{FF2B5EF4-FFF2-40B4-BE49-F238E27FC236}">
                <a16:creationId xmlns:a16="http://schemas.microsoft.com/office/drawing/2014/main" id="{F0D32A45-5293-5A78-69F9-F001113C540E}"/>
              </a:ext>
            </a:extLst>
          </p:cNvPr>
          <p:cNvPicPr>
            <a:picLocks noChangeAspect="1"/>
          </p:cNvPicPr>
          <p:nvPr/>
        </p:nvPicPr>
        <p:blipFill>
          <a:blip r:embed="rId8"/>
          <a:stretch>
            <a:fillRect/>
          </a:stretch>
        </p:blipFill>
        <p:spPr>
          <a:xfrm>
            <a:off x="6510502" y="372921"/>
            <a:ext cx="465339" cy="461327"/>
          </a:xfrm>
          <a:prstGeom prst="rect">
            <a:avLst/>
          </a:prstGeom>
        </p:spPr>
      </p:pic>
      <p:pic>
        <p:nvPicPr>
          <p:cNvPr id="4" name="Picture 3">
            <a:extLst>
              <a:ext uri="{FF2B5EF4-FFF2-40B4-BE49-F238E27FC236}">
                <a16:creationId xmlns:a16="http://schemas.microsoft.com/office/drawing/2014/main" id="{8DD0C07A-FFE8-078E-9052-B59C842E25E3}"/>
              </a:ext>
            </a:extLst>
          </p:cNvPr>
          <p:cNvPicPr>
            <a:picLocks noChangeAspect="1"/>
          </p:cNvPicPr>
          <p:nvPr/>
        </p:nvPicPr>
        <p:blipFill>
          <a:blip r:embed="rId9"/>
          <a:stretch>
            <a:fillRect/>
          </a:stretch>
        </p:blipFill>
        <p:spPr>
          <a:xfrm>
            <a:off x="3509847" y="1482600"/>
            <a:ext cx="2002050" cy="1229484"/>
          </a:xfrm>
          <a:prstGeom prst="rect">
            <a:avLst/>
          </a:prstGeom>
        </p:spPr>
      </p:pic>
      <p:pic>
        <p:nvPicPr>
          <p:cNvPr id="10" name="Picture 9">
            <a:extLst>
              <a:ext uri="{FF2B5EF4-FFF2-40B4-BE49-F238E27FC236}">
                <a16:creationId xmlns:a16="http://schemas.microsoft.com/office/drawing/2014/main" id="{0FC531F0-C3AF-37B8-1E31-2D72812A5BAC}"/>
              </a:ext>
            </a:extLst>
          </p:cNvPr>
          <p:cNvPicPr>
            <a:picLocks noChangeAspect="1"/>
          </p:cNvPicPr>
          <p:nvPr/>
        </p:nvPicPr>
        <p:blipFill>
          <a:blip r:embed="rId10"/>
          <a:stretch>
            <a:fillRect/>
          </a:stretch>
        </p:blipFill>
        <p:spPr>
          <a:xfrm>
            <a:off x="7153945" y="604118"/>
            <a:ext cx="199562" cy="163743"/>
          </a:xfrm>
          <a:prstGeom prst="rect">
            <a:avLst/>
          </a:prstGeom>
        </p:spPr>
      </p:pic>
      <p:sp>
        <p:nvSpPr>
          <p:cNvPr id="17" name="TextBox 16">
            <a:extLst>
              <a:ext uri="{FF2B5EF4-FFF2-40B4-BE49-F238E27FC236}">
                <a16:creationId xmlns:a16="http://schemas.microsoft.com/office/drawing/2014/main" id="{FC67B516-05F7-677B-8659-AA948BDC1CCC}"/>
              </a:ext>
            </a:extLst>
          </p:cNvPr>
          <p:cNvSpPr txBox="1"/>
          <p:nvPr/>
        </p:nvSpPr>
        <p:spPr>
          <a:xfrm>
            <a:off x="688472" y="996439"/>
            <a:ext cx="1480230" cy="276999"/>
          </a:xfrm>
          <a:prstGeom prst="rect">
            <a:avLst/>
          </a:prstGeom>
          <a:noFill/>
        </p:spPr>
        <p:txBody>
          <a:bodyPr wrap="square">
            <a:spAutoFit/>
          </a:bodyPr>
          <a:lstStyle/>
          <a:p>
            <a:r>
              <a:rPr lang="en-US" sz="1200" b="1">
                <a:latin typeface="Montserrat" panose="00000500000000000000" pitchFamily="2" charset="0"/>
                <a:ea typeface="Open Sans" panose="020B0606030504020204" pitchFamily="34" charset="0"/>
                <a:cs typeface="Open Sans" panose="020B0606030504020204" pitchFamily="34" charset="0"/>
              </a:rPr>
              <a:t>Current State:</a:t>
            </a:r>
          </a:p>
        </p:txBody>
      </p:sp>
      <p:sp>
        <p:nvSpPr>
          <p:cNvPr id="21" name="TextBox 20">
            <a:extLst>
              <a:ext uri="{FF2B5EF4-FFF2-40B4-BE49-F238E27FC236}">
                <a16:creationId xmlns:a16="http://schemas.microsoft.com/office/drawing/2014/main" id="{5C9959E7-ED69-63AD-EE56-990F0AE8067B}"/>
              </a:ext>
            </a:extLst>
          </p:cNvPr>
          <p:cNvSpPr txBox="1"/>
          <p:nvPr/>
        </p:nvSpPr>
        <p:spPr>
          <a:xfrm>
            <a:off x="6008150" y="933959"/>
            <a:ext cx="1538577" cy="276999"/>
          </a:xfrm>
          <a:prstGeom prst="rect">
            <a:avLst/>
          </a:prstGeom>
          <a:noFill/>
        </p:spPr>
        <p:txBody>
          <a:bodyPr wrap="square">
            <a:spAutoFit/>
          </a:bodyPr>
          <a:lstStyle/>
          <a:p>
            <a:r>
              <a:rPr lang="en-US" sz="1200" b="1">
                <a:solidFill>
                  <a:schemeClr val="bg1"/>
                </a:solidFill>
                <a:latin typeface="Montserrat" panose="00000500000000000000" pitchFamily="2" charset="0"/>
                <a:ea typeface="Open Sans" panose="020B0606030504020204" pitchFamily="34" charset="0"/>
                <a:cs typeface="Open Sans" panose="020B0606030504020204" pitchFamily="34" charset="0"/>
              </a:rPr>
              <a:t>Future State:</a:t>
            </a:r>
            <a:r>
              <a:rPr lang="en-US" sz="1200" b="1">
                <a:latin typeface="Montserrat" panose="00000500000000000000" pitchFamily="2" charset="0"/>
                <a:ea typeface="Open Sans" panose="020B0606030504020204" pitchFamily="34" charset="0"/>
                <a:cs typeface="Open Sans" panose="020B0606030504020204" pitchFamily="34" charset="0"/>
              </a:rPr>
              <a:t>  </a:t>
            </a:r>
          </a:p>
        </p:txBody>
      </p:sp>
      <p:sp>
        <p:nvSpPr>
          <p:cNvPr id="22" name="TextBox 21">
            <a:extLst>
              <a:ext uri="{FF2B5EF4-FFF2-40B4-BE49-F238E27FC236}">
                <a16:creationId xmlns:a16="http://schemas.microsoft.com/office/drawing/2014/main" id="{56199F23-260A-9C92-09A1-4559CEDF1EA5}"/>
              </a:ext>
            </a:extLst>
          </p:cNvPr>
          <p:cNvSpPr txBox="1"/>
          <p:nvPr/>
        </p:nvSpPr>
        <p:spPr>
          <a:xfrm>
            <a:off x="7759193" y="421132"/>
            <a:ext cx="479618" cy="400110"/>
          </a:xfrm>
          <a:prstGeom prst="rect">
            <a:avLst/>
          </a:prstGeom>
          <a:noFill/>
        </p:spPr>
        <p:txBody>
          <a:bodyPr wrap="none" rtlCol="0">
            <a:spAutoFit/>
          </a:bodyPr>
          <a:lstStyle/>
          <a:p>
            <a:pPr algn="ctr"/>
            <a:r>
              <a:rPr lang="en-US" sz="1000">
                <a:solidFill>
                  <a:schemeClr val="tx2"/>
                </a:solidFill>
              </a:rPr>
              <a:t>Core </a:t>
            </a:r>
          </a:p>
          <a:p>
            <a:pPr algn="ctr"/>
            <a:r>
              <a:rPr lang="en-US" sz="1000">
                <a:solidFill>
                  <a:schemeClr val="tx2"/>
                </a:solidFill>
              </a:rPr>
              <a:t>HR</a:t>
            </a:r>
          </a:p>
        </p:txBody>
      </p:sp>
      <p:pic>
        <p:nvPicPr>
          <p:cNvPr id="3" name="Picture 2" descr="A black and white logo with a bell and a red circle&#10;&#10;AI-generated content may be incorrect.">
            <a:extLst>
              <a:ext uri="{FF2B5EF4-FFF2-40B4-BE49-F238E27FC236}">
                <a16:creationId xmlns:a16="http://schemas.microsoft.com/office/drawing/2014/main" id="{3437A5FB-B1C8-DCB0-E0C1-3A82E63D2470}"/>
              </a:ext>
            </a:extLst>
          </p:cNvPr>
          <p:cNvPicPr>
            <a:picLocks noChangeAspect="1"/>
          </p:cNvPicPr>
          <p:nvPr/>
        </p:nvPicPr>
        <p:blipFill>
          <a:blip r:embed="rId11"/>
          <a:stretch>
            <a:fillRect/>
          </a:stretch>
        </p:blipFill>
        <p:spPr>
          <a:xfrm>
            <a:off x="8520870" y="3522512"/>
            <a:ext cx="426388" cy="410595"/>
          </a:xfrm>
          <a:prstGeom prst="rect">
            <a:avLst/>
          </a:prstGeom>
        </p:spPr>
      </p:pic>
    </p:spTree>
    <p:extLst>
      <p:ext uri="{BB962C8B-B14F-4D97-AF65-F5344CB8AC3E}">
        <p14:creationId xmlns:p14="http://schemas.microsoft.com/office/powerpoint/2010/main" val="2652652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black tablet with a white screen&#10;&#10;Description automatically generated">
            <a:extLst>
              <a:ext uri="{FF2B5EF4-FFF2-40B4-BE49-F238E27FC236}">
                <a16:creationId xmlns:a16="http://schemas.microsoft.com/office/drawing/2014/main" id="{350A33A5-FBC4-564B-FE86-8C01835C10F2}"/>
              </a:ext>
            </a:extLst>
          </p:cNvPr>
          <p:cNvPicPr>
            <a:picLocks noChangeAspect="1"/>
          </p:cNvPicPr>
          <p:nvPr/>
        </p:nvPicPr>
        <p:blipFill>
          <a:blip r:embed="rId3"/>
          <a:stretch>
            <a:fillRect/>
          </a:stretch>
        </p:blipFill>
        <p:spPr>
          <a:xfrm>
            <a:off x="110485" y="808490"/>
            <a:ext cx="5224843" cy="4025991"/>
          </a:xfrm>
          <a:prstGeom prst="rect">
            <a:avLst/>
          </a:prstGeom>
        </p:spPr>
      </p:pic>
      <p:sp>
        <p:nvSpPr>
          <p:cNvPr id="1489" name="TextBox 1488">
            <a:extLst>
              <a:ext uri="{FF2B5EF4-FFF2-40B4-BE49-F238E27FC236}">
                <a16:creationId xmlns:a16="http://schemas.microsoft.com/office/drawing/2014/main" id="{FB7CC99F-9959-FDFB-F86A-ED024E7486C9}"/>
              </a:ext>
            </a:extLst>
          </p:cNvPr>
          <p:cNvSpPr txBox="1"/>
          <p:nvPr/>
        </p:nvSpPr>
        <p:spPr>
          <a:xfrm>
            <a:off x="5440095" y="1111925"/>
            <a:ext cx="2728940" cy="3046988"/>
          </a:xfrm>
          <a:custGeom>
            <a:avLst/>
            <a:gdLst>
              <a:gd name="connsiteX0" fmla="*/ 0 w 2728940"/>
              <a:gd name="connsiteY0" fmla="*/ 0 h 3046988"/>
              <a:gd name="connsiteX1" fmla="*/ 600367 w 2728940"/>
              <a:gd name="connsiteY1" fmla="*/ 0 h 3046988"/>
              <a:gd name="connsiteX2" fmla="*/ 1146155 w 2728940"/>
              <a:gd name="connsiteY2" fmla="*/ 0 h 3046988"/>
              <a:gd name="connsiteX3" fmla="*/ 1610075 w 2728940"/>
              <a:gd name="connsiteY3" fmla="*/ 0 h 3046988"/>
              <a:gd name="connsiteX4" fmla="*/ 2155863 w 2728940"/>
              <a:gd name="connsiteY4" fmla="*/ 0 h 3046988"/>
              <a:gd name="connsiteX5" fmla="*/ 2728940 w 2728940"/>
              <a:gd name="connsiteY5" fmla="*/ 0 h 3046988"/>
              <a:gd name="connsiteX6" fmla="*/ 2728940 w 2728940"/>
              <a:gd name="connsiteY6" fmla="*/ 446892 h 3046988"/>
              <a:gd name="connsiteX7" fmla="*/ 2728940 w 2728940"/>
              <a:gd name="connsiteY7" fmla="*/ 985193 h 3046988"/>
              <a:gd name="connsiteX8" fmla="*/ 2728940 w 2728940"/>
              <a:gd name="connsiteY8" fmla="*/ 1401614 h 3046988"/>
              <a:gd name="connsiteX9" fmla="*/ 2728940 w 2728940"/>
              <a:gd name="connsiteY9" fmla="*/ 1878976 h 3046988"/>
              <a:gd name="connsiteX10" fmla="*/ 2728940 w 2728940"/>
              <a:gd name="connsiteY10" fmla="*/ 2295398 h 3046988"/>
              <a:gd name="connsiteX11" fmla="*/ 2728940 w 2728940"/>
              <a:gd name="connsiteY11" fmla="*/ 3046988 h 3046988"/>
              <a:gd name="connsiteX12" fmla="*/ 2155863 w 2728940"/>
              <a:gd name="connsiteY12" fmla="*/ 3046988 h 3046988"/>
              <a:gd name="connsiteX13" fmla="*/ 1555496 w 2728940"/>
              <a:gd name="connsiteY13" fmla="*/ 3046988 h 3046988"/>
              <a:gd name="connsiteX14" fmla="*/ 1064287 w 2728940"/>
              <a:gd name="connsiteY14" fmla="*/ 3046988 h 3046988"/>
              <a:gd name="connsiteX15" fmla="*/ 518499 w 2728940"/>
              <a:gd name="connsiteY15" fmla="*/ 3046988 h 3046988"/>
              <a:gd name="connsiteX16" fmla="*/ 0 w 2728940"/>
              <a:gd name="connsiteY16" fmla="*/ 3046988 h 3046988"/>
              <a:gd name="connsiteX17" fmla="*/ 0 w 2728940"/>
              <a:gd name="connsiteY17" fmla="*/ 2508687 h 3046988"/>
              <a:gd name="connsiteX18" fmla="*/ 0 w 2728940"/>
              <a:gd name="connsiteY18" fmla="*/ 2031325 h 3046988"/>
              <a:gd name="connsiteX19" fmla="*/ 0 w 2728940"/>
              <a:gd name="connsiteY19" fmla="*/ 1523494 h 3046988"/>
              <a:gd name="connsiteX20" fmla="*/ 0 w 2728940"/>
              <a:gd name="connsiteY20" fmla="*/ 985193 h 3046988"/>
              <a:gd name="connsiteX21" fmla="*/ 0 w 2728940"/>
              <a:gd name="connsiteY21" fmla="*/ 538301 h 3046988"/>
              <a:gd name="connsiteX22" fmla="*/ 0 w 2728940"/>
              <a:gd name="connsiteY22" fmla="*/ 0 h 304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28940" h="3046988" fill="none" extrusionOk="0">
                <a:moveTo>
                  <a:pt x="0" y="0"/>
                </a:moveTo>
                <a:cubicBezTo>
                  <a:pt x="274907" y="-69141"/>
                  <a:pt x="303804" y="72027"/>
                  <a:pt x="600367" y="0"/>
                </a:cubicBezTo>
                <a:cubicBezTo>
                  <a:pt x="896930" y="-72027"/>
                  <a:pt x="1029618" y="61004"/>
                  <a:pt x="1146155" y="0"/>
                </a:cubicBezTo>
                <a:cubicBezTo>
                  <a:pt x="1262692" y="-61004"/>
                  <a:pt x="1409257" y="1926"/>
                  <a:pt x="1610075" y="0"/>
                </a:cubicBezTo>
                <a:cubicBezTo>
                  <a:pt x="1810893" y="-1926"/>
                  <a:pt x="2032252" y="32243"/>
                  <a:pt x="2155863" y="0"/>
                </a:cubicBezTo>
                <a:cubicBezTo>
                  <a:pt x="2279474" y="-32243"/>
                  <a:pt x="2522438" y="21869"/>
                  <a:pt x="2728940" y="0"/>
                </a:cubicBezTo>
                <a:cubicBezTo>
                  <a:pt x="2732971" y="187981"/>
                  <a:pt x="2688882" y="264345"/>
                  <a:pt x="2728940" y="446892"/>
                </a:cubicBezTo>
                <a:cubicBezTo>
                  <a:pt x="2768998" y="629439"/>
                  <a:pt x="2695823" y="737844"/>
                  <a:pt x="2728940" y="985193"/>
                </a:cubicBezTo>
                <a:cubicBezTo>
                  <a:pt x="2762057" y="1232542"/>
                  <a:pt x="2719626" y="1219172"/>
                  <a:pt x="2728940" y="1401614"/>
                </a:cubicBezTo>
                <a:cubicBezTo>
                  <a:pt x="2738254" y="1584056"/>
                  <a:pt x="2688324" y="1781722"/>
                  <a:pt x="2728940" y="1878976"/>
                </a:cubicBezTo>
                <a:cubicBezTo>
                  <a:pt x="2769556" y="1976230"/>
                  <a:pt x="2719909" y="2092523"/>
                  <a:pt x="2728940" y="2295398"/>
                </a:cubicBezTo>
                <a:cubicBezTo>
                  <a:pt x="2737971" y="2498273"/>
                  <a:pt x="2705621" y="2859761"/>
                  <a:pt x="2728940" y="3046988"/>
                </a:cubicBezTo>
                <a:cubicBezTo>
                  <a:pt x="2458840" y="3086483"/>
                  <a:pt x="2419228" y="2999417"/>
                  <a:pt x="2155863" y="3046988"/>
                </a:cubicBezTo>
                <a:cubicBezTo>
                  <a:pt x="1892498" y="3094559"/>
                  <a:pt x="1739765" y="2975762"/>
                  <a:pt x="1555496" y="3046988"/>
                </a:cubicBezTo>
                <a:cubicBezTo>
                  <a:pt x="1371227" y="3118214"/>
                  <a:pt x="1209763" y="3046192"/>
                  <a:pt x="1064287" y="3046988"/>
                </a:cubicBezTo>
                <a:cubicBezTo>
                  <a:pt x="918811" y="3047784"/>
                  <a:pt x="784216" y="3026582"/>
                  <a:pt x="518499" y="3046988"/>
                </a:cubicBezTo>
                <a:cubicBezTo>
                  <a:pt x="252782" y="3067394"/>
                  <a:pt x="150288" y="2994742"/>
                  <a:pt x="0" y="3046988"/>
                </a:cubicBezTo>
                <a:cubicBezTo>
                  <a:pt x="-15026" y="2839992"/>
                  <a:pt x="54876" y="2763853"/>
                  <a:pt x="0" y="2508687"/>
                </a:cubicBezTo>
                <a:cubicBezTo>
                  <a:pt x="-54876" y="2253521"/>
                  <a:pt x="53970" y="2236132"/>
                  <a:pt x="0" y="2031325"/>
                </a:cubicBezTo>
                <a:cubicBezTo>
                  <a:pt x="-53970" y="1826518"/>
                  <a:pt x="19017" y="1740265"/>
                  <a:pt x="0" y="1523494"/>
                </a:cubicBezTo>
                <a:cubicBezTo>
                  <a:pt x="-19017" y="1306723"/>
                  <a:pt x="6174" y="1192179"/>
                  <a:pt x="0" y="985193"/>
                </a:cubicBezTo>
                <a:cubicBezTo>
                  <a:pt x="-6174" y="778207"/>
                  <a:pt x="14920" y="709371"/>
                  <a:pt x="0" y="538301"/>
                </a:cubicBezTo>
                <a:cubicBezTo>
                  <a:pt x="-14920" y="367231"/>
                  <a:pt x="13267" y="195664"/>
                  <a:pt x="0" y="0"/>
                </a:cubicBezTo>
                <a:close/>
              </a:path>
              <a:path w="2728940" h="3046988" stroke="0" extrusionOk="0">
                <a:moveTo>
                  <a:pt x="0" y="0"/>
                </a:moveTo>
                <a:cubicBezTo>
                  <a:pt x="217809" y="-28969"/>
                  <a:pt x="379009" y="56504"/>
                  <a:pt x="518499" y="0"/>
                </a:cubicBezTo>
                <a:cubicBezTo>
                  <a:pt x="657989" y="-56504"/>
                  <a:pt x="826216" y="127"/>
                  <a:pt x="1009708" y="0"/>
                </a:cubicBezTo>
                <a:cubicBezTo>
                  <a:pt x="1193200" y="-127"/>
                  <a:pt x="1265785" y="55717"/>
                  <a:pt x="1500917" y="0"/>
                </a:cubicBezTo>
                <a:cubicBezTo>
                  <a:pt x="1736049" y="-55717"/>
                  <a:pt x="1755731" y="27806"/>
                  <a:pt x="1964837" y="0"/>
                </a:cubicBezTo>
                <a:cubicBezTo>
                  <a:pt x="2173943" y="-27806"/>
                  <a:pt x="2455771" y="59842"/>
                  <a:pt x="2728940" y="0"/>
                </a:cubicBezTo>
                <a:cubicBezTo>
                  <a:pt x="2751357" y="197034"/>
                  <a:pt x="2695301" y="326955"/>
                  <a:pt x="2728940" y="416422"/>
                </a:cubicBezTo>
                <a:cubicBezTo>
                  <a:pt x="2762579" y="505889"/>
                  <a:pt x="2700614" y="726431"/>
                  <a:pt x="2728940" y="832843"/>
                </a:cubicBezTo>
                <a:cubicBezTo>
                  <a:pt x="2757266" y="939255"/>
                  <a:pt x="2693059" y="1132732"/>
                  <a:pt x="2728940" y="1249265"/>
                </a:cubicBezTo>
                <a:cubicBezTo>
                  <a:pt x="2764821" y="1365798"/>
                  <a:pt x="2684553" y="1665297"/>
                  <a:pt x="2728940" y="1787566"/>
                </a:cubicBezTo>
                <a:cubicBezTo>
                  <a:pt x="2773327" y="1909835"/>
                  <a:pt x="2688084" y="2062921"/>
                  <a:pt x="2728940" y="2234458"/>
                </a:cubicBezTo>
                <a:cubicBezTo>
                  <a:pt x="2769796" y="2405995"/>
                  <a:pt x="2668231" y="2878881"/>
                  <a:pt x="2728940" y="3046988"/>
                </a:cubicBezTo>
                <a:cubicBezTo>
                  <a:pt x="2513773" y="3083408"/>
                  <a:pt x="2383757" y="3027789"/>
                  <a:pt x="2237731" y="3046988"/>
                </a:cubicBezTo>
                <a:cubicBezTo>
                  <a:pt x="2091705" y="3066187"/>
                  <a:pt x="1969434" y="3005969"/>
                  <a:pt x="1746522" y="3046988"/>
                </a:cubicBezTo>
                <a:cubicBezTo>
                  <a:pt x="1523610" y="3088007"/>
                  <a:pt x="1324897" y="2991215"/>
                  <a:pt x="1173444" y="3046988"/>
                </a:cubicBezTo>
                <a:cubicBezTo>
                  <a:pt x="1021991" y="3102761"/>
                  <a:pt x="852110" y="3004190"/>
                  <a:pt x="600367" y="3046988"/>
                </a:cubicBezTo>
                <a:cubicBezTo>
                  <a:pt x="348624" y="3089786"/>
                  <a:pt x="268106" y="3006947"/>
                  <a:pt x="0" y="3046988"/>
                </a:cubicBezTo>
                <a:cubicBezTo>
                  <a:pt x="-12455" y="2813606"/>
                  <a:pt x="39590" y="2618059"/>
                  <a:pt x="0" y="2478217"/>
                </a:cubicBezTo>
                <a:cubicBezTo>
                  <a:pt x="-39590" y="2338375"/>
                  <a:pt x="44623" y="2266516"/>
                  <a:pt x="0" y="2061795"/>
                </a:cubicBezTo>
                <a:cubicBezTo>
                  <a:pt x="-44623" y="1857074"/>
                  <a:pt x="38719" y="1732067"/>
                  <a:pt x="0" y="1553964"/>
                </a:cubicBezTo>
                <a:cubicBezTo>
                  <a:pt x="-38719" y="1375861"/>
                  <a:pt x="4015" y="1300495"/>
                  <a:pt x="0" y="1137542"/>
                </a:cubicBezTo>
                <a:cubicBezTo>
                  <a:pt x="-4015" y="974589"/>
                  <a:pt x="24050" y="819561"/>
                  <a:pt x="0" y="721120"/>
                </a:cubicBezTo>
                <a:cubicBezTo>
                  <a:pt x="-24050" y="622679"/>
                  <a:pt x="47275" y="223194"/>
                  <a:pt x="0" y="0"/>
                </a:cubicBezTo>
                <a:close/>
              </a:path>
            </a:pathLst>
          </a:custGeom>
          <a:solidFill>
            <a:schemeClr val="tx2"/>
          </a:solidFill>
          <a:ln>
            <a:solidFill>
              <a:schemeClr val="tx1"/>
            </a:solidFill>
            <a:extLst>
              <a:ext uri="{C807C97D-BFC1-408E-A445-0C87EB9F89A2}">
                <ask:lineSketchStyleProps xmlns:ask="http://schemas.microsoft.com/office/drawing/2018/sketchyshapes" sd="3499211612">
                  <a:prstGeom prst="rect">
                    <a:avLst/>
                  </a:prstGeom>
                  <ask:type>
                    <ask:lineSketchScribble/>
                  </ask:type>
                </ask:lineSketchStyleProps>
              </a:ext>
            </a:extLst>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AutoNum type="arabicPeriod"/>
            </a:pPr>
            <a:endParaRPr lang="en-US" sz="1350">
              <a:latin typeface="Montserrat" panose="00000500000000000000" pitchFamily="2" charset="0"/>
            </a:endParaRPr>
          </a:p>
          <a:p>
            <a:pPr marL="91440"/>
            <a:r>
              <a:rPr lang="en-US" sz="1200">
                <a:latin typeface="Montserrat" panose="00000500000000000000" pitchFamily="2" charset="0"/>
              </a:rPr>
              <a:t>Manager initiates transaction upon employee and has visibility into approval workflow.</a:t>
            </a:r>
          </a:p>
          <a:p>
            <a:pPr marL="91440"/>
            <a:endParaRPr lang="en-US" sz="1200">
              <a:latin typeface="Montserrat" panose="00000500000000000000" pitchFamily="2" charset="0"/>
            </a:endParaRPr>
          </a:p>
          <a:p>
            <a:pPr marL="91440"/>
            <a:r>
              <a:rPr lang="en-US" sz="1200">
                <a:latin typeface="Montserrat" panose="00000500000000000000" pitchFamily="2" charset="0"/>
              </a:rPr>
              <a:t>HR can see the request and</a:t>
            </a:r>
            <a:br>
              <a:rPr lang="en-US" sz="1200">
                <a:latin typeface="Montserrat" panose="00000500000000000000" pitchFamily="2" charset="0"/>
              </a:rPr>
            </a:br>
            <a:r>
              <a:rPr lang="en-US" sz="1200">
                <a:latin typeface="Montserrat" panose="00000500000000000000" pitchFamily="2" charset="0"/>
              </a:rPr>
              <a:t>approves.</a:t>
            </a:r>
          </a:p>
          <a:p>
            <a:pPr marL="91440"/>
            <a:endParaRPr lang="en-US" sz="1200">
              <a:latin typeface="Montserrat" panose="00000500000000000000" pitchFamily="2" charset="0"/>
            </a:endParaRPr>
          </a:p>
          <a:p>
            <a:pPr marL="91440"/>
            <a:r>
              <a:rPr lang="en-US" sz="1200">
                <a:latin typeface="Montserrat" panose="00000500000000000000" pitchFamily="2" charset="0"/>
              </a:rPr>
              <a:t>Since there is no rekeying of information into a system, the transaction is committed on final approval.</a:t>
            </a:r>
          </a:p>
          <a:p>
            <a:pPr marL="91440"/>
            <a:endParaRPr lang="en-US" sz="1200">
              <a:latin typeface="Montserrat" panose="00000500000000000000" pitchFamily="2" charset="0"/>
            </a:endParaRPr>
          </a:p>
          <a:p>
            <a:pPr marL="91440"/>
            <a:r>
              <a:rPr lang="en-US" sz="1200">
                <a:latin typeface="Montserrat" panose="00000500000000000000" pitchFamily="2" charset="0"/>
              </a:rPr>
              <a:t>Approvals are standardized to a maximum 3 levels.</a:t>
            </a:r>
          </a:p>
          <a:p>
            <a:pPr marL="91440"/>
            <a:endParaRPr lang="en-US" sz="1200"/>
          </a:p>
        </p:txBody>
      </p:sp>
      <p:sp>
        <p:nvSpPr>
          <p:cNvPr id="4" name="TextBox 3">
            <a:extLst>
              <a:ext uri="{FF2B5EF4-FFF2-40B4-BE49-F238E27FC236}">
                <a16:creationId xmlns:a16="http://schemas.microsoft.com/office/drawing/2014/main" id="{1F07B26A-CF4B-9101-BA25-05FF6B06D88D}"/>
              </a:ext>
            </a:extLst>
          </p:cNvPr>
          <p:cNvSpPr txBox="1"/>
          <p:nvPr/>
        </p:nvSpPr>
        <p:spPr>
          <a:xfrm>
            <a:off x="870726" y="359496"/>
            <a:ext cx="7754291" cy="461665"/>
          </a:xfrm>
          <a:prstGeom prst="rect">
            <a:avLst/>
          </a:prstGeom>
          <a:noFill/>
        </p:spPr>
        <p:txBody>
          <a:bodyPr wrap="square" lIns="91440" tIns="45720" rIns="91440" bIns="45720" rtlCol="0" anchor="t">
            <a:spAutoFit/>
          </a:bodyPr>
          <a:lstStyle/>
          <a:p>
            <a:r>
              <a:rPr lang="en-US" sz="2400" b="1" kern="0">
                <a:solidFill>
                  <a:schemeClr val="bg1"/>
                </a:solidFill>
                <a:highlight>
                  <a:srgbClr val="E8E8E8"/>
                </a:highlight>
                <a:latin typeface="Montserrat" panose="00000500000000000000" pitchFamily="2" charset="0"/>
                <a:cs typeface="Arial"/>
                <a:sym typeface="Arial"/>
              </a:rPr>
              <a:t>Future</a:t>
            </a:r>
            <a:r>
              <a:rPr lang="en-US" sz="2400" b="1" kern="0">
                <a:solidFill>
                  <a:srgbClr val="000000"/>
                </a:solidFill>
                <a:highlight>
                  <a:srgbClr val="E8E8E8"/>
                </a:highlight>
                <a:latin typeface="Montserrat" panose="00000500000000000000" pitchFamily="2" charset="0"/>
                <a:cs typeface="Arial"/>
                <a:sym typeface="Arial"/>
              </a:rPr>
              <a:t> State:  </a:t>
            </a:r>
            <a:r>
              <a:rPr lang="en-US" sz="2400" b="1" kern="0">
                <a:solidFill>
                  <a:srgbClr val="000000"/>
                </a:solidFill>
                <a:latin typeface="Montserrat" panose="00000500000000000000" pitchFamily="2" charset="0"/>
                <a:cs typeface="Arial"/>
                <a:sym typeface="Arial"/>
              </a:rPr>
              <a:t> Workflow Approval Automation</a:t>
            </a:r>
            <a:endParaRPr lang="en-US" sz="2400" b="1">
              <a:latin typeface="Montserrat" panose="00000500000000000000" pitchFamily="2" charset="0"/>
            </a:endParaRPr>
          </a:p>
        </p:txBody>
      </p:sp>
      <p:grpSp>
        <p:nvGrpSpPr>
          <p:cNvPr id="17" name="Group 16">
            <a:extLst>
              <a:ext uri="{FF2B5EF4-FFF2-40B4-BE49-F238E27FC236}">
                <a16:creationId xmlns:a16="http://schemas.microsoft.com/office/drawing/2014/main" id="{70B416F2-FEDA-7874-F16D-3116ED62B064}"/>
              </a:ext>
            </a:extLst>
          </p:cNvPr>
          <p:cNvGrpSpPr/>
          <p:nvPr/>
        </p:nvGrpSpPr>
        <p:grpSpPr>
          <a:xfrm>
            <a:off x="1080472" y="3089005"/>
            <a:ext cx="3410474" cy="426189"/>
            <a:chOff x="1479368" y="3408502"/>
            <a:chExt cx="2813056" cy="368080"/>
          </a:xfrm>
        </p:grpSpPr>
        <p:sp>
          <p:nvSpPr>
            <p:cNvPr id="8" name="Rectangle: Rounded Corners 7">
              <a:extLst>
                <a:ext uri="{FF2B5EF4-FFF2-40B4-BE49-F238E27FC236}">
                  <a16:creationId xmlns:a16="http://schemas.microsoft.com/office/drawing/2014/main" id="{4DC2F0B3-6908-6A0B-B13D-FD73A9AA1E63}"/>
                </a:ext>
              </a:extLst>
            </p:cNvPr>
            <p:cNvSpPr/>
            <p:nvPr/>
          </p:nvSpPr>
          <p:spPr>
            <a:xfrm>
              <a:off x="1869605" y="3408502"/>
              <a:ext cx="2075588" cy="368080"/>
            </a:xfrm>
            <a:prstGeom prst="roundRect">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a:solidFill>
                    <a:schemeClr val="tx1"/>
                  </a:solidFill>
                </a:rPr>
                <a:t>1. </a:t>
              </a:r>
              <a:r>
                <a:rPr lang="en-US" sz="1100" b="1">
                  <a:solidFill>
                    <a:schemeClr val="bg1">
                      <a:lumMod val="76000"/>
                    </a:schemeClr>
                  </a:solidFill>
                </a:rPr>
                <a:t>Manager </a:t>
              </a:r>
              <a:r>
                <a:rPr lang="en-US" sz="1100" b="1">
                  <a:solidFill>
                    <a:srgbClr val="000000"/>
                  </a:solidFill>
                </a:rPr>
                <a:t>initiates a Request</a:t>
              </a:r>
              <a:endParaRPr lang="en-US" sz="1100"/>
            </a:p>
          </p:txBody>
        </p:sp>
        <p:pic>
          <p:nvPicPr>
            <p:cNvPr id="29" name="Picture 28" descr="A person with glasses and a red shirt&#10;&#10;Description automatically generated">
              <a:extLst>
                <a:ext uri="{FF2B5EF4-FFF2-40B4-BE49-F238E27FC236}">
                  <a16:creationId xmlns:a16="http://schemas.microsoft.com/office/drawing/2014/main" id="{DE0395A4-A41E-C4BF-A197-DAB47F766BF6}"/>
                </a:ext>
              </a:extLst>
            </p:cNvPr>
            <p:cNvPicPr>
              <a:picLocks noChangeAspect="1"/>
            </p:cNvPicPr>
            <p:nvPr/>
          </p:nvPicPr>
          <p:blipFill>
            <a:blip r:embed="rId4"/>
            <a:stretch>
              <a:fillRect/>
            </a:stretch>
          </p:blipFill>
          <p:spPr>
            <a:xfrm>
              <a:off x="4006369" y="3448967"/>
              <a:ext cx="286055" cy="287150"/>
            </a:xfrm>
            <a:prstGeom prst="rect">
              <a:avLst/>
            </a:prstGeom>
          </p:spPr>
        </p:pic>
        <p:pic>
          <p:nvPicPr>
            <p:cNvPr id="5" name="Picture 4">
              <a:extLst>
                <a:ext uri="{FF2B5EF4-FFF2-40B4-BE49-F238E27FC236}">
                  <a16:creationId xmlns:a16="http://schemas.microsoft.com/office/drawing/2014/main" id="{72227BC2-FE0F-C19B-F415-FB7324F5290A}"/>
                </a:ext>
              </a:extLst>
            </p:cNvPr>
            <p:cNvPicPr>
              <a:picLocks noChangeAspect="1"/>
            </p:cNvPicPr>
            <p:nvPr/>
          </p:nvPicPr>
          <p:blipFill>
            <a:blip r:embed="rId5"/>
            <a:stretch>
              <a:fillRect/>
            </a:stretch>
          </p:blipFill>
          <p:spPr>
            <a:xfrm>
              <a:off x="1479368" y="3492256"/>
              <a:ext cx="297206" cy="243861"/>
            </a:xfrm>
            <a:prstGeom prst="rect">
              <a:avLst/>
            </a:prstGeom>
          </p:spPr>
        </p:pic>
      </p:grpSp>
      <p:grpSp>
        <p:nvGrpSpPr>
          <p:cNvPr id="19" name="Group 18">
            <a:extLst>
              <a:ext uri="{FF2B5EF4-FFF2-40B4-BE49-F238E27FC236}">
                <a16:creationId xmlns:a16="http://schemas.microsoft.com/office/drawing/2014/main" id="{3F3CEA17-87C0-188A-C8DB-14044CFA8C34}"/>
              </a:ext>
            </a:extLst>
          </p:cNvPr>
          <p:cNvGrpSpPr/>
          <p:nvPr/>
        </p:nvGrpSpPr>
        <p:grpSpPr>
          <a:xfrm>
            <a:off x="1066242" y="2087890"/>
            <a:ext cx="3438302" cy="426190"/>
            <a:chOff x="1467631" y="2543884"/>
            <a:chExt cx="2836009" cy="368081"/>
          </a:xfrm>
        </p:grpSpPr>
        <p:sp>
          <p:nvSpPr>
            <p:cNvPr id="10" name="Rectangle: Rounded Corners 9">
              <a:extLst>
                <a:ext uri="{FF2B5EF4-FFF2-40B4-BE49-F238E27FC236}">
                  <a16:creationId xmlns:a16="http://schemas.microsoft.com/office/drawing/2014/main" id="{001E7EF6-83F3-3219-800A-982976F8966B}"/>
                </a:ext>
              </a:extLst>
            </p:cNvPr>
            <p:cNvSpPr/>
            <p:nvPr/>
          </p:nvSpPr>
          <p:spPr>
            <a:xfrm>
              <a:off x="1869604" y="2543884"/>
              <a:ext cx="2075590" cy="368081"/>
            </a:xfrm>
            <a:prstGeom prst="roundRect">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100" b="1">
                  <a:solidFill>
                    <a:schemeClr val="tx1">
                      <a:lumMod val="85000"/>
                      <a:lumOff val="15000"/>
                    </a:schemeClr>
                  </a:solidFill>
                </a:rPr>
                <a:t>3</a:t>
              </a:r>
              <a:r>
                <a:rPr lang="en-US" sz="1100" b="1">
                  <a:solidFill>
                    <a:srgbClr val="52B8BA"/>
                  </a:solidFill>
                </a:rPr>
                <a:t>. HR </a:t>
              </a:r>
              <a:r>
                <a:rPr lang="en-US" sz="1100" b="1">
                  <a:solidFill>
                    <a:schemeClr val="tx1">
                      <a:lumMod val="85000"/>
                      <a:lumOff val="15000"/>
                    </a:schemeClr>
                  </a:solidFill>
                </a:rPr>
                <a:t>Department</a:t>
              </a:r>
              <a:r>
                <a:rPr lang="en-US" sz="1100" b="1">
                  <a:solidFill>
                    <a:srgbClr val="000000"/>
                  </a:solidFill>
                </a:rPr>
                <a:t> Approves</a:t>
              </a:r>
              <a:endParaRPr lang="en-US" sz="1100">
                <a:solidFill>
                  <a:srgbClr val="000000"/>
                </a:solidFill>
              </a:endParaRPr>
            </a:p>
          </p:txBody>
        </p:sp>
        <p:pic>
          <p:nvPicPr>
            <p:cNvPr id="27" name="Picture 26" descr="A close-up of a person&#10;&#10;Description automatically generated">
              <a:extLst>
                <a:ext uri="{FF2B5EF4-FFF2-40B4-BE49-F238E27FC236}">
                  <a16:creationId xmlns:a16="http://schemas.microsoft.com/office/drawing/2014/main" id="{137CF1A2-0A18-B280-1B5D-7303A363266A}"/>
                </a:ext>
              </a:extLst>
            </p:cNvPr>
            <p:cNvPicPr>
              <a:picLocks noChangeAspect="1"/>
            </p:cNvPicPr>
            <p:nvPr/>
          </p:nvPicPr>
          <p:blipFill>
            <a:blip r:embed="rId6"/>
            <a:stretch>
              <a:fillRect/>
            </a:stretch>
          </p:blipFill>
          <p:spPr>
            <a:xfrm>
              <a:off x="4025935" y="2589276"/>
              <a:ext cx="277705" cy="279578"/>
            </a:xfrm>
            <a:prstGeom prst="rect">
              <a:avLst/>
            </a:prstGeom>
          </p:spPr>
        </p:pic>
        <p:pic>
          <p:nvPicPr>
            <p:cNvPr id="13" name="Picture 12">
              <a:extLst>
                <a:ext uri="{FF2B5EF4-FFF2-40B4-BE49-F238E27FC236}">
                  <a16:creationId xmlns:a16="http://schemas.microsoft.com/office/drawing/2014/main" id="{ADD023F1-9070-575E-D993-A27CA7D938AA}"/>
                </a:ext>
              </a:extLst>
            </p:cNvPr>
            <p:cNvPicPr>
              <a:picLocks noChangeAspect="1"/>
            </p:cNvPicPr>
            <p:nvPr/>
          </p:nvPicPr>
          <p:blipFill>
            <a:blip r:embed="rId5"/>
            <a:stretch>
              <a:fillRect/>
            </a:stretch>
          </p:blipFill>
          <p:spPr>
            <a:xfrm>
              <a:off x="1467631" y="2605225"/>
              <a:ext cx="297206" cy="243861"/>
            </a:xfrm>
            <a:prstGeom prst="rect">
              <a:avLst/>
            </a:prstGeom>
          </p:spPr>
        </p:pic>
      </p:grpSp>
      <p:grpSp>
        <p:nvGrpSpPr>
          <p:cNvPr id="18" name="Group 17">
            <a:extLst>
              <a:ext uri="{FF2B5EF4-FFF2-40B4-BE49-F238E27FC236}">
                <a16:creationId xmlns:a16="http://schemas.microsoft.com/office/drawing/2014/main" id="{B6566696-66D1-AB36-DC97-395C90CA4664}"/>
              </a:ext>
            </a:extLst>
          </p:cNvPr>
          <p:cNvGrpSpPr/>
          <p:nvPr/>
        </p:nvGrpSpPr>
        <p:grpSpPr>
          <a:xfrm>
            <a:off x="1080472" y="2584182"/>
            <a:ext cx="3424072" cy="426190"/>
            <a:chOff x="1479368" y="2972509"/>
            <a:chExt cx="2824272" cy="368081"/>
          </a:xfrm>
        </p:grpSpPr>
        <p:sp>
          <p:nvSpPr>
            <p:cNvPr id="11" name="Rectangle: Rounded Corners 10">
              <a:extLst>
                <a:ext uri="{FF2B5EF4-FFF2-40B4-BE49-F238E27FC236}">
                  <a16:creationId xmlns:a16="http://schemas.microsoft.com/office/drawing/2014/main" id="{27949DAE-398E-F17F-6DB3-A16CAEC1065F}"/>
                </a:ext>
              </a:extLst>
            </p:cNvPr>
            <p:cNvSpPr/>
            <p:nvPr/>
          </p:nvSpPr>
          <p:spPr>
            <a:xfrm>
              <a:off x="1869604" y="2972509"/>
              <a:ext cx="2075589" cy="368081"/>
            </a:xfrm>
            <a:prstGeom prst="roundRect">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100" b="1">
                  <a:solidFill>
                    <a:schemeClr val="tx1">
                      <a:lumMod val="85000"/>
                      <a:lumOff val="15000"/>
                    </a:schemeClr>
                  </a:solidFill>
                </a:rPr>
                <a:t>2</a:t>
              </a:r>
              <a:r>
                <a:rPr lang="en-US" sz="1100" b="1">
                  <a:solidFill>
                    <a:schemeClr val="bg1">
                      <a:lumMod val="76000"/>
                    </a:schemeClr>
                  </a:solidFill>
                </a:rPr>
                <a:t>. </a:t>
              </a:r>
              <a:r>
                <a:rPr lang="en-US" sz="1100" b="1">
                  <a:solidFill>
                    <a:srgbClr val="52B8BA"/>
                  </a:solidFill>
                </a:rPr>
                <a:t>Division Approver </a:t>
              </a:r>
              <a:r>
                <a:rPr lang="en-US" sz="1100" b="1">
                  <a:solidFill>
                    <a:srgbClr val="000000"/>
                  </a:solidFill>
                </a:rPr>
                <a:t>approves</a:t>
              </a:r>
              <a:endParaRPr lang="en-US" sz="1100">
                <a:solidFill>
                  <a:srgbClr val="000000"/>
                </a:solidFill>
              </a:endParaRPr>
            </a:p>
          </p:txBody>
        </p:sp>
        <p:pic>
          <p:nvPicPr>
            <p:cNvPr id="1394" name="Picture 1393" descr="A close-up of a person&#10;&#10;Description automatically generated">
              <a:extLst>
                <a:ext uri="{FF2B5EF4-FFF2-40B4-BE49-F238E27FC236}">
                  <a16:creationId xmlns:a16="http://schemas.microsoft.com/office/drawing/2014/main" id="{91D98421-3922-C279-EE03-085E3E8E25CB}"/>
                </a:ext>
              </a:extLst>
            </p:cNvPr>
            <p:cNvPicPr>
              <a:picLocks noChangeAspect="1"/>
            </p:cNvPicPr>
            <p:nvPr/>
          </p:nvPicPr>
          <p:blipFill>
            <a:blip r:embed="rId6">
              <a:alphaModFix amt="97000"/>
            </a:blip>
            <a:stretch>
              <a:fillRect/>
            </a:stretch>
          </p:blipFill>
          <p:spPr>
            <a:xfrm>
              <a:off x="4025935" y="3016760"/>
              <a:ext cx="277705" cy="279578"/>
            </a:xfrm>
            <a:prstGeom prst="rect">
              <a:avLst/>
            </a:prstGeom>
          </p:spPr>
        </p:pic>
        <p:pic>
          <p:nvPicPr>
            <p:cNvPr id="15" name="Picture 14">
              <a:extLst>
                <a:ext uri="{FF2B5EF4-FFF2-40B4-BE49-F238E27FC236}">
                  <a16:creationId xmlns:a16="http://schemas.microsoft.com/office/drawing/2014/main" id="{56619F16-C111-F075-77F8-08217470E35E}"/>
                </a:ext>
              </a:extLst>
            </p:cNvPr>
            <p:cNvPicPr>
              <a:picLocks noChangeAspect="1"/>
            </p:cNvPicPr>
            <p:nvPr/>
          </p:nvPicPr>
          <p:blipFill>
            <a:blip r:embed="rId5"/>
            <a:stretch>
              <a:fillRect/>
            </a:stretch>
          </p:blipFill>
          <p:spPr>
            <a:xfrm>
              <a:off x="1479368" y="3055528"/>
              <a:ext cx="297206" cy="243861"/>
            </a:xfrm>
            <a:prstGeom prst="rect">
              <a:avLst/>
            </a:prstGeom>
          </p:spPr>
        </p:pic>
      </p:grpSp>
      <p:pic>
        <p:nvPicPr>
          <p:cNvPr id="2" name="Picture 1" descr="A black and white logo with a bell and a red circle&#10;&#10;AI-generated content may be incorrect.">
            <a:extLst>
              <a:ext uri="{FF2B5EF4-FFF2-40B4-BE49-F238E27FC236}">
                <a16:creationId xmlns:a16="http://schemas.microsoft.com/office/drawing/2014/main" id="{3453C37C-BDA9-94D7-B4C8-D581AB3543C3}"/>
              </a:ext>
            </a:extLst>
          </p:cNvPr>
          <p:cNvPicPr>
            <a:picLocks noChangeAspect="1"/>
          </p:cNvPicPr>
          <p:nvPr/>
        </p:nvPicPr>
        <p:blipFill>
          <a:blip r:embed="rId7"/>
          <a:stretch>
            <a:fillRect/>
          </a:stretch>
        </p:blipFill>
        <p:spPr>
          <a:xfrm>
            <a:off x="4313583" y="1217254"/>
            <a:ext cx="522638" cy="503280"/>
          </a:xfrm>
          <a:prstGeom prst="rect">
            <a:avLst/>
          </a:prstGeom>
        </p:spPr>
      </p:pic>
    </p:spTree>
    <p:extLst>
      <p:ext uri="{BB962C8B-B14F-4D97-AF65-F5344CB8AC3E}">
        <p14:creationId xmlns:p14="http://schemas.microsoft.com/office/powerpoint/2010/main" val="106359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par>
                          <p:cTn id="8" fill="hold">
                            <p:stCondLst>
                              <p:cond delay="1250"/>
                            </p:stCondLst>
                            <p:childTnLst>
                              <p:par>
                                <p:cTn id="9" presetID="10" presetClass="entr" presetSubtype="0" fill="hold" nodeType="afterEffect">
                                  <p:stCondLst>
                                    <p:cond delay="25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childTnLst>
                                </p:cTn>
                              </p:par>
                            </p:childTnLst>
                          </p:cTn>
                        </p:par>
                        <p:par>
                          <p:cTn id="12" fill="hold">
                            <p:stCondLst>
                              <p:cond delay="2500"/>
                            </p:stCondLst>
                            <p:childTnLst>
                              <p:par>
                                <p:cTn id="13" presetID="10" presetClass="entr" presetSubtype="0" fill="hold" nodeType="afterEffect">
                                  <p:stCondLst>
                                    <p:cond delay="25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14A35F4-54FB-B978-F8B6-C4E08E9EDE63}"/>
              </a:ext>
            </a:extLst>
          </p:cNvPr>
          <p:cNvPicPr>
            <a:picLocks noChangeAspect="1"/>
          </p:cNvPicPr>
          <p:nvPr/>
        </p:nvPicPr>
        <p:blipFill>
          <a:blip r:embed="rId3"/>
          <a:stretch>
            <a:fillRect/>
          </a:stretch>
        </p:blipFill>
        <p:spPr>
          <a:xfrm>
            <a:off x="1721958" y="3952692"/>
            <a:ext cx="459300" cy="476184"/>
          </a:xfrm>
          <a:prstGeom prst="rect">
            <a:avLst/>
          </a:prstGeom>
        </p:spPr>
      </p:pic>
      <p:sp>
        <p:nvSpPr>
          <p:cNvPr id="16" name="Content Placeholder 5">
            <a:extLst>
              <a:ext uri="{FF2B5EF4-FFF2-40B4-BE49-F238E27FC236}">
                <a16:creationId xmlns:a16="http://schemas.microsoft.com/office/drawing/2014/main" id="{EADFA330-0070-F4CB-9349-422D3CD51D91}"/>
              </a:ext>
            </a:extLst>
          </p:cNvPr>
          <p:cNvSpPr txBox="1">
            <a:spLocks/>
          </p:cNvSpPr>
          <p:nvPr/>
        </p:nvSpPr>
        <p:spPr>
          <a:xfrm>
            <a:off x="658492" y="1571176"/>
            <a:ext cx="2511879" cy="2982579"/>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400"/>
          </a:p>
          <a:p>
            <a:pPr marL="182880" algn="ctr">
              <a:lnSpc>
                <a:spcPct val="150000"/>
              </a:lnSpc>
              <a:spcBef>
                <a:spcPts val="600"/>
              </a:spcBef>
            </a:pPr>
            <a:r>
              <a:rPr lang="en-US" sz="1400"/>
              <a:t>Login to </a:t>
            </a:r>
            <a:r>
              <a:rPr lang="en-US" sz="1400" err="1"/>
              <a:t>WolfieONE</a:t>
            </a:r>
            <a:r>
              <a:rPr lang="en-US" sz="1400"/>
              <a:t> and initiate a journey for many  requests.</a:t>
            </a:r>
          </a:p>
          <a:p>
            <a:pPr marL="182880" algn="ctr">
              <a:lnSpc>
                <a:spcPct val="150000"/>
              </a:lnSpc>
              <a:spcBef>
                <a:spcPts val="600"/>
              </a:spcBef>
            </a:pPr>
            <a:r>
              <a:rPr lang="en-US" sz="1400"/>
              <a:t>Check </a:t>
            </a:r>
            <a:r>
              <a:rPr lang="en-US" sz="1400" err="1"/>
              <a:t>WolfieONE</a:t>
            </a:r>
            <a:r>
              <a:rPr lang="en-US" sz="1400"/>
              <a:t> for approval updates and </a:t>
            </a:r>
            <a:br>
              <a:rPr lang="en-US" sz="1400"/>
            </a:br>
            <a:r>
              <a:rPr lang="en-US" sz="1400"/>
              <a:t>Alerts.</a:t>
            </a:r>
          </a:p>
          <a:p>
            <a:endParaRPr lang="en-US">
              <a:latin typeface="Bitter"/>
            </a:endParaRPr>
          </a:p>
        </p:txBody>
      </p:sp>
      <p:sp>
        <p:nvSpPr>
          <p:cNvPr id="9" name="Content Placeholder 5">
            <a:extLst>
              <a:ext uri="{FF2B5EF4-FFF2-40B4-BE49-F238E27FC236}">
                <a16:creationId xmlns:a16="http://schemas.microsoft.com/office/drawing/2014/main" id="{0C6B502E-9A2A-8358-15C8-BF8E7CF87F54}"/>
              </a:ext>
            </a:extLst>
          </p:cNvPr>
          <p:cNvSpPr txBox="1">
            <a:spLocks/>
          </p:cNvSpPr>
          <p:nvPr/>
        </p:nvSpPr>
        <p:spPr>
          <a:xfrm>
            <a:off x="635410" y="1545995"/>
            <a:ext cx="2511879" cy="2982579"/>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100">
              <a:latin typeface="Open Sans" panose="020B0606030504020204" pitchFamily="34" charset="0"/>
              <a:ea typeface="Open Sans" panose="020B0606030504020204" pitchFamily="34" charset="0"/>
              <a:cs typeface="Open Sans" panose="020B0606030504020204" pitchFamily="34" charset="0"/>
            </a:endParaRPr>
          </a:p>
        </p:txBody>
      </p:sp>
      <p:sp>
        <p:nvSpPr>
          <p:cNvPr id="18" name="Content Placeholder 5">
            <a:extLst>
              <a:ext uri="{FF2B5EF4-FFF2-40B4-BE49-F238E27FC236}">
                <a16:creationId xmlns:a16="http://schemas.microsoft.com/office/drawing/2014/main" id="{BC2DF2EA-8846-2D12-85B2-40E15205EED3}"/>
              </a:ext>
            </a:extLst>
          </p:cNvPr>
          <p:cNvSpPr txBox="1">
            <a:spLocks/>
          </p:cNvSpPr>
          <p:nvPr/>
        </p:nvSpPr>
        <p:spPr>
          <a:xfrm>
            <a:off x="3365350" y="1564550"/>
            <a:ext cx="2511879" cy="2982579"/>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400"/>
          </a:p>
          <a:p>
            <a:pPr marL="182880" algn="ctr">
              <a:lnSpc>
                <a:spcPct val="150000"/>
              </a:lnSpc>
              <a:spcBef>
                <a:spcPts val="600"/>
              </a:spcBef>
            </a:pPr>
            <a:r>
              <a:rPr lang="en-US" sz="1400"/>
              <a:t>Login to </a:t>
            </a:r>
            <a:r>
              <a:rPr lang="en-US" sz="1400" err="1"/>
              <a:t>WolfieONE</a:t>
            </a:r>
            <a:r>
              <a:rPr lang="en-US" sz="1400"/>
              <a:t> and initiate a journey for many  requests.</a:t>
            </a:r>
          </a:p>
          <a:p>
            <a:pPr marL="182880" algn="ctr">
              <a:lnSpc>
                <a:spcPct val="150000"/>
              </a:lnSpc>
              <a:spcBef>
                <a:spcPts val="600"/>
              </a:spcBef>
            </a:pPr>
            <a:r>
              <a:rPr lang="en-US" sz="1400"/>
              <a:t>Check </a:t>
            </a:r>
            <a:r>
              <a:rPr lang="en-US" sz="1400" err="1"/>
              <a:t>WolfieONE</a:t>
            </a:r>
            <a:r>
              <a:rPr lang="en-US" sz="1400"/>
              <a:t> for approval updates and </a:t>
            </a:r>
            <a:br>
              <a:rPr lang="en-US" sz="1400"/>
            </a:br>
            <a:r>
              <a:rPr lang="en-US" sz="1400"/>
              <a:t>Alerts.</a:t>
            </a:r>
          </a:p>
          <a:p>
            <a:endParaRPr lang="en-US">
              <a:latin typeface="Bitter"/>
            </a:endParaRPr>
          </a:p>
        </p:txBody>
      </p:sp>
      <p:sp>
        <p:nvSpPr>
          <p:cNvPr id="19" name="Content Placeholder 5">
            <a:extLst>
              <a:ext uri="{FF2B5EF4-FFF2-40B4-BE49-F238E27FC236}">
                <a16:creationId xmlns:a16="http://schemas.microsoft.com/office/drawing/2014/main" id="{2D308544-27DD-1710-FFB0-4CF2D5B49961}"/>
              </a:ext>
            </a:extLst>
          </p:cNvPr>
          <p:cNvSpPr txBox="1">
            <a:spLocks/>
          </p:cNvSpPr>
          <p:nvPr/>
        </p:nvSpPr>
        <p:spPr>
          <a:xfrm>
            <a:off x="6072770" y="1568529"/>
            <a:ext cx="2511879" cy="2982579"/>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400"/>
          </a:p>
          <a:p>
            <a:endParaRPr lang="en-US">
              <a:latin typeface="Bitter"/>
            </a:endParaRPr>
          </a:p>
        </p:txBody>
      </p:sp>
      <p:sp>
        <p:nvSpPr>
          <p:cNvPr id="11" name="Content Placeholder 5">
            <a:extLst>
              <a:ext uri="{FF2B5EF4-FFF2-40B4-BE49-F238E27FC236}">
                <a16:creationId xmlns:a16="http://schemas.microsoft.com/office/drawing/2014/main" id="{A4D7CC6C-0F4A-4DC1-DD12-E4BD0A800F3C}"/>
              </a:ext>
            </a:extLst>
          </p:cNvPr>
          <p:cNvSpPr txBox="1">
            <a:spLocks/>
          </p:cNvSpPr>
          <p:nvPr/>
        </p:nvSpPr>
        <p:spPr>
          <a:xfrm>
            <a:off x="3340341" y="1545995"/>
            <a:ext cx="2511879" cy="2982579"/>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400"/>
          </a:p>
        </p:txBody>
      </p:sp>
      <p:grpSp>
        <p:nvGrpSpPr>
          <p:cNvPr id="5" name="Group 4">
            <a:extLst>
              <a:ext uri="{FF2B5EF4-FFF2-40B4-BE49-F238E27FC236}">
                <a16:creationId xmlns:a16="http://schemas.microsoft.com/office/drawing/2014/main" id="{8F08547B-E4C5-AA5B-F43D-E0C4111B3D19}"/>
              </a:ext>
            </a:extLst>
          </p:cNvPr>
          <p:cNvGrpSpPr/>
          <p:nvPr/>
        </p:nvGrpSpPr>
        <p:grpSpPr>
          <a:xfrm>
            <a:off x="1141864" y="520996"/>
            <a:ext cx="7376861" cy="933829"/>
            <a:chOff x="1141864" y="520996"/>
            <a:chExt cx="7376861" cy="933829"/>
          </a:xfrm>
        </p:grpSpPr>
        <p:pic>
          <p:nvPicPr>
            <p:cNvPr id="10" name="Graphic 9" descr="A green arrow in a circle&#10;&#10;Description automatically generated">
              <a:extLst>
                <a:ext uri="{FF2B5EF4-FFF2-40B4-BE49-F238E27FC236}">
                  <a16:creationId xmlns:a16="http://schemas.microsoft.com/office/drawing/2014/main" id="{8CCB06E4-1900-86B5-8714-8FFF842685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45702" y="520996"/>
              <a:ext cx="911212" cy="933829"/>
            </a:xfrm>
            <a:prstGeom prst="rect">
              <a:avLst/>
            </a:prstGeom>
          </p:spPr>
        </p:pic>
        <p:grpSp>
          <p:nvGrpSpPr>
            <p:cNvPr id="13" name="Group 12">
              <a:extLst>
                <a:ext uri="{FF2B5EF4-FFF2-40B4-BE49-F238E27FC236}">
                  <a16:creationId xmlns:a16="http://schemas.microsoft.com/office/drawing/2014/main" id="{574BA26F-EED4-6233-E539-C50BD2D449D2}"/>
                </a:ext>
              </a:extLst>
            </p:cNvPr>
            <p:cNvGrpSpPr/>
            <p:nvPr/>
          </p:nvGrpSpPr>
          <p:grpSpPr>
            <a:xfrm>
              <a:off x="1141864" y="665220"/>
              <a:ext cx="7376861" cy="717350"/>
              <a:chOff x="1141864" y="665220"/>
              <a:chExt cx="7376861" cy="717350"/>
            </a:xfrm>
          </p:grpSpPr>
          <p:grpSp>
            <p:nvGrpSpPr>
              <p:cNvPr id="17" name="Group 16">
                <a:extLst>
                  <a:ext uri="{FF2B5EF4-FFF2-40B4-BE49-F238E27FC236}">
                    <a16:creationId xmlns:a16="http://schemas.microsoft.com/office/drawing/2014/main" id="{E962269E-BDAC-FB19-29BF-5E07C91CF508}"/>
                  </a:ext>
                </a:extLst>
              </p:cNvPr>
              <p:cNvGrpSpPr/>
              <p:nvPr/>
            </p:nvGrpSpPr>
            <p:grpSpPr>
              <a:xfrm>
                <a:off x="1141864" y="665220"/>
                <a:ext cx="3339644" cy="637726"/>
                <a:chOff x="1141864" y="665220"/>
                <a:chExt cx="3339644" cy="637726"/>
              </a:xfrm>
            </p:grpSpPr>
            <p:pic>
              <p:nvPicPr>
                <p:cNvPr id="27" name="Graphic 26">
                  <a:extLst>
                    <a:ext uri="{FF2B5EF4-FFF2-40B4-BE49-F238E27FC236}">
                      <a16:creationId xmlns:a16="http://schemas.microsoft.com/office/drawing/2014/main" id="{7E2877AD-61F4-7F03-352B-E730ACB710D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1864" y="665220"/>
                  <a:ext cx="637726" cy="637726"/>
                </a:xfrm>
                <a:prstGeom prst="rect">
                  <a:avLst/>
                </a:prstGeom>
              </p:spPr>
            </p:pic>
            <p:pic>
              <p:nvPicPr>
                <p:cNvPr id="28" name="Graphic 27" descr="A red and black circle with a square in it&#10;&#10;Description automatically generated">
                  <a:extLst>
                    <a:ext uri="{FF2B5EF4-FFF2-40B4-BE49-F238E27FC236}">
                      <a16:creationId xmlns:a16="http://schemas.microsoft.com/office/drawing/2014/main" id="{56FE762E-A650-CEED-FFA6-5C3B25CEC8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87955" y="688503"/>
                  <a:ext cx="593553" cy="593553"/>
                </a:xfrm>
                <a:prstGeom prst="rect">
                  <a:avLst/>
                </a:prstGeom>
              </p:spPr>
            </p:pic>
          </p:grpSp>
          <p:grpSp>
            <p:nvGrpSpPr>
              <p:cNvPr id="23" name="Group 22">
                <a:extLst>
                  <a:ext uri="{FF2B5EF4-FFF2-40B4-BE49-F238E27FC236}">
                    <a16:creationId xmlns:a16="http://schemas.microsoft.com/office/drawing/2014/main" id="{5BE65128-866F-DD0F-AE22-B17DF839A798}"/>
                  </a:ext>
                </a:extLst>
              </p:cNvPr>
              <p:cNvGrpSpPr/>
              <p:nvPr/>
            </p:nvGrpSpPr>
            <p:grpSpPr>
              <a:xfrm>
                <a:off x="1521144" y="815517"/>
                <a:ext cx="6997581" cy="567053"/>
                <a:chOff x="1521144" y="815517"/>
                <a:chExt cx="6997581" cy="567053"/>
              </a:xfrm>
            </p:grpSpPr>
            <p:sp>
              <p:nvSpPr>
                <p:cNvPr id="24" name="Text Placeholder 4">
                  <a:extLst>
                    <a:ext uri="{FF2B5EF4-FFF2-40B4-BE49-F238E27FC236}">
                      <a16:creationId xmlns:a16="http://schemas.microsoft.com/office/drawing/2014/main" id="{9C2CAA55-52EF-03C3-AA97-36EF3DAAEA2F}"/>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25" name="Text Placeholder 4">
                  <a:extLst>
                    <a:ext uri="{FF2B5EF4-FFF2-40B4-BE49-F238E27FC236}">
                      <a16:creationId xmlns:a16="http://schemas.microsoft.com/office/drawing/2014/main" id="{B5D7BE71-50F3-CEF7-82DE-363737FAF293}"/>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26" name="Text Placeholder 4">
                  <a:extLst>
                    <a:ext uri="{FF2B5EF4-FFF2-40B4-BE49-F238E27FC236}">
                      <a16:creationId xmlns:a16="http://schemas.microsoft.com/office/drawing/2014/main" id="{55ACF188-4742-1711-FF9A-03C4BD40E06B}"/>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
        <p:nvSpPr>
          <p:cNvPr id="2" name="TextBox 1">
            <a:extLst>
              <a:ext uri="{FF2B5EF4-FFF2-40B4-BE49-F238E27FC236}">
                <a16:creationId xmlns:a16="http://schemas.microsoft.com/office/drawing/2014/main" id="{170502D0-AC65-06FB-AB9F-35AC054AA1C8}"/>
              </a:ext>
            </a:extLst>
          </p:cNvPr>
          <p:cNvSpPr txBox="1"/>
          <p:nvPr/>
        </p:nvSpPr>
        <p:spPr>
          <a:xfrm>
            <a:off x="658492" y="1645011"/>
            <a:ext cx="2389672" cy="3046988"/>
          </a:xfrm>
          <a:prstGeom prst="rect">
            <a:avLst/>
          </a:prstGeom>
          <a:noFill/>
        </p:spPr>
        <p:txBody>
          <a:bodyPr wrap="square" lIns="91440" tIns="45720" rIns="91440" bIns="45720" rtlCol="0" anchor="t">
            <a:spAutoFit/>
          </a:bodyPr>
          <a:lstStyle/>
          <a:p>
            <a:pPr marL="182880">
              <a:spcBef>
                <a:spcPts val="600"/>
              </a:spcBef>
            </a:pPr>
            <a:r>
              <a:rPr lang="en-US" sz="1200">
                <a:latin typeface="Montserrat" panose="00000500000000000000" pitchFamily="2" charset="0"/>
                <a:ea typeface="Open Sans"/>
                <a:cs typeface="Open Sans"/>
              </a:rPr>
              <a:t>Leveraging </a:t>
            </a:r>
            <a:r>
              <a:rPr lang="en-US" sz="1200" err="1">
                <a:latin typeface="Montserrat" panose="00000500000000000000" pitchFamily="2" charset="0"/>
                <a:ea typeface="Open Sans"/>
                <a:cs typeface="Open Sans"/>
              </a:rPr>
              <a:t>WolfieONE</a:t>
            </a:r>
            <a:r>
              <a:rPr lang="en-US" sz="1200">
                <a:latin typeface="Montserrat" panose="00000500000000000000" pitchFamily="2" charset="0"/>
                <a:ea typeface="Open Sans"/>
                <a:cs typeface="Open Sans"/>
              </a:rPr>
              <a:t> to make requests for changes for your employees or initiate changes.</a:t>
            </a:r>
          </a:p>
          <a:p>
            <a:pPr marL="182880">
              <a:spcBef>
                <a:spcPts val="600"/>
              </a:spcBef>
            </a:pPr>
            <a:endParaRPr lang="en-US" sz="1200">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sz="1200">
                <a:latin typeface="Montserrat" panose="00000500000000000000" pitchFamily="2" charset="0"/>
                <a:ea typeface="Open Sans"/>
                <a:cs typeface="Open Sans"/>
              </a:rPr>
              <a:t>Reviewing the status of requests in </a:t>
            </a:r>
            <a:r>
              <a:rPr lang="en-US" sz="1200" err="1">
                <a:latin typeface="Montserrat" panose="00000500000000000000" pitchFamily="2" charset="0"/>
                <a:ea typeface="Open Sans"/>
                <a:cs typeface="Open Sans"/>
              </a:rPr>
              <a:t>WolfieONE</a:t>
            </a:r>
            <a:r>
              <a:rPr lang="en-US" sz="1200">
                <a:latin typeface="Montserrat" panose="00000500000000000000" pitchFamily="2" charset="0"/>
                <a:ea typeface="Open Sans"/>
                <a:cs typeface="Open Sans"/>
              </a:rPr>
              <a:t>. </a:t>
            </a:r>
          </a:p>
          <a:p>
            <a:pPr marL="182880">
              <a:spcBef>
                <a:spcPts val="600"/>
              </a:spcBef>
            </a:pPr>
            <a:endParaRPr lang="en-US" sz="1200">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sz="1200">
                <a:latin typeface="Montserrat" panose="00000500000000000000" pitchFamily="2" charset="0"/>
                <a:ea typeface="Open Sans"/>
                <a:cs typeface="Open Sans"/>
              </a:rPr>
              <a:t>Checking </a:t>
            </a:r>
            <a:r>
              <a:rPr lang="en-US" sz="1200" err="1">
                <a:latin typeface="Montserrat" panose="00000500000000000000" pitchFamily="2" charset="0"/>
                <a:ea typeface="Open Sans"/>
                <a:cs typeface="Open Sans"/>
              </a:rPr>
              <a:t>WolfieONE</a:t>
            </a:r>
            <a:r>
              <a:rPr lang="en-US" sz="1200">
                <a:latin typeface="Montserrat" panose="00000500000000000000" pitchFamily="2" charset="0"/>
                <a:ea typeface="Open Sans"/>
                <a:cs typeface="Open Sans"/>
              </a:rPr>
              <a:t> for</a:t>
            </a:r>
          </a:p>
          <a:p>
            <a:pPr marL="468630" indent="-285750">
              <a:spcBef>
                <a:spcPts val="600"/>
              </a:spcBef>
              <a:buFont typeface="Arial" panose="020B0604020202020204" pitchFamily="34" charset="0"/>
              <a:buChar char="•"/>
            </a:pPr>
            <a:r>
              <a:rPr lang="en-US" sz="1200">
                <a:latin typeface="Montserrat" panose="00000500000000000000" pitchFamily="2" charset="0"/>
                <a:ea typeface="Open Sans"/>
                <a:cs typeface="Open Sans"/>
              </a:rPr>
              <a:t>Approval updates</a:t>
            </a:r>
          </a:p>
          <a:p>
            <a:pPr marL="468630" indent="-285750">
              <a:spcBef>
                <a:spcPts val="600"/>
              </a:spcBef>
              <a:buFont typeface="Arial" panose="020B0604020202020204" pitchFamily="34" charset="0"/>
              <a:buChar char="•"/>
            </a:pPr>
            <a:r>
              <a:rPr lang="en-US" sz="1200">
                <a:latin typeface="Montserrat" panose="00000500000000000000" pitchFamily="2" charset="0"/>
                <a:ea typeface="Open Sans"/>
                <a:cs typeface="Open Sans"/>
              </a:rPr>
              <a:t>Alerts</a:t>
            </a:r>
          </a:p>
          <a:p>
            <a:endParaRPr lang="en-US"/>
          </a:p>
        </p:txBody>
      </p:sp>
      <p:sp>
        <p:nvSpPr>
          <p:cNvPr id="3" name="TextBox 2">
            <a:extLst>
              <a:ext uri="{FF2B5EF4-FFF2-40B4-BE49-F238E27FC236}">
                <a16:creationId xmlns:a16="http://schemas.microsoft.com/office/drawing/2014/main" id="{CE71C618-94D6-1DE8-EB61-06751A5AEFA6}"/>
              </a:ext>
            </a:extLst>
          </p:cNvPr>
          <p:cNvSpPr txBox="1"/>
          <p:nvPr/>
        </p:nvSpPr>
        <p:spPr>
          <a:xfrm>
            <a:off x="3391142" y="1641492"/>
            <a:ext cx="2361716" cy="2339102"/>
          </a:xfrm>
          <a:prstGeom prst="rect">
            <a:avLst/>
          </a:prstGeom>
          <a:noFill/>
        </p:spPr>
        <p:txBody>
          <a:bodyPr wrap="square" lIns="91440" tIns="45720" rIns="91440" bIns="45720" rtlCol="0" anchor="t">
            <a:spAutoFit/>
          </a:bodyPr>
          <a:lstStyle/>
          <a:p>
            <a:pPr marL="182880">
              <a:spcBef>
                <a:spcPts val="600"/>
              </a:spcBef>
            </a:pPr>
            <a:r>
              <a:rPr lang="en-US" sz="1200">
                <a:latin typeface="Montserrat" panose="00000500000000000000" pitchFamily="2" charset="0"/>
                <a:ea typeface="Open Sans"/>
                <a:cs typeface="Open Sans"/>
              </a:rPr>
              <a:t>Stop using PDFs/paper to make requests.</a:t>
            </a:r>
          </a:p>
          <a:p>
            <a:pPr marL="182880">
              <a:spcBef>
                <a:spcPts val="600"/>
              </a:spcBef>
            </a:pPr>
            <a:endParaRPr lang="en-US" sz="1200">
              <a:latin typeface="Montserrat" panose="00000500000000000000" pitchFamily="2" charset="0"/>
              <a:ea typeface="Open Sans"/>
              <a:cs typeface="Open Sans"/>
            </a:endParaRPr>
          </a:p>
          <a:p>
            <a:pPr marL="182880">
              <a:spcBef>
                <a:spcPts val="600"/>
              </a:spcBef>
            </a:pPr>
            <a:r>
              <a:rPr lang="en-US" sz="1200">
                <a:latin typeface="Montserrat" panose="00000500000000000000" pitchFamily="2" charset="0"/>
                <a:ea typeface="Open Sans"/>
                <a:cs typeface="Open Sans"/>
              </a:rPr>
              <a:t>Stop using SharePoint (Hospital)</a:t>
            </a:r>
          </a:p>
          <a:p>
            <a:pPr marL="182880">
              <a:spcBef>
                <a:spcPts val="600"/>
              </a:spcBef>
            </a:pPr>
            <a:endParaRPr lang="en-US" sz="1200">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sz="1200">
                <a:latin typeface="Montserrat" panose="00000500000000000000" pitchFamily="2" charset="0"/>
                <a:ea typeface="Open Sans"/>
                <a:cs typeface="Open Sans"/>
              </a:rPr>
              <a:t>Stop sending emails to make or check on requests.</a:t>
            </a:r>
          </a:p>
          <a:p>
            <a:endParaRPr lang="en-US"/>
          </a:p>
        </p:txBody>
      </p:sp>
      <p:sp>
        <p:nvSpPr>
          <p:cNvPr id="12" name="Content Placeholder 5">
            <a:extLst>
              <a:ext uri="{FF2B5EF4-FFF2-40B4-BE49-F238E27FC236}">
                <a16:creationId xmlns:a16="http://schemas.microsoft.com/office/drawing/2014/main" id="{65F6BECF-77D6-934C-5D24-3DCE54E9154E}"/>
              </a:ext>
            </a:extLst>
          </p:cNvPr>
          <p:cNvSpPr txBox="1">
            <a:spLocks/>
          </p:cNvSpPr>
          <p:nvPr/>
        </p:nvSpPr>
        <p:spPr>
          <a:xfrm>
            <a:off x="6039522" y="1539990"/>
            <a:ext cx="2511879" cy="2982579"/>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gn="ctr">
              <a:lnSpc>
                <a:spcPct val="150000"/>
              </a:lnSpc>
              <a:spcBef>
                <a:spcPts val="600"/>
              </a:spcBef>
            </a:pPr>
            <a:endParaRPr lang="en-US" sz="1400"/>
          </a:p>
        </p:txBody>
      </p:sp>
      <p:sp>
        <p:nvSpPr>
          <p:cNvPr id="8" name="TextBox 7">
            <a:extLst>
              <a:ext uri="{FF2B5EF4-FFF2-40B4-BE49-F238E27FC236}">
                <a16:creationId xmlns:a16="http://schemas.microsoft.com/office/drawing/2014/main" id="{F30C1145-E3F0-DDC9-5FF0-3ACFBEA503DE}"/>
              </a:ext>
            </a:extLst>
          </p:cNvPr>
          <p:cNvSpPr txBox="1"/>
          <p:nvPr/>
        </p:nvSpPr>
        <p:spPr>
          <a:xfrm>
            <a:off x="6072208" y="1674128"/>
            <a:ext cx="2356949" cy="1015663"/>
          </a:xfrm>
          <a:prstGeom prst="rect">
            <a:avLst/>
          </a:prstGeom>
          <a:noFill/>
        </p:spPr>
        <p:txBody>
          <a:bodyPr wrap="square" rtlCol="0">
            <a:spAutoFit/>
          </a:bodyPr>
          <a:lstStyle/>
          <a:p>
            <a:pPr marL="182880">
              <a:spcBef>
                <a:spcPts val="0"/>
              </a:spcBef>
            </a:pPr>
            <a:r>
              <a:rPr lang="en-US" sz="1200">
                <a:latin typeface="Montserrat" panose="00000500000000000000" pitchFamily="2" charset="0"/>
                <a:ea typeface="Open Sans" panose="020B0606030504020204" pitchFamily="34" charset="0"/>
                <a:cs typeface="Open Sans" panose="020B0606030504020204" pitchFamily="34" charset="0"/>
              </a:rPr>
              <a:t>Continue to be engaged with your employees and initiate transactions for changes where necessary. </a:t>
            </a:r>
            <a:endParaRPr lang="en-US" sz="1200">
              <a:latin typeface="Montserrat" panose="00000500000000000000" pitchFamily="2" charset="0"/>
            </a:endParaRPr>
          </a:p>
        </p:txBody>
      </p:sp>
      <p:pic>
        <p:nvPicPr>
          <p:cNvPr id="7" name="Picture 6" descr="A black and white logo with a bell and a red circle&#10;&#10;AI-generated content may be incorrect.">
            <a:extLst>
              <a:ext uri="{FF2B5EF4-FFF2-40B4-BE49-F238E27FC236}">
                <a16:creationId xmlns:a16="http://schemas.microsoft.com/office/drawing/2014/main" id="{8EE796BE-C0D8-D953-23D0-67352E7A8039}"/>
              </a:ext>
            </a:extLst>
          </p:cNvPr>
          <p:cNvPicPr>
            <a:picLocks noChangeAspect="1"/>
          </p:cNvPicPr>
          <p:nvPr/>
        </p:nvPicPr>
        <p:blipFill>
          <a:blip r:embed="rId10"/>
          <a:stretch>
            <a:fillRect/>
          </a:stretch>
        </p:blipFill>
        <p:spPr>
          <a:xfrm>
            <a:off x="2664397" y="4033933"/>
            <a:ext cx="400174" cy="388980"/>
          </a:xfrm>
          <a:prstGeom prst="rect">
            <a:avLst/>
          </a:prstGeom>
        </p:spPr>
      </p:pic>
    </p:spTree>
    <p:extLst>
      <p:ext uri="{BB962C8B-B14F-4D97-AF65-F5344CB8AC3E}">
        <p14:creationId xmlns:p14="http://schemas.microsoft.com/office/powerpoint/2010/main" val="3467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FDF2D-5891-3044-15EE-AA3590C6344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8457781-C865-48B0-AB48-8368251F0799}"/>
              </a:ext>
            </a:extLst>
          </p:cNvPr>
          <p:cNvSpPr>
            <a:spLocks noGrp="1"/>
          </p:cNvSpPr>
          <p:nvPr>
            <p:ph sz="quarter" idx="4"/>
          </p:nvPr>
        </p:nvSpPr>
        <p:spPr>
          <a:xfrm>
            <a:off x="589621" y="1640164"/>
            <a:ext cx="2922954" cy="2763441"/>
          </a:xfrm>
        </p:spPr>
        <p:txBody>
          <a:bodyPr/>
          <a:lstStyle/>
          <a:p>
            <a:endParaRPr lang="en-US"/>
          </a:p>
          <a:p>
            <a:endParaRPr lang="en-US"/>
          </a:p>
        </p:txBody>
      </p:sp>
      <p:pic>
        <p:nvPicPr>
          <p:cNvPr id="8" name="Picture 7">
            <a:extLst>
              <a:ext uri="{FF2B5EF4-FFF2-40B4-BE49-F238E27FC236}">
                <a16:creationId xmlns:a16="http://schemas.microsoft.com/office/drawing/2014/main" id="{C5882962-8DF3-3D53-4279-3B37D3B1C3FB}"/>
              </a:ext>
            </a:extLst>
          </p:cNvPr>
          <p:cNvPicPr>
            <a:picLocks noChangeAspect="1"/>
          </p:cNvPicPr>
          <p:nvPr/>
        </p:nvPicPr>
        <p:blipFill>
          <a:blip r:embed="rId2"/>
          <a:stretch>
            <a:fillRect/>
          </a:stretch>
        </p:blipFill>
        <p:spPr>
          <a:xfrm>
            <a:off x="3664350" y="1094915"/>
            <a:ext cx="4892633" cy="3062501"/>
          </a:xfrm>
          <a:prstGeom prst="rect">
            <a:avLst/>
          </a:prstGeom>
          <a:ln>
            <a:noFill/>
          </a:ln>
        </p:spPr>
      </p:pic>
      <p:sp>
        <p:nvSpPr>
          <p:cNvPr id="9" name="Hexagon 8">
            <a:extLst>
              <a:ext uri="{FF2B5EF4-FFF2-40B4-BE49-F238E27FC236}">
                <a16:creationId xmlns:a16="http://schemas.microsoft.com/office/drawing/2014/main" id="{D02E2B35-B4B3-58DE-15AC-6B8F024F3EDD}"/>
              </a:ext>
            </a:extLst>
          </p:cNvPr>
          <p:cNvSpPr/>
          <p:nvPr/>
        </p:nvSpPr>
        <p:spPr>
          <a:xfrm>
            <a:off x="3661883" y="2204302"/>
            <a:ext cx="1073316" cy="939819"/>
          </a:xfrm>
          <a:prstGeom prst="hexagon">
            <a:avLst/>
          </a:prstGeom>
          <a:solidFill>
            <a:srgbClr val="828282"/>
          </a:solidFill>
          <a:ln w="25400" cap="flat" cmpd="sng" algn="ctr">
            <a:solidFill>
              <a:srgbClr val="828282"/>
            </a:solid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endParaRPr>
          </a:p>
        </p:txBody>
      </p:sp>
      <p:sp>
        <p:nvSpPr>
          <p:cNvPr id="10" name="Hexagon 9">
            <a:extLst>
              <a:ext uri="{FF2B5EF4-FFF2-40B4-BE49-F238E27FC236}">
                <a16:creationId xmlns:a16="http://schemas.microsoft.com/office/drawing/2014/main" id="{58BDA0E8-B021-CA96-8093-DB2F1FEE022D}"/>
              </a:ext>
            </a:extLst>
          </p:cNvPr>
          <p:cNvSpPr/>
          <p:nvPr/>
        </p:nvSpPr>
        <p:spPr>
          <a:xfrm>
            <a:off x="3661883" y="3342531"/>
            <a:ext cx="1069264" cy="8843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Journeys</a:t>
            </a:r>
          </a:p>
        </p:txBody>
      </p:sp>
      <p:sp>
        <p:nvSpPr>
          <p:cNvPr id="11" name="Hexagon 10">
            <a:extLst>
              <a:ext uri="{FF2B5EF4-FFF2-40B4-BE49-F238E27FC236}">
                <a16:creationId xmlns:a16="http://schemas.microsoft.com/office/drawing/2014/main" id="{B983F824-9965-F573-E3A8-36808CF179B6}"/>
              </a:ext>
            </a:extLst>
          </p:cNvPr>
          <p:cNvSpPr/>
          <p:nvPr/>
        </p:nvSpPr>
        <p:spPr>
          <a:xfrm>
            <a:off x="7577744" y="3321099"/>
            <a:ext cx="1094077" cy="905750"/>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HR Helpdesk</a:t>
            </a:r>
          </a:p>
        </p:txBody>
      </p:sp>
      <p:sp>
        <p:nvSpPr>
          <p:cNvPr id="12" name="Text Placeholder 3">
            <a:extLst>
              <a:ext uri="{FF2B5EF4-FFF2-40B4-BE49-F238E27FC236}">
                <a16:creationId xmlns:a16="http://schemas.microsoft.com/office/drawing/2014/main" id="{01B10A06-23F2-E88F-219F-43F307DDDA24}"/>
              </a:ext>
            </a:extLst>
          </p:cNvPr>
          <p:cNvSpPr>
            <a:spLocks noGrp="1"/>
          </p:cNvSpPr>
          <p:nvPr>
            <p:ph type="body" idx="1"/>
          </p:nvPr>
        </p:nvSpPr>
        <p:spPr>
          <a:xfrm>
            <a:off x="1194310" y="1379059"/>
            <a:ext cx="7885508" cy="421910"/>
          </a:xfrm>
        </p:spPr>
        <p:txBody>
          <a:bodyPr/>
          <a:lstStyle/>
          <a:p>
            <a:r>
              <a:rPr lang="en-US" sz="1600">
                <a:latin typeface="Montserrat ExtraBold"/>
              </a:rPr>
              <a:t>Core HR</a:t>
            </a:r>
          </a:p>
        </p:txBody>
      </p:sp>
      <p:sp>
        <p:nvSpPr>
          <p:cNvPr id="3" name="Hexagon 2">
            <a:extLst>
              <a:ext uri="{FF2B5EF4-FFF2-40B4-BE49-F238E27FC236}">
                <a16:creationId xmlns:a16="http://schemas.microsoft.com/office/drawing/2014/main" id="{131C3AF9-E59F-1293-2B80-98D176D5A37C}"/>
              </a:ext>
            </a:extLst>
          </p:cNvPr>
          <p:cNvSpPr/>
          <p:nvPr/>
        </p:nvSpPr>
        <p:spPr>
          <a:xfrm>
            <a:off x="5455349" y="2082548"/>
            <a:ext cx="1334730" cy="1061573"/>
          </a:xfrm>
          <a:prstGeom prst="hexagon">
            <a:avLst>
              <a:gd name="adj" fmla="val 29357"/>
              <a:gd name="vf" fmla="val 115470"/>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 HR</a:t>
            </a:r>
          </a:p>
        </p:txBody>
      </p:sp>
      <p:sp>
        <p:nvSpPr>
          <p:cNvPr id="4" name="Title 1">
            <a:extLst>
              <a:ext uri="{FF2B5EF4-FFF2-40B4-BE49-F238E27FC236}">
                <a16:creationId xmlns:a16="http://schemas.microsoft.com/office/drawing/2014/main" id="{963CAB50-6449-F992-8C0E-EFAAFD4DC5B5}"/>
              </a:ext>
            </a:extLst>
          </p:cNvPr>
          <p:cNvSpPr txBox="1">
            <a:spLocks/>
          </p:cNvSpPr>
          <p:nvPr/>
        </p:nvSpPr>
        <p:spPr>
          <a:xfrm>
            <a:off x="1198379" y="818295"/>
            <a:ext cx="7886700" cy="630248"/>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pPr>
              <a:lnSpc>
                <a:spcPct val="100000"/>
              </a:lnSpc>
            </a:pPr>
            <a:r>
              <a:rPr lang="en-US" sz="3200" b="0">
                <a:solidFill>
                  <a:schemeClr val="tx2"/>
                </a:solidFill>
                <a:latin typeface="Montserrat ExtraBold"/>
              </a:rPr>
              <a:t>Job Alignment</a:t>
            </a:r>
            <a:endParaRPr lang="en-US" sz="3200" b="0">
              <a:solidFill>
                <a:schemeClr val="tx2"/>
              </a:solidFill>
            </a:endParaRPr>
          </a:p>
        </p:txBody>
      </p:sp>
      <p:sp>
        <p:nvSpPr>
          <p:cNvPr id="5" name="TextBox 4">
            <a:extLst>
              <a:ext uri="{FF2B5EF4-FFF2-40B4-BE49-F238E27FC236}">
                <a16:creationId xmlns:a16="http://schemas.microsoft.com/office/drawing/2014/main" id="{95EDBBD0-81A1-6021-2006-45E6F6597946}"/>
              </a:ext>
            </a:extLst>
          </p:cNvPr>
          <p:cNvSpPr txBox="1"/>
          <p:nvPr/>
        </p:nvSpPr>
        <p:spPr>
          <a:xfrm>
            <a:off x="3684037" y="2521260"/>
            <a:ext cx="1024955" cy="369332"/>
          </a:xfrm>
          <a:prstGeom prst="rect">
            <a:avLst/>
          </a:prstGeom>
          <a:noFill/>
        </p:spPr>
        <p:txBody>
          <a:bodyPr wrap="square" rtlCol="0">
            <a:spAutoFit/>
          </a:bodyPr>
          <a:lstStyle/>
          <a:p>
            <a:pPr algn="ctr"/>
            <a:r>
              <a:rPr lang="en-US" sz="900" b="1">
                <a:solidFill>
                  <a:schemeClr val="tx2"/>
                </a:solidFill>
              </a:rPr>
              <a:t>Recruiting</a:t>
            </a:r>
          </a:p>
          <a:p>
            <a:pPr algn="ctr"/>
            <a:r>
              <a:rPr lang="en-US" sz="900" b="1">
                <a:solidFill>
                  <a:schemeClr val="tx2"/>
                </a:solidFill>
              </a:rPr>
              <a:t>(ORC)</a:t>
            </a:r>
          </a:p>
        </p:txBody>
      </p:sp>
      <p:sp>
        <p:nvSpPr>
          <p:cNvPr id="13" name="Rectangle: Rounded Corners 12">
            <a:extLst>
              <a:ext uri="{FF2B5EF4-FFF2-40B4-BE49-F238E27FC236}">
                <a16:creationId xmlns:a16="http://schemas.microsoft.com/office/drawing/2014/main" id="{6B7D40D7-6A2F-D205-5F41-197461C348F6}"/>
              </a:ext>
            </a:extLst>
          </p:cNvPr>
          <p:cNvSpPr>
            <a:spLocks noGrp="1" noRot="1" noMove="1" noResize="1" noEditPoints="1" noAdjustHandles="1" noChangeArrowheads="1" noChangeShapeType="1"/>
          </p:cNvSpPr>
          <p:nvPr/>
        </p:nvSpPr>
        <p:spPr>
          <a:xfrm>
            <a:off x="4874342" y="3082413"/>
            <a:ext cx="523568" cy="147484"/>
          </a:xfrm>
          <a:prstGeom prst="roundRect">
            <a:avLst/>
          </a:prstGeom>
          <a:solidFill>
            <a:srgbClr val="828282"/>
          </a:solidFill>
          <a:ln>
            <a:solidFill>
              <a:srgbClr val="8282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679BA49-C6CD-BEC5-C4E7-CDAD5E9C0E4E}"/>
              </a:ext>
            </a:extLst>
          </p:cNvPr>
          <p:cNvSpPr txBox="1"/>
          <p:nvPr/>
        </p:nvSpPr>
        <p:spPr>
          <a:xfrm>
            <a:off x="4783062" y="3063422"/>
            <a:ext cx="671053" cy="230832"/>
          </a:xfrm>
          <a:prstGeom prst="rect">
            <a:avLst/>
          </a:prstGeom>
          <a:noFill/>
        </p:spPr>
        <p:txBody>
          <a:bodyPr wrap="square" rtlCol="0">
            <a:spAutoFit/>
          </a:bodyPr>
          <a:lstStyle/>
          <a:p>
            <a:r>
              <a:rPr lang="en-US" sz="900" b="1">
                <a:solidFill>
                  <a:schemeClr val="tx2"/>
                </a:solidFill>
              </a:rPr>
              <a:t>Learning</a:t>
            </a:r>
          </a:p>
        </p:txBody>
      </p:sp>
      <p:sp>
        <p:nvSpPr>
          <p:cNvPr id="7" name="Title 1">
            <a:extLst>
              <a:ext uri="{FF2B5EF4-FFF2-40B4-BE49-F238E27FC236}">
                <a16:creationId xmlns:a16="http://schemas.microsoft.com/office/drawing/2014/main" id="{8542D0F6-A1D9-43D7-FA37-CF374A3EA03C}"/>
              </a:ext>
            </a:extLst>
          </p:cNvPr>
          <p:cNvSpPr txBox="1">
            <a:spLocks/>
          </p:cNvSpPr>
          <p:nvPr/>
        </p:nvSpPr>
        <p:spPr>
          <a:xfrm>
            <a:off x="1188744" y="810689"/>
            <a:ext cx="3943350" cy="630248"/>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pPr>
              <a:lnSpc>
                <a:spcPct val="100000"/>
              </a:lnSpc>
            </a:pPr>
            <a:r>
              <a:rPr lang="en-US" sz="3200" b="0">
                <a:solidFill>
                  <a:schemeClr val="bg1"/>
                </a:solidFill>
                <a:latin typeface="Montserrat ExtraBold"/>
              </a:rPr>
              <a:t>Job Alignment</a:t>
            </a:r>
            <a:endParaRPr lang="en-US" sz="3200" b="0">
              <a:solidFill>
                <a:schemeClr val="bg1"/>
              </a:solidFill>
            </a:endParaRPr>
          </a:p>
        </p:txBody>
      </p:sp>
    </p:spTree>
    <p:extLst>
      <p:ext uri="{BB962C8B-B14F-4D97-AF65-F5344CB8AC3E}">
        <p14:creationId xmlns:p14="http://schemas.microsoft.com/office/powerpoint/2010/main" val="529234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17CF6-3C17-B4C4-051F-45EF0C68F28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F4C6973-D07B-3765-E852-CD93FD29CEDF}"/>
              </a:ext>
            </a:extLst>
          </p:cNvPr>
          <p:cNvSpPr/>
          <p:nvPr/>
        </p:nvSpPr>
        <p:spPr>
          <a:xfrm>
            <a:off x="3495531" y="1232904"/>
            <a:ext cx="2152938" cy="33692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r>
              <a:rPr lang="en-US">
                <a:solidFill>
                  <a:schemeClr val="tx1"/>
                </a:solidFill>
              </a:rPr>
              <a:t>Stony Brook titles are a more accurate reflection of the work that is being performed by employees.</a:t>
            </a:r>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6" name="TextBox 5">
            <a:extLst>
              <a:ext uri="{FF2B5EF4-FFF2-40B4-BE49-F238E27FC236}">
                <a16:creationId xmlns:a16="http://schemas.microsoft.com/office/drawing/2014/main" id="{F7DA0E81-A754-837D-F663-6A8D81552B49}"/>
              </a:ext>
            </a:extLst>
          </p:cNvPr>
          <p:cNvSpPr txBox="1"/>
          <p:nvPr/>
        </p:nvSpPr>
        <p:spPr>
          <a:xfrm>
            <a:off x="136187" y="661481"/>
            <a:ext cx="2033081" cy="302530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D4837556-6B34-FA1A-300D-6D0F89E9FFBD}"/>
              </a:ext>
            </a:extLst>
          </p:cNvPr>
          <p:cNvSpPr txBox="1"/>
          <p:nvPr/>
        </p:nvSpPr>
        <p:spPr>
          <a:xfrm>
            <a:off x="602216" y="970383"/>
            <a:ext cx="2698562" cy="3262432"/>
          </a:xfrm>
          <a:prstGeom prst="rect">
            <a:avLst/>
          </a:prstGeom>
          <a:noFill/>
        </p:spPr>
        <p:txBody>
          <a:bodyPr wrap="square" lIns="91440" tIns="45720" rIns="91440" bIns="45720" rtlCol="0" anchor="t">
            <a:spAutoFit/>
          </a:bodyPr>
          <a:lstStyle/>
          <a:p>
            <a:endParaRPr lang="en-US" sz="1400"/>
          </a:p>
          <a:p>
            <a:r>
              <a:rPr lang="en-US" sz="1200" b="1">
                <a:latin typeface="Montserrat" panose="00000500000000000000" pitchFamily="2" charset="0"/>
              </a:rPr>
              <a:t>Current State:</a:t>
            </a:r>
          </a:p>
          <a:p>
            <a:endParaRPr lang="en-US" sz="1200" b="1">
              <a:latin typeface="Montserrat" panose="00000500000000000000" pitchFamily="2" charset="0"/>
            </a:endParaRPr>
          </a:p>
          <a:p>
            <a:endParaRPr lang="en-US" sz="1200" b="1">
              <a:latin typeface="Montserrat" panose="00000500000000000000" pitchFamily="2" charset="0"/>
            </a:endParaRPr>
          </a:p>
          <a:p>
            <a:r>
              <a:rPr lang="en-US" sz="1200">
                <a:latin typeface="Montserrat" panose="00000500000000000000" pitchFamily="2" charset="0"/>
              </a:rPr>
              <a:t>State and RF Official titles are broad and redundant.   </a:t>
            </a:r>
            <a:endParaRPr lang="en-US">
              <a:latin typeface="Montserrat" panose="00000500000000000000" pitchFamily="2" charset="0"/>
            </a:endParaRPr>
          </a:p>
          <a:p>
            <a:endParaRPr lang="en-US" sz="1200">
              <a:latin typeface="Montserrat" panose="00000500000000000000" pitchFamily="2" charset="0"/>
            </a:endParaRPr>
          </a:p>
          <a:p>
            <a:r>
              <a:rPr lang="en-US" sz="1200">
                <a:latin typeface="Montserrat" panose="00000500000000000000" pitchFamily="2" charset="0"/>
              </a:rPr>
              <a:t>Job levels and career paths are not consistently defined.</a:t>
            </a:r>
          </a:p>
          <a:p>
            <a:endParaRPr lang="en-US" sz="1200">
              <a:latin typeface="Montserrat" panose="00000500000000000000" pitchFamily="2" charset="0"/>
            </a:endParaRPr>
          </a:p>
          <a:p>
            <a:r>
              <a:rPr lang="en-US" sz="1200">
                <a:latin typeface="Montserrat" panose="00000500000000000000" pitchFamily="2" charset="0"/>
              </a:rPr>
              <a:t>Non standardized job titles and descriptions.</a:t>
            </a:r>
            <a:endParaRPr lang="en-US">
              <a:latin typeface="Montserrat" panose="00000500000000000000" pitchFamily="2" charset="0"/>
            </a:endParaRPr>
          </a:p>
          <a:p>
            <a:endParaRPr lang="en-US" sz="1200">
              <a:latin typeface="Montserrat" panose="00000500000000000000" pitchFamily="2" charset="0"/>
            </a:endParaRPr>
          </a:p>
          <a:p>
            <a:r>
              <a:rPr lang="en-US" sz="1200">
                <a:latin typeface="Montserrat" panose="00000500000000000000" pitchFamily="2" charset="0"/>
              </a:rPr>
              <a:t>Descriptions are lengthy/wordy and time-consuming. </a:t>
            </a:r>
          </a:p>
          <a:p>
            <a:endParaRPr lang="en-US" sz="1200"/>
          </a:p>
          <a:p>
            <a:endParaRPr lang="en-US" sz="1200" b="1"/>
          </a:p>
        </p:txBody>
      </p:sp>
      <p:sp>
        <p:nvSpPr>
          <p:cNvPr id="9" name="TextBox 8">
            <a:extLst>
              <a:ext uri="{FF2B5EF4-FFF2-40B4-BE49-F238E27FC236}">
                <a16:creationId xmlns:a16="http://schemas.microsoft.com/office/drawing/2014/main" id="{C4ECDA9C-AF75-AF3B-01BF-F7D844A29BE6}"/>
              </a:ext>
            </a:extLst>
          </p:cNvPr>
          <p:cNvSpPr txBox="1"/>
          <p:nvPr/>
        </p:nvSpPr>
        <p:spPr>
          <a:xfrm>
            <a:off x="5821195" y="1184752"/>
            <a:ext cx="3184650" cy="3600986"/>
          </a:xfrm>
          <a:prstGeom prst="rect">
            <a:avLst/>
          </a:prstGeom>
          <a:noFill/>
        </p:spPr>
        <p:txBody>
          <a:bodyPr wrap="square" lIns="91440" tIns="45720" rIns="91440" bIns="45720" rtlCol="0" anchor="t">
            <a:spAutoFit/>
          </a:bodyPr>
          <a:lstStyle/>
          <a:p>
            <a:r>
              <a:rPr lang="en-US" sz="1200" b="1">
                <a:solidFill>
                  <a:schemeClr val="bg1"/>
                </a:solidFill>
                <a:latin typeface="Montserrat" panose="00000500000000000000" pitchFamily="2" charset="0"/>
              </a:rPr>
              <a:t>Future State:</a:t>
            </a:r>
          </a:p>
          <a:p>
            <a:endParaRPr lang="en-US" sz="1200" b="1">
              <a:solidFill>
                <a:schemeClr val="bg1"/>
              </a:solidFill>
              <a:latin typeface="Montserrat" panose="00000500000000000000" pitchFamily="2" charset="0"/>
            </a:endParaRPr>
          </a:p>
          <a:p>
            <a:r>
              <a:rPr lang="en-US" sz="1200" b="1">
                <a:latin typeface="Montserrat" panose="00000500000000000000" pitchFamily="2" charset="0"/>
              </a:rPr>
              <a:t>Using standardized Stony Brook job titles:</a:t>
            </a:r>
          </a:p>
          <a:p>
            <a:endParaRPr lang="en-US" sz="1200">
              <a:latin typeface="Montserrat" panose="00000500000000000000" pitchFamily="2" charset="0"/>
            </a:endParaRPr>
          </a:p>
          <a:p>
            <a:r>
              <a:rPr lang="en-US" sz="1200">
                <a:latin typeface="Montserrat" panose="00000500000000000000" pitchFamily="2" charset="0"/>
              </a:rPr>
              <a:t>Allows for the enhanced use of delivered functionality in Oracle HCM </a:t>
            </a:r>
            <a:endParaRPr lang="en-US">
              <a:latin typeface="Montserrat" panose="00000500000000000000" pitchFamily="2" charset="0"/>
            </a:endParaRPr>
          </a:p>
          <a:p>
            <a:endParaRPr lang="en-US" sz="1200">
              <a:latin typeface="Montserrat" panose="00000500000000000000" pitchFamily="2" charset="0"/>
            </a:endParaRPr>
          </a:p>
          <a:p>
            <a:r>
              <a:rPr lang="en-US" sz="1200">
                <a:latin typeface="Montserrat" panose="00000500000000000000" pitchFamily="2" charset="0"/>
              </a:rPr>
              <a:t>Enables transformation in Human Resource Services such as using </a:t>
            </a:r>
            <a:r>
              <a:rPr lang="en-US" sz="1200" b="1">
                <a:latin typeface="Montserrat" panose="00000500000000000000" pitchFamily="2" charset="0"/>
              </a:rPr>
              <a:t>Job Families</a:t>
            </a:r>
            <a:r>
              <a:rPr lang="en-US" sz="1200">
                <a:latin typeface="Montserrat" panose="00000500000000000000" pitchFamily="2" charset="0"/>
              </a:rPr>
              <a:t> and creating clear </a:t>
            </a:r>
            <a:r>
              <a:rPr lang="en-US" sz="1200" b="1">
                <a:latin typeface="Montserrat" panose="00000500000000000000" pitchFamily="2" charset="0"/>
              </a:rPr>
              <a:t>career paths</a:t>
            </a:r>
            <a:r>
              <a:rPr lang="en-US" sz="1200">
                <a:latin typeface="Montserrat" panose="00000500000000000000" pitchFamily="2" charset="0"/>
              </a:rPr>
              <a:t> for employees.</a:t>
            </a:r>
            <a:endParaRPr lang="en-US">
              <a:latin typeface="Montserrat" panose="00000500000000000000" pitchFamily="2" charset="0"/>
            </a:endParaRPr>
          </a:p>
          <a:p>
            <a:endParaRPr lang="en-US" sz="1200">
              <a:latin typeface="Montserrat" panose="00000500000000000000" pitchFamily="2" charset="0"/>
            </a:endParaRPr>
          </a:p>
          <a:p>
            <a:r>
              <a:rPr lang="en-US" sz="1200">
                <a:latin typeface="Montserrat" panose="00000500000000000000" pitchFamily="2" charset="0"/>
              </a:rPr>
              <a:t>Reduces the variation of existing titles.</a:t>
            </a:r>
          </a:p>
          <a:p>
            <a:endParaRPr lang="en-US" sz="1200">
              <a:latin typeface="Montserrat" panose="00000500000000000000" pitchFamily="2" charset="0"/>
            </a:endParaRPr>
          </a:p>
          <a:p>
            <a:r>
              <a:rPr lang="en-US" sz="1200">
                <a:latin typeface="Montserrat" panose="00000500000000000000" pitchFamily="2" charset="0"/>
              </a:rPr>
              <a:t>Shortens the hiring process by choosing a standardized job description rather than writing one. </a:t>
            </a:r>
          </a:p>
          <a:p>
            <a:endParaRPr lang="en-US" sz="1200"/>
          </a:p>
        </p:txBody>
      </p:sp>
      <p:sp>
        <p:nvSpPr>
          <p:cNvPr id="19" name="TextBox 18">
            <a:extLst>
              <a:ext uri="{FF2B5EF4-FFF2-40B4-BE49-F238E27FC236}">
                <a16:creationId xmlns:a16="http://schemas.microsoft.com/office/drawing/2014/main" id="{9BC84C5F-DAE6-5F89-6FAB-4144F7CBB638}"/>
              </a:ext>
            </a:extLst>
          </p:cNvPr>
          <p:cNvSpPr txBox="1"/>
          <p:nvPr/>
        </p:nvSpPr>
        <p:spPr>
          <a:xfrm>
            <a:off x="1203229" y="399871"/>
            <a:ext cx="3207287" cy="523220"/>
          </a:xfrm>
          <a:prstGeom prst="rect">
            <a:avLst/>
          </a:prstGeom>
          <a:noFill/>
        </p:spPr>
        <p:txBody>
          <a:bodyPr wrap="square" lIns="91440" tIns="45720" rIns="91440" bIns="45720" rtlCol="0" anchor="t">
            <a:spAutoFit/>
          </a:bodyPr>
          <a:lstStyle/>
          <a:p>
            <a:r>
              <a:rPr lang="en-US" sz="2800" b="1">
                <a:latin typeface="Montserrat" panose="00000500000000000000" pitchFamily="2" charset="0"/>
              </a:rPr>
              <a:t>Job Alignment</a:t>
            </a:r>
          </a:p>
        </p:txBody>
      </p:sp>
      <p:sp>
        <p:nvSpPr>
          <p:cNvPr id="23" name="Hexagon 22">
            <a:extLst>
              <a:ext uri="{FF2B5EF4-FFF2-40B4-BE49-F238E27FC236}">
                <a16:creationId xmlns:a16="http://schemas.microsoft.com/office/drawing/2014/main" id="{2E5326EF-29BF-8093-E03A-73B405ABCB67}"/>
              </a:ext>
            </a:extLst>
          </p:cNvPr>
          <p:cNvSpPr/>
          <p:nvPr/>
        </p:nvSpPr>
        <p:spPr>
          <a:xfrm>
            <a:off x="7559904" y="367816"/>
            <a:ext cx="657249" cy="512845"/>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2"/>
                </a:solidFill>
                <a:latin typeface="Aptos"/>
                <a:cs typeface="Arial"/>
              </a:rPr>
              <a:t>CoreHR</a:t>
            </a:r>
          </a:p>
        </p:txBody>
      </p:sp>
      <p:cxnSp>
        <p:nvCxnSpPr>
          <p:cNvPr id="2" name="Straight Connector 1">
            <a:extLst>
              <a:ext uri="{FF2B5EF4-FFF2-40B4-BE49-F238E27FC236}">
                <a16:creationId xmlns:a16="http://schemas.microsoft.com/office/drawing/2014/main" id="{5C4D913A-EC22-15C9-6A60-CF407E70221A}"/>
              </a:ext>
            </a:extLst>
          </p:cNvPr>
          <p:cNvCxnSpPr>
            <a:cxnSpLocks/>
          </p:cNvCxnSpPr>
          <p:nvPr/>
        </p:nvCxnSpPr>
        <p:spPr>
          <a:xfrm flipV="1">
            <a:off x="684255" y="1462078"/>
            <a:ext cx="2616523" cy="79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DD2B57E-5228-4D82-6C03-6BD7F7373B2D}"/>
              </a:ext>
            </a:extLst>
          </p:cNvPr>
          <p:cNvCxnSpPr>
            <a:cxnSpLocks/>
          </p:cNvCxnSpPr>
          <p:nvPr/>
        </p:nvCxnSpPr>
        <p:spPr>
          <a:xfrm>
            <a:off x="5893060" y="1470015"/>
            <a:ext cx="28904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0" name="Picture 9" descr="A person with glasses and a red shirt&#10;&#10;Description automatically generated">
            <a:extLst>
              <a:ext uri="{FF2B5EF4-FFF2-40B4-BE49-F238E27FC236}">
                <a16:creationId xmlns:a16="http://schemas.microsoft.com/office/drawing/2014/main" id="{D87E1E5D-7D97-9A01-D800-8FB7113950BE}"/>
              </a:ext>
            </a:extLst>
          </p:cNvPr>
          <p:cNvPicPr>
            <a:picLocks noChangeAspect="1"/>
          </p:cNvPicPr>
          <p:nvPr/>
        </p:nvPicPr>
        <p:blipFill>
          <a:blip r:embed="rId3"/>
          <a:stretch>
            <a:fillRect/>
          </a:stretch>
        </p:blipFill>
        <p:spPr>
          <a:xfrm>
            <a:off x="6094348" y="317949"/>
            <a:ext cx="658107" cy="652433"/>
          </a:xfrm>
          <a:prstGeom prst="rect">
            <a:avLst/>
          </a:prstGeom>
        </p:spPr>
      </p:pic>
      <p:pic>
        <p:nvPicPr>
          <p:cNvPr id="12" name="Graphic 11">
            <a:extLst>
              <a:ext uri="{FF2B5EF4-FFF2-40B4-BE49-F238E27FC236}">
                <a16:creationId xmlns:a16="http://schemas.microsoft.com/office/drawing/2014/main" id="{E3BD5366-138C-930C-1340-9EF46832EE2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005209" y="1640017"/>
            <a:ext cx="1065612" cy="1068229"/>
          </a:xfrm>
          <a:prstGeom prst="rect">
            <a:avLst/>
          </a:prstGeom>
        </p:spPr>
      </p:pic>
      <p:pic>
        <p:nvPicPr>
          <p:cNvPr id="13" name="Graphic 12">
            <a:extLst>
              <a:ext uri="{FF2B5EF4-FFF2-40B4-BE49-F238E27FC236}">
                <a16:creationId xmlns:a16="http://schemas.microsoft.com/office/drawing/2014/main" id="{1AEF9270-EB4B-D4D7-33C0-06C60AEB7AF8}"/>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827125" y="317949"/>
            <a:ext cx="658108" cy="652434"/>
          </a:xfrm>
          <a:prstGeom prst="rect">
            <a:avLst/>
          </a:prstGeom>
        </p:spPr>
      </p:pic>
    </p:spTree>
    <p:extLst>
      <p:ext uri="{BB962C8B-B14F-4D97-AF65-F5344CB8AC3E}">
        <p14:creationId xmlns:p14="http://schemas.microsoft.com/office/powerpoint/2010/main" val="4275714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69FAAF6-0D7E-6122-FA06-A9E6FAE3170D}"/>
              </a:ext>
            </a:extLst>
          </p:cNvPr>
          <p:cNvSpPr txBox="1">
            <a:spLocks/>
          </p:cNvSpPr>
          <p:nvPr/>
        </p:nvSpPr>
        <p:spPr>
          <a:xfrm>
            <a:off x="677368" y="165231"/>
            <a:ext cx="5922854" cy="617934"/>
          </a:xfrm>
          <a:prstGeom prst="rect">
            <a:avLst/>
          </a:prstGeom>
        </p:spPr>
        <p:txBody>
          <a:bodyPr vert="horz" lIns="0" tIns="0" rIns="0" bIns="0" rtlCol="0" anchor="b" anchorCtr="0">
            <a:noAutofit/>
          </a:bodyPr>
          <a:lstStyle>
            <a:lvl1pPr algn="l" defTabSz="685800" rtl="0" eaLnBrk="1" latinLnBrk="0" hangingPunct="1">
              <a:lnSpc>
                <a:spcPct val="100000"/>
              </a:lnSpc>
              <a:spcBef>
                <a:spcPct val="0"/>
              </a:spcBef>
              <a:buNone/>
              <a:defRPr lang="en-US" sz="3200" b="1" i="0" kern="1200" cap="all" baseline="0">
                <a:solidFill>
                  <a:srgbClr val="990000"/>
                </a:solidFill>
                <a:latin typeface="Montserrat ExtraBold" panose="00000900000000000000" pitchFamily="2" charset="0"/>
                <a:ea typeface="+mj-ea"/>
                <a:cs typeface="+mj-cs"/>
              </a:defRPr>
            </a:lvl1pPr>
          </a:lstStyle>
          <a:p>
            <a:r>
              <a:rPr lang="en-US" sz="2400" dirty="0">
                <a:solidFill>
                  <a:schemeClr val="bg1"/>
                </a:solidFill>
                <a:latin typeface="Montserrat ExtraBold"/>
              </a:rPr>
              <a:t>JOB alignment</a:t>
            </a:r>
          </a:p>
        </p:txBody>
      </p:sp>
      <p:graphicFrame>
        <p:nvGraphicFramePr>
          <p:cNvPr id="10" name="Table 9">
            <a:extLst>
              <a:ext uri="{FF2B5EF4-FFF2-40B4-BE49-F238E27FC236}">
                <a16:creationId xmlns:a16="http://schemas.microsoft.com/office/drawing/2014/main" id="{43FA513A-DB17-277B-7AD2-9A33E662FE08}"/>
              </a:ext>
            </a:extLst>
          </p:cNvPr>
          <p:cNvGraphicFramePr>
            <a:graphicFrameLocks noGrp="1"/>
          </p:cNvGraphicFramePr>
          <p:nvPr>
            <p:extLst>
              <p:ext uri="{D42A27DB-BD31-4B8C-83A1-F6EECF244321}">
                <p14:modId xmlns:p14="http://schemas.microsoft.com/office/powerpoint/2010/main" val="1151662750"/>
              </p:ext>
            </p:extLst>
          </p:nvPr>
        </p:nvGraphicFramePr>
        <p:xfrm>
          <a:off x="678180" y="1682203"/>
          <a:ext cx="8070729" cy="3004558"/>
        </p:xfrm>
        <a:graphic>
          <a:graphicData uri="http://schemas.openxmlformats.org/drawingml/2006/table">
            <a:tbl>
              <a:tblPr firstRow="1" bandRow="1">
                <a:tableStyleId>{793D81CF-94F2-401A-BA57-92F5A7B2D0C5}</a:tableStyleId>
              </a:tblPr>
              <a:tblGrid>
                <a:gridCol w="4319867">
                  <a:extLst>
                    <a:ext uri="{9D8B030D-6E8A-4147-A177-3AD203B41FA5}">
                      <a16:colId xmlns:a16="http://schemas.microsoft.com/office/drawing/2014/main" val="3890526021"/>
                    </a:ext>
                  </a:extLst>
                </a:gridCol>
                <a:gridCol w="1916205">
                  <a:extLst>
                    <a:ext uri="{9D8B030D-6E8A-4147-A177-3AD203B41FA5}">
                      <a16:colId xmlns:a16="http://schemas.microsoft.com/office/drawing/2014/main" val="2216041631"/>
                    </a:ext>
                  </a:extLst>
                </a:gridCol>
                <a:gridCol w="1834657">
                  <a:extLst>
                    <a:ext uri="{9D8B030D-6E8A-4147-A177-3AD203B41FA5}">
                      <a16:colId xmlns:a16="http://schemas.microsoft.com/office/drawing/2014/main" val="2078350674"/>
                    </a:ext>
                  </a:extLst>
                </a:gridCol>
              </a:tblGrid>
              <a:tr h="370840">
                <a:tc>
                  <a:txBody>
                    <a:bodyPr/>
                    <a:lstStyle/>
                    <a:p>
                      <a:endParaRPr lang="en-US"/>
                    </a:p>
                  </a:txBody>
                  <a:tcPr/>
                </a:tc>
                <a:tc>
                  <a:txBody>
                    <a:bodyPr/>
                    <a:lstStyle/>
                    <a:p>
                      <a:r>
                        <a:rPr lang="en-US">
                          <a:solidFill>
                            <a:schemeClr val="tx2"/>
                          </a:solidFill>
                        </a:rPr>
                        <a:t>CURRENT TITLE</a:t>
                      </a:r>
                    </a:p>
                  </a:txBody>
                  <a:tcPr/>
                </a:tc>
                <a:tc>
                  <a:txBody>
                    <a:bodyPr/>
                    <a:lstStyle/>
                    <a:p>
                      <a:r>
                        <a:rPr lang="en-US">
                          <a:solidFill>
                            <a:schemeClr val="tx2"/>
                          </a:solidFill>
                        </a:rPr>
                        <a:t>NEW TITLE</a:t>
                      </a:r>
                    </a:p>
                  </a:txBody>
                  <a:tcPr/>
                </a:tc>
                <a:extLst>
                  <a:ext uri="{0D108BD9-81ED-4DB2-BD59-A6C34878D82A}">
                    <a16:rowId xmlns:a16="http://schemas.microsoft.com/office/drawing/2014/main" val="1233605024"/>
                  </a:ext>
                </a:extLst>
              </a:tr>
              <a:tr h="370840">
                <a:tc>
                  <a:txBody>
                    <a:bodyPr/>
                    <a:lstStyle/>
                    <a:p>
                      <a:r>
                        <a:rPr lang="en-US" sz="900" u="none" strike="noStrike" kern="1200">
                          <a:solidFill>
                            <a:srgbClr val="000000"/>
                          </a:solidFill>
                          <a:latin typeface="+mn-lt"/>
                          <a:ea typeface="+mn-ea"/>
                          <a:cs typeface="+mn-cs"/>
                        </a:rPr>
                        <a:t>Character limitation - </a:t>
                      </a:r>
                      <a:r>
                        <a:rPr lang="en-US" sz="900" u="none" strike="noStrike" kern="1200" noProof="0">
                          <a:solidFill>
                            <a:srgbClr val="000000"/>
                          </a:solidFill>
                          <a:latin typeface="+mn-lt"/>
                          <a:ea typeface="+mn-ea"/>
                          <a:cs typeface="+mn-cs"/>
                        </a:rPr>
                        <a:t>Local titles in PeopleSoft have been limited to 30 characters and so are often abbreviated and truncated to fit into this field. In WolfieoNE, there is no character limit for titles. Every word in the job title will be spelt out using no abbreviations.</a:t>
                      </a:r>
                    </a:p>
                  </a:txBody>
                  <a:tcPr/>
                </a:tc>
                <a:tc>
                  <a:txBody>
                    <a:bodyPr/>
                    <a:lstStyle/>
                    <a:p>
                      <a:pPr lvl="0">
                        <a:buNone/>
                      </a:pPr>
                      <a:r>
                        <a:rPr lang="en-US" sz="900" u="none" strike="noStrike" kern="1200" noProof="0">
                          <a:solidFill>
                            <a:srgbClr val="000000"/>
                          </a:solidFill>
                          <a:latin typeface="+mn-lt"/>
                          <a:ea typeface="+mn-ea"/>
                          <a:cs typeface="+mn-cs"/>
                        </a:rPr>
                        <a:t>Sr. Proposal Development Coord</a:t>
                      </a:r>
                      <a:br>
                        <a:rPr lang="en-US" sz="900" u="none" strike="noStrike" kern="1200" noProof="0" dirty="0">
                          <a:solidFill>
                            <a:srgbClr val="000000"/>
                          </a:solidFill>
                          <a:latin typeface="+mn-lt"/>
                          <a:ea typeface="+mn-ea"/>
                          <a:cs typeface="+mn-cs"/>
                        </a:rPr>
                      </a:br>
                      <a:endParaRPr lang="en-US" sz="900" u="none" strike="noStrike" kern="1200" noProof="0" dirty="0">
                        <a:solidFill>
                          <a:srgbClr val="000000"/>
                        </a:solidFill>
                        <a:latin typeface="+mn-lt"/>
                        <a:ea typeface="+mn-ea"/>
                        <a:cs typeface="+mn-cs"/>
                      </a:endParaRPr>
                    </a:p>
                  </a:txBody>
                  <a:tcPr/>
                </a:tc>
                <a:tc>
                  <a:txBody>
                    <a:bodyPr/>
                    <a:lstStyle/>
                    <a:p>
                      <a:pPr lvl="0" algn="l">
                        <a:lnSpc>
                          <a:spcPct val="100000"/>
                        </a:lnSpc>
                        <a:spcBef>
                          <a:spcPts val="0"/>
                        </a:spcBef>
                        <a:spcAft>
                          <a:spcPts val="0"/>
                        </a:spcAft>
                        <a:buNone/>
                      </a:pPr>
                      <a:r>
                        <a:rPr lang="en-US" sz="900" u="none" strike="noStrike" kern="1200" noProof="0">
                          <a:solidFill>
                            <a:srgbClr val="000000"/>
                          </a:solidFill>
                          <a:latin typeface="+mn-lt"/>
                          <a:ea typeface="+mn-ea"/>
                          <a:cs typeface="+mn-cs"/>
                        </a:rPr>
                        <a:t>Senior Proposal Development Coordinator</a:t>
                      </a:r>
                    </a:p>
                    <a:p>
                      <a:pPr lvl="0">
                        <a:buNone/>
                      </a:pPr>
                      <a:endParaRPr lang="en-US" sz="900" u="none" strike="noStrike" kern="1200" dirty="0">
                        <a:solidFill>
                          <a:srgbClr val="000000"/>
                        </a:solidFill>
                        <a:latin typeface="+mn-lt"/>
                        <a:ea typeface="+mn-ea"/>
                        <a:cs typeface="+mn-cs"/>
                      </a:endParaRPr>
                    </a:p>
                  </a:txBody>
                  <a:tcPr/>
                </a:tc>
                <a:extLst>
                  <a:ext uri="{0D108BD9-81ED-4DB2-BD59-A6C34878D82A}">
                    <a16:rowId xmlns:a16="http://schemas.microsoft.com/office/drawing/2014/main" val="1427339804"/>
                  </a:ext>
                </a:extLst>
              </a:tr>
              <a:tr h="370840">
                <a:tc>
                  <a:txBody>
                    <a:bodyPr/>
                    <a:lstStyle/>
                    <a:p>
                      <a:pPr lvl="0">
                        <a:buNone/>
                      </a:pPr>
                      <a:r>
                        <a:rPr lang="en-US" sz="900" u="none" strike="noStrike" kern="1200" noProof="0">
                          <a:solidFill>
                            <a:schemeClr val="tx2"/>
                          </a:solidFill>
                          <a:latin typeface="+mn-lt"/>
                          <a:ea typeface="+mn-ea"/>
                          <a:cs typeface="+mn-cs"/>
                        </a:rPr>
                        <a:t>Missing or shortened words</a:t>
                      </a:r>
                      <a:endParaRPr lang="en-US" sz="900" u="none" strike="noStrike" kern="1200">
                        <a:solidFill>
                          <a:schemeClr val="tx2"/>
                        </a:solidFill>
                        <a:latin typeface="+mn-lt"/>
                        <a:ea typeface="+mn-ea"/>
                        <a:cs typeface="+mn-cs"/>
                      </a:endParaRPr>
                    </a:p>
                  </a:txBody>
                  <a:tcPr/>
                </a:tc>
                <a:tc>
                  <a:txBody>
                    <a:bodyPr/>
                    <a:lstStyle/>
                    <a:p>
                      <a:pPr lvl="0">
                        <a:buNone/>
                      </a:pPr>
                      <a:r>
                        <a:rPr lang="en-US" sz="900" u="none" strike="noStrike" kern="1200" noProof="0">
                          <a:solidFill>
                            <a:schemeClr val="tx2"/>
                          </a:solidFill>
                          <a:latin typeface="+mn-lt"/>
                          <a:ea typeface="+mn-ea"/>
                          <a:cs typeface="+mn-cs"/>
                        </a:rPr>
                        <a:t>Assistant Vice President for C</a:t>
                      </a:r>
                      <a:br>
                        <a:rPr lang="en-US" sz="900" u="none" strike="noStrike" kern="1200" noProof="0" dirty="0">
                          <a:solidFill>
                            <a:schemeClr val="tx2"/>
                          </a:solidFill>
                          <a:latin typeface="+mn-lt"/>
                          <a:ea typeface="+mn-ea"/>
                          <a:cs typeface="+mn-cs"/>
                        </a:rPr>
                      </a:br>
                      <a:endParaRPr lang="en-US" sz="900" u="none" strike="noStrike" kern="1200" noProof="0">
                        <a:solidFill>
                          <a:schemeClr val="tx2"/>
                        </a:solidFill>
                        <a:latin typeface="+mn-lt"/>
                        <a:ea typeface="+mn-ea"/>
                        <a:cs typeface="+mn-cs"/>
                      </a:endParaRPr>
                    </a:p>
                  </a:txBody>
                  <a:tcPr/>
                </a:tc>
                <a:tc>
                  <a:txBody>
                    <a:bodyPr/>
                    <a:lstStyle/>
                    <a:p>
                      <a:pPr lvl="0" algn="l">
                        <a:lnSpc>
                          <a:spcPct val="100000"/>
                        </a:lnSpc>
                        <a:spcBef>
                          <a:spcPts val="0"/>
                        </a:spcBef>
                        <a:spcAft>
                          <a:spcPts val="0"/>
                        </a:spcAft>
                        <a:buNone/>
                      </a:pPr>
                      <a:r>
                        <a:rPr lang="en-US" sz="900" u="none" strike="noStrike" kern="1200" noProof="0">
                          <a:solidFill>
                            <a:schemeClr val="tx2"/>
                          </a:solidFill>
                          <a:latin typeface="+mn-lt"/>
                          <a:ea typeface="+mn-ea"/>
                          <a:cs typeface="+mn-cs"/>
                        </a:rPr>
                        <a:t>Assistant Vice President of Customer Engagement and Support</a:t>
                      </a:r>
                    </a:p>
                  </a:txBody>
                  <a:tcPr/>
                </a:tc>
                <a:extLst>
                  <a:ext uri="{0D108BD9-81ED-4DB2-BD59-A6C34878D82A}">
                    <a16:rowId xmlns:a16="http://schemas.microsoft.com/office/drawing/2014/main" val="4193872715"/>
                  </a:ext>
                </a:extLst>
              </a:tr>
              <a:tr h="370840">
                <a:tc>
                  <a:txBody>
                    <a:bodyPr/>
                    <a:lstStyle/>
                    <a:p>
                      <a:pPr lvl="0">
                        <a:buNone/>
                      </a:pPr>
                      <a:r>
                        <a:rPr lang="en-US" sz="900" u="none" strike="noStrike" kern="1200" noProof="0">
                          <a:solidFill>
                            <a:srgbClr val="000000"/>
                          </a:solidFill>
                          <a:latin typeface="+mn-lt"/>
                          <a:ea typeface="+mn-ea"/>
                          <a:cs typeface="+mn-cs"/>
                        </a:rPr>
                        <a:t>Special characters such as commas, dashes, or ampersands</a:t>
                      </a:r>
                      <a:endParaRPr lang="en-US" sz="900" u="none" strike="noStrike" kern="1200">
                        <a:solidFill>
                          <a:srgbClr val="000000"/>
                        </a:solidFill>
                        <a:latin typeface="+mn-lt"/>
                        <a:ea typeface="+mn-ea"/>
                        <a:cs typeface="+mn-cs"/>
                      </a:endParaRPr>
                    </a:p>
                  </a:txBody>
                  <a:tcPr/>
                </a:tc>
                <a:tc>
                  <a:txBody>
                    <a:bodyPr/>
                    <a:lstStyle/>
                    <a:p>
                      <a:pPr lvl="0">
                        <a:buNone/>
                      </a:pPr>
                      <a:r>
                        <a:rPr lang="en-US" sz="900" u="none" strike="noStrike" kern="1200" noProof="0">
                          <a:solidFill>
                            <a:srgbClr val="000000"/>
                          </a:solidFill>
                          <a:latin typeface="+mn-lt"/>
                          <a:ea typeface="+mn-ea"/>
                          <a:cs typeface="+mn-cs"/>
                        </a:rPr>
                        <a:t>Grants &amp; Contracts Specialist</a:t>
                      </a:r>
                      <a:br>
                        <a:rPr lang="en-US" sz="900" u="none" strike="noStrike" kern="1200" noProof="0" dirty="0">
                          <a:solidFill>
                            <a:srgbClr val="000000"/>
                          </a:solidFill>
                          <a:latin typeface="+mn-lt"/>
                          <a:ea typeface="+mn-ea"/>
                          <a:cs typeface="+mn-cs"/>
                        </a:rPr>
                      </a:br>
                      <a:endParaRPr lang="en-US" sz="900" u="none" strike="noStrike" kern="1200" noProof="0" dirty="0">
                        <a:solidFill>
                          <a:srgbClr val="000000"/>
                        </a:solidFill>
                        <a:latin typeface="+mn-lt"/>
                        <a:ea typeface="+mn-ea"/>
                        <a:cs typeface="+mn-cs"/>
                      </a:endParaRPr>
                    </a:p>
                  </a:txBody>
                  <a:tcPr/>
                </a:tc>
                <a:tc>
                  <a:txBody>
                    <a:bodyPr/>
                    <a:lstStyle/>
                    <a:p>
                      <a:pPr lvl="0" algn="l">
                        <a:lnSpc>
                          <a:spcPct val="100000"/>
                        </a:lnSpc>
                        <a:spcBef>
                          <a:spcPts val="0"/>
                        </a:spcBef>
                        <a:spcAft>
                          <a:spcPts val="0"/>
                        </a:spcAft>
                        <a:buNone/>
                      </a:pPr>
                      <a:r>
                        <a:rPr lang="en-US" sz="900" u="none" strike="noStrike" kern="1200" noProof="0">
                          <a:solidFill>
                            <a:srgbClr val="000000"/>
                          </a:solidFill>
                          <a:latin typeface="+mn-lt"/>
                          <a:ea typeface="+mn-ea"/>
                          <a:cs typeface="+mn-cs"/>
                        </a:rPr>
                        <a:t>Grants and Contracts Specialist</a:t>
                      </a:r>
                    </a:p>
                  </a:txBody>
                  <a:tcPr/>
                </a:tc>
                <a:extLst>
                  <a:ext uri="{0D108BD9-81ED-4DB2-BD59-A6C34878D82A}">
                    <a16:rowId xmlns:a16="http://schemas.microsoft.com/office/drawing/2014/main" val="2908260395"/>
                  </a:ext>
                </a:extLst>
              </a:tr>
              <a:tr h="378198">
                <a:tc>
                  <a:txBody>
                    <a:bodyPr/>
                    <a:lstStyle/>
                    <a:p>
                      <a:pPr marL="0" lvl="0" algn="l" defTabSz="685800" rtl="0" eaLnBrk="1" latinLnBrk="0" hangingPunct="1">
                        <a:buNone/>
                      </a:pPr>
                      <a:r>
                        <a:rPr lang="en-US" sz="900" u="none" strike="noStrike" kern="1200">
                          <a:solidFill>
                            <a:schemeClr val="tx2"/>
                          </a:solidFill>
                          <a:latin typeface="+mn-lt"/>
                          <a:ea typeface="+mn-ea"/>
                          <a:cs typeface="+mn-cs"/>
                        </a:rPr>
                        <a:t>Provide a title where none exists</a:t>
                      </a:r>
                    </a:p>
                  </a:txBody>
                  <a:tcPr/>
                </a:tc>
                <a:tc>
                  <a:txBody>
                    <a:bodyPr/>
                    <a:lstStyle/>
                    <a:p>
                      <a:pPr marL="0" lvl="0" algn="l" defTabSz="685800" rtl="0" eaLnBrk="1" latinLnBrk="0" hangingPunct="1">
                        <a:buNone/>
                      </a:pPr>
                      <a:r>
                        <a:rPr lang="en-US" sz="900" u="none" strike="noStrike" kern="1200" noProof="0">
                          <a:solidFill>
                            <a:schemeClr val="tx2"/>
                          </a:solidFill>
                          <a:latin typeface="+mn-lt"/>
                          <a:ea typeface="+mn-ea"/>
                          <a:cs typeface="+mn-cs"/>
                        </a:rPr>
                        <a:t>Blank</a:t>
                      </a:r>
                      <a:endParaRPr lang="en-US" sz="900" u="none" strike="noStrike" kern="1200" noProof="0" dirty="0">
                        <a:solidFill>
                          <a:schemeClr val="tx2"/>
                        </a:solidFill>
                        <a:latin typeface="+mn-lt"/>
                        <a:ea typeface="+mn-ea"/>
                        <a:cs typeface="+mn-cs"/>
                      </a:endParaRPr>
                    </a:p>
                  </a:txBody>
                  <a:tcPr/>
                </a:tc>
                <a:tc>
                  <a:txBody>
                    <a:bodyPr/>
                    <a:lstStyle/>
                    <a:p>
                      <a:pPr marL="0" lvl="0" algn="l" rtl="0" eaLnBrk="1" latinLnBrk="0" hangingPunct="1">
                        <a:buNone/>
                      </a:pPr>
                      <a:r>
                        <a:rPr lang="en-US" sz="900" u="none" strike="noStrike" kern="1200" noProof="0">
                          <a:solidFill>
                            <a:schemeClr val="tx2"/>
                          </a:solidFill>
                          <a:latin typeface="+mn-lt"/>
                          <a:ea typeface="+mn-ea"/>
                          <a:cs typeface="+mn-cs"/>
                        </a:rPr>
                        <a:t>Title reflecting work being performed</a:t>
                      </a:r>
                      <a:endParaRPr lang="en-US" sz="900" u="none" strike="noStrike" kern="1200" noProof="0" dirty="0">
                        <a:solidFill>
                          <a:schemeClr val="tx2"/>
                        </a:solidFill>
                        <a:latin typeface="+mn-lt"/>
                        <a:ea typeface="+mn-ea"/>
                        <a:cs typeface="+mn-cs"/>
                      </a:endParaRPr>
                    </a:p>
                  </a:txBody>
                  <a:tcPr/>
                </a:tc>
                <a:extLst>
                  <a:ext uri="{0D108BD9-81ED-4DB2-BD59-A6C34878D82A}">
                    <a16:rowId xmlns:a16="http://schemas.microsoft.com/office/drawing/2014/main" val="1893760975"/>
                  </a:ext>
                </a:extLst>
              </a:tr>
              <a:tr h="370840">
                <a:tc>
                  <a:txBody>
                    <a:bodyPr/>
                    <a:lstStyle/>
                    <a:p>
                      <a:pPr lvl="0">
                        <a:buNone/>
                      </a:pPr>
                      <a:r>
                        <a:rPr lang="en-US" sz="900" u="none" strike="noStrike" kern="1200" noProof="0">
                          <a:solidFill>
                            <a:srgbClr val="000000"/>
                          </a:solidFill>
                          <a:latin typeface="+mn-lt"/>
                          <a:ea typeface="+mn-ea"/>
                          <a:cs typeface="+mn-cs"/>
                        </a:rPr>
                        <a:t>Employee has their state or RF title listed as local title</a:t>
                      </a:r>
                      <a:endParaRPr lang="en-US" sz="900" u="none" strike="noStrike" kern="1200">
                        <a:solidFill>
                          <a:srgbClr val="000000"/>
                        </a:solidFill>
                        <a:latin typeface="+mn-lt"/>
                        <a:ea typeface="+mn-ea"/>
                        <a:cs typeface="+mn-cs"/>
                      </a:endParaRPr>
                    </a:p>
                  </a:txBody>
                  <a:tcPr/>
                </a:tc>
                <a:tc>
                  <a:txBody>
                    <a:bodyPr/>
                    <a:lstStyle/>
                    <a:p>
                      <a:pPr lvl="0">
                        <a:buNone/>
                      </a:pPr>
                      <a:r>
                        <a:rPr lang="en-US" sz="900" u="none" strike="noStrike" kern="1200" noProof="0">
                          <a:solidFill>
                            <a:srgbClr val="000000"/>
                          </a:solidFill>
                          <a:latin typeface="+mn-lt"/>
                          <a:ea typeface="+mn-ea"/>
                          <a:cs typeface="+mn-cs"/>
                        </a:rPr>
                        <a:t>Staff Assoc</a:t>
                      </a:r>
                      <a:br>
                        <a:rPr lang="en-US" sz="900" u="none" strike="noStrike" kern="1200" noProof="0" dirty="0">
                          <a:solidFill>
                            <a:srgbClr val="000000"/>
                          </a:solidFill>
                          <a:latin typeface="+mn-lt"/>
                          <a:ea typeface="+mn-ea"/>
                          <a:cs typeface="+mn-cs"/>
                        </a:rPr>
                      </a:br>
                      <a:endParaRPr lang="en-US" sz="900" u="none" strike="noStrike" kern="1200" noProof="0" dirty="0">
                        <a:solidFill>
                          <a:srgbClr val="000000"/>
                        </a:solidFill>
                        <a:latin typeface="+mn-lt"/>
                        <a:ea typeface="+mn-ea"/>
                        <a:cs typeface="+mn-cs"/>
                      </a:endParaRPr>
                    </a:p>
                  </a:txBody>
                  <a:tcPr/>
                </a:tc>
                <a:tc>
                  <a:txBody>
                    <a:bodyPr/>
                    <a:lstStyle/>
                    <a:p>
                      <a:pPr lvl="0">
                        <a:buNone/>
                      </a:pPr>
                      <a:r>
                        <a:rPr lang="en-US" sz="900" u="none" strike="noStrike" kern="1200" noProof="0">
                          <a:solidFill>
                            <a:srgbClr val="000000"/>
                          </a:solidFill>
                          <a:latin typeface="+mn-lt"/>
                          <a:ea typeface="+mn-ea"/>
                          <a:cs typeface="+mn-cs"/>
                        </a:rPr>
                        <a:t>Associate Director of Academic and Transfer Advising Services</a:t>
                      </a:r>
                      <a:endParaRPr lang="en-US" sz="900" u="none" strike="noStrike" kern="1200">
                        <a:solidFill>
                          <a:srgbClr val="000000"/>
                        </a:solidFill>
                        <a:latin typeface="+mn-lt"/>
                        <a:ea typeface="+mn-ea"/>
                        <a:cs typeface="+mn-cs"/>
                      </a:endParaRPr>
                    </a:p>
                  </a:txBody>
                  <a:tcPr/>
                </a:tc>
                <a:extLst>
                  <a:ext uri="{0D108BD9-81ED-4DB2-BD59-A6C34878D82A}">
                    <a16:rowId xmlns:a16="http://schemas.microsoft.com/office/drawing/2014/main" val="2246282584"/>
                  </a:ext>
                </a:extLst>
              </a:tr>
              <a:tr h="370840">
                <a:tc>
                  <a:txBody>
                    <a:bodyPr/>
                    <a:lstStyle/>
                    <a:p>
                      <a:pPr marL="0" lvl="0" algn="l" defTabSz="685800" rtl="0" eaLnBrk="1" latinLnBrk="0" hangingPunct="1">
                        <a:buNone/>
                      </a:pPr>
                      <a:r>
                        <a:rPr lang="en-US" sz="900" u="none" strike="noStrike" kern="1200" noProof="0">
                          <a:solidFill>
                            <a:schemeClr val="tx2"/>
                          </a:solidFill>
                          <a:latin typeface="+mn-lt"/>
                          <a:ea typeface="+mn-ea"/>
                          <a:cs typeface="+mn-cs"/>
                        </a:rPr>
                        <a:t>No local title and the employee uses only their state or RF title</a:t>
                      </a:r>
                      <a:endParaRPr lang="en-US" sz="900" u="none" strike="noStrike" kern="1200">
                        <a:solidFill>
                          <a:schemeClr val="tx2"/>
                        </a:solidFill>
                        <a:latin typeface="+mn-lt"/>
                        <a:ea typeface="+mn-ea"/>
                        <a:cs typeface="+mn-cs"/>
                      </a:endParaRPr>
                    </a:p>
                  </a:txBody>
                  <a:tcPr/>
                </a:tc>
                <a:tc>
                  <a:txBody>
                    <a:bodyPr/>
                    <a:lstStyle/>
                    <a:p>
                      <a:pPr marL="0" lvl="0" algn="l" defTabSz="685800" rtl="0" eaLnBrk="1" latinLnBrk="0" hangingPunct="1">
                        <a:buNone/>
                      </a:pPr>
                      <a:r>
                        <a:rPr lang="en-US" sz="900" u="none" strike="noStrike" kern="1200" noProof="0">
                          <a:solidFill>
                            <a:schemeClr val="tx2"/>
                          </a:solidFill>
                          <a:latin typeface="+mn-lt"/>
                          <a:ea typeface="+mn-ea"/>
                          <a:cs typeface="+mn-cs"/>
                        </a:rPr>
                        <a:t>Sr Staff Asso</a:t>
                      </a:r>
                      <a:endParaRPr lang="en-US" sz="900" u="none" strike="noStrike" kern="1200">
                        <a:solidFill>
                          <a:schemeClr val="tx2"/>
                        </a:solidFill>
                        <a:latin typeface="+mn-lt"/>
                        <a:ea typeface="+mn-ea"/>
                        <a:cs typeface="+mn-cs"/>
                      </a:endParaRPr>
                    </a:p>
                  </a:txBody>
                  <a:tcPr/>
                </a:tc>
                <a:tc>
                  <a:txBody>
                    <a:bodyPr/>
                    <a:lstStyle/>
                    <a:p>
                      <a:pPr marL="0" lvl="0" algn="l" defTabSz="685800" rtl="0" eaLnBrk="1" latinLnBrk="0" hangingPunct="1">
                        <a:lnSpc>
                          <a:spcPct val="100000"/>
                        </a:lnSpc>
                        <a:spcBef>
                          <a:spcPts val="0"/>
                        </a:spcBef>
                        <a:spcAft>
                          <a:spcPts val="0"/>
                        </a:spcAft>
                        <a:buNone/>
                      </a:pPr>
                      <a:r>
                        <a:rPr lang="en-US" sz="900" u="none" strike="noStrike" kern="1200" noProof="0">
                          <a:solidFill>
                            <a:schemeClr val="tx2"/>
                          </a:solidFill>
                          <a:latin typeface="+mn-lt"/>
                          <a:ea typeface="+mn-ea"/>
                          <a:cs typeface="+mn-cs"/>
                        </a:rPr>
                        <a:t>Senior Staff Associate</a:t>
                      </a:r>
                    </a:p>
                  </a:txBody>
                  <a:tcPr/>
                </a:tc>
                <a:extLst>
                  <a:ext uri="{0D108BD9-81ED-4DB2-BD59-A6C34878D82A}">
                    <a16:rowId xmlns:a16="http://schemas.microsoft.com/office/drawing/2014/main" val="1122888279"/>
                  </a:ext>
                </a:extLst>
              </a:tr>
            </a:tbl>
          </a:graphicData>
        </a:graphic>
      </p:graphicFrame>
      <p:sp>
        <p:nvSpPr>
          <p:cNvPr id="11" name="TextBox 10">
            <a:extLst>
              <a:ext uri="{FF2B5EF4-FFF2-40B4-BE49-F238E27FC236}">
                <a16:creationId xmlns:a16="http://schemas.microsoft.com/office/drawing/2014/main" id="{0C277C1E-E0EF-ED64-D0D2-4927AFA97E7A}"/>
              </a:ext>
            </a:extLst>
          </p:cNvPr>
          <p:cNvSpPr txBox="1"/>
          <p:nvPr/>
        </p:nvSpPr>
        <p:spPr>
          <a:xfrm>
            <a:off x="679938" y="782515"/>
            <a:ext cx="8069873" cy="9971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23850">
              <a:lnSpc>
                <a:spcPct val="114999"/>
              </a:lnSpc>
            </a:pPr>
            <a:r>
              <a:rPr lang="en-US" sz="1050">
                <a:latin typeface="Montserrat"/>
              </a:rPr>
              <a:t>WolfieONE has presented Stony Brook with an opportunity to reimagine and standardize the current job titles. ​This would allow for the enhanced use of delivered functionality in Oracle HCM and enable transformation in Human Resource Services. The goal of this project is to reduce the number of and variations in local titles, have standardized job titles and job descriptions, and certain requirements for each position and level.</a:t>
            </a:r>
            <a:endParaRPr lang="en-US" sz="1050"/>
          </a:p>
          <a:p>
            <a:pPr marL="133350"/>
            <a:endParaRPr lang="en-US" sz="1050" dirty="0">
              <a:latin typeface="Montserrat"/>
            </a:endParaRPr>
          </a:p>
        </p:txBody>
      </p:sp>
    </p:spTree>
    <p:extLst>
      <p:ext uri="{BB962C8B-B14F-4D97-AF65-F5344CB8AC3E}">
        <p14:creationId xmlns:p14="http://schemas.microsoft.com/office/powerpoint/2010/main" val="80255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E9E40-2C56-AAB8-8C70-062DC8A573E1}"/>
            </a:ext>
          </a:extLst>
        </p:cNvPr>
        <p:cNvGrpSpPr/>
        <p:nvPr/>
      </p:nvGrpSpPr>
      <p:grpSpPr>
        <a:xfrm>
          <a:off x="0" y="0"/>
          <a:ext cx="0" cy="0"/>
          <a:chOff x="0" y="0"/>
          <a:chExt cx="0" cy="0"/>
        </a:xfrm>
      </p:grpSpPr>
      <p:sp>
        <p:nvSpPr>
          <p:cNvPr id="20" name="Content Placeholder 5">
            <a:extLst>
              <a:ext uri="{FF2B5EF4-FFF2-40B4-BE49-F238E27FC236}">
                <a16:creationId xmlns:a16="http://schemas.microsoft.com/office/drawing/2014/main" id="{6140B3FE-A846-0F0B-26A8-BF014118DECA}"/>
              </a:ext>
            </a:extLst>
          </p:cNvPr>
          <p:cNvSpPr txBox="1">
            <a:spLocks/>
          </p:cNvSpPr>
          <p:nvPr/>
        </p:nvSpPr>
        <p:spPr>
          <a:xfrm>
            <a:off x="6108886" y="1595747"/>
            <a:ext cx="2570536" cy="275236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are we doing right that we need to continue doing?</a:t>
            </a:r>
          </a:p>
          <a:p>
            <a:pPr marL="182880">
              <a:lnSpc>
                <a:spcPct val="150000"/>
              </a:lnSpc>
              <a:spcBef>
                <a:spcPts val="600"/>
              </a:spcBef>
            </a:pPr>
            <a:endParaRPr lang="en-US" i="1">
              <a:latin typeface="Bitter"/>
            </a:endParaRPr>
          </a:p>
          <a:p>
            <a:pPr marL="182880">
              <a:lnSpc>
                <a:spcPct val="150000"/>
              </a:lnSpc>
              <a:spcBef>
                <a:spcPts val="600"/>
              </a:spcBef>
            </a:pPr>
            <a:r>
              <a:rPr lang="en-US" i="1">
                <a:latin typeface="Bitter"/>
              </a:rPr>
              <a:t>What works well that shouldn’t change?</a:t>
            </a:r>
          </a:p>
          <a:p>
            <a:pPr marL="182880">
              <a:lnSpc>
                <a:spcPct val="150000"/>
              </a:lnSpc>
              <a:spcBef>
                <a:spcPts val="600"/>
              </a:spcBef>
            </a:pPr>
            <a:r>
              <a:rPr lang="en-US" i="1">
                <a:latin typeface="Bitter"/>
              </a:rPr>
              <a:t>(e.g. Jaggaer, Concur)</a:t>
            </a:r>
            <a:endParaRPr lang="en-US" i="1"/>
          </a:p>
        </p:txBody>
      </p:sp>
      <p:sp>
        <p:nvSpPr>
          <p:cNvPr id="21" name="Content Placeholder 5">
            <a:extLst>
              <a:ext uri="{FF2B5EF4-FFF2-40B4-BE49-F238E27FC236}">
                <a16:creationId xmlns:a16="http://schemas.microsoft.com/office/drawing/2014/main" id="{9B095390-6D14-1C54-2959-C3081EC7B953}"/>
              </a:ext>
            </a:extLst>
          </p:cNvPr>
          <p:cNvSpPr txBox="1">
            <a:spLocks/>
          </p:cNvSpPr>
          <p:nvPr/>
        </p:nvSpPr>
        <p:spPr>
          <a:xfrm>
            <a:off x="686034" y="1588684"/>
            <a:ext cx="2468543" cy="275236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start doing?</a:t>
            </a:r>
          </a:p>
          <a:p>
            <a:pPr marL="182880">
              <a:lnSpc>
                <a:spcPct val="150000"/>
              </a:lnSpc>
              <a:spcBef>
                <a:spcPts val="600"/>
              </a:spcBef>
            </a:pPr>
            <a:r>
              <a:rPr lang="en-US" i="1">
                <a:latin typeface="Bitter"/>
              </a:rPr>
              <a:t>Is there a tool, process or resources that would help us achieve our goals?</a:t>
            </a:r>
          </a:p>
          <a:p>
            <a:pPr marL="182880">
              <a:lnSpc>
                <a:spcPct val="150000"/>
              </a:lnSpc>
              <a:spcBef>
                <a:spcPts val="600"/>
              </a:spcBef>
            </a:pPr>
            <a:r>
              <a:rPr lang="en-US" i="1">
                <a:latin typeface="Bitter"/>
              </a:rPr>
              <a:t>What strengths do we have that we aren’t currently leveraging?</a:t>
            </a:r>
          </a:p>
          <a:p>
            <a:endParaRPr lang="en-US">
              <a:latin typeface="Bitter"/>
            </a:endParaRPr>
          </a:p>
        </p:txBody>
      </p:sp>
      <p:sp>
        <p:nvSpPr>
          <p:cNvPr id="22" name="Content Placeholder 5">
            <a:extLst>
              <a:ext uri="{FF2B5EF4-FFF2-40B4-BE49-F238E27FC236}">
                <a16:creationId xmlns:a16="http://schemas.microsoft.com/office/drawing/2014/main" id="{42A432EB-BDD4-C57F-8302-627F56056668}"/>
              </a:ext>
            </a:extLst>
          </p:cNvPr>
          <p:cNvSpPr txBox="1">
            <a:spLocks/>
          </p:cNvSpPr>
          <p:nvPr/>
        </p:nvSpPr>
        <p:spPr>
          <a:xfrm>
            <a:off x="3558746" y="1592215"/>
            <a:ext cx="2304294" cy="2752368"/>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stop doing? </a:t>
            </a:r>
          </a:p>
          <a:p>
            <a:pPr marL="182880">
              <a:lnSpc>
                <a:spcPct val="150000"/>
              </a:lnSpc>
              <a:spcBef>
                <a:spcPts val="600"/>
              </a:spcBef>
            </a:pPr>
            <a:r>
              <a:rPr lang="en-US" i="1">
                <a:latin typeface="Bitter"/>
              </a:rPr>
              <a:t>What do we do that takes up a lot of resources but doesn’t produce results? </a:t>
            </a:r>
          </a:p>
          <a:p>
            <a:pPr marL="182880">
              <a:lnSpc>
                <a:spcPct val="150000"/>
              </a:lnSpc>
              <a:spcBef>
                <a:spcPts val="600"/>
              </a:spcBef>
            </a:pPr>
            <a:r>
              <a:rPr lang="en-US" i="1">
                <a:latin typeface="Bitter"/>
              </a:rPr>
              <a:t>Is there a tool or process that isn’t working the way is was intended to? </a:t>
            </a:r>
            <a:endParaRPr lang="en-US" i="1"/>
          </a:p>
        </p:txBody>
      </p:sp>
      <p:sp>
        <p:nvSpPr>
          <p:cNvPr id="6" name="Content Placeholder 5">
            <a:extLst>
              <a:ext uri="{FF2B5EF4-FFF2-40B4-BE49-F238E27FC236}">
                <a16:creationId xmlns:a16="http://schemas.microsoft.com/office/drawing/2014/main" id="{05F20A3B-E59B-9560-26E9-ECA0026943CC}"/>
              </a:ext>
            </a:extLst>
          </p:cNvPr>
          <p:cNvSpPr>
            <a:spLocks noGrp="1"/>
          </p:cNvSpPr>
          <p:nvPr>
            <p:ph sz="quarter" idx="4"/>
          </p:nvPr>
        </p:nvSpPr>
        <p:spPr>
          <a:xfrm>
            <a:off x="6093646" y="1569281"/>
            <a:ext cx="2570536" cy="2757676"/>
          </a:xfrm>
          <a:solidFill>
            <a:schemeClr val="tx2"/>
          </a:solidFill>
          <a:ln>
            <a:solidFill>
              <a:schemeClr val="tx1">
                <a:lumMod val="50000"/>
                <a:lumOff val="50000"/>
              </a:schemeClr>
            </a:solidFill>
          </a:ln>
        </p:spPr>
        <p:txBody>
          <a:bodyPr vert="horz" wrap="square" lIns="0" tIns="0" rIns="0" bIns="0" rtlCol="0" anchor="t">
            <a:noAutofit/>
          </a:bodyPr>
          <a:lstStyle/>
          <a:p>
            <a:pPr marL="182880">
              <a:spcBef>
                <a:spcPts val="600"/>
              </a:spcBef>
            </a:pPr>
            <a:endParaRPr lang="en-US">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a:latin typeface="Montserrat" panose="00000500000000000000" pitchFamily="2" charset="0"/>
                <a:ea typeface="Open Sans" panose="020B0606030504020204" pitchFamily="34" charset="0"/>
                <a:cs typeface="Open Sans" panose="020B0606030504020204" pitchFamily="34" charset="0"/>
              </a:rPr>
              <a:t>Continue to regularly review and update employee responsibilities based on the evolving needs and performance within your teams.</a:t>
            </a:r>
          </a:p>
          <a:p>
            <a:pPr marL="182880">
              <a:spcBef>
                <a:spcPts val="600"/>
              </a:spcBef>
            </a:pPr>
            <a:r>
              <a:rPr lang="en-US">
                <a:latin typeface="Montserrat" panose="00000500000000000000" pitchFamily="2" charset="0"/>
                <a:ea typeface="Open Sans"/>
                <a:cs typeface="Open Sans"/>
              </a:rPr>
              <a:t>Continue ensuring the job description accurately reflects the current work being done.</a:t>
            </a:r>
          </a:p>
        </p:txBody>
      </p:sp>
      <p:sp>
        <p:nvSpPr>
          <p:cNvPr id="11" name="Content Placeholder 5">
            <a:extLst>
              <a:ext uri="{FF2B5EF4-FFF2-40B4-BE49-F238E27FC236}">
                <a16:creationId xmlns:a16="http://schemas.microsoft.com/office/drawing/2014/main" id="{9AF06BF0-414A-3083-CD44-E3EC9F499903}"/>
              </a:ext>
            </a:extLst>
          </p:cNvPr>
          <p:cNvSpPr txBox="1">
            <a:spLocks/>
          </p:cNvSpPr>
          <p:nvPr/>
        </p:nvSpPr>
        <p:spPr>
          <a:xfrm>
            <a:off x="3516386" y="1572811"/>
            <a:ext cx="2330131" cy="275236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spcBef>
                <a:spcPts val="600"/>
              </a:spcBef>
            </a:pPr>
            <a:endParaRPr lang="en-US">
              <a:latin typeface="Montserrat" panose="00000500000000000000" pitchFamily="2" charset="0"/>
              <a:ea typeface="Open Sans"/>
              <a:cs typeface="Open Sans"/>
            </a:endParaRPr>
          </a:p>
          <a:p>
            <a:pPr marL="182880">
              <a:spcBef>
                <a:spcPts val="600"/>
              </a:spcBef>
            </a:pPr>
            <a:r>
              <a:rPr lang="en-US">
                <a:latin typeface="Montserrat" panose="00000500000000000000" pitchFamily="2" charset="0"/>
                <a:ea typeface="Open Sans"/>
                <a:cs typeface="Open Sans"/>
              </a:rPr>
              <a:t>Stop creating new Stony Brook job titles for existing positions.</a:t>
            </a:r>
          </a:p>
          <a:p>
            <a:pPr marL="182880">
              <a:spcBef>
                <a:spcPts val="600"/>
              </a:spcBef>
            </a:pPr>
            <a:endParaRPr lang="en-US">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a:latin typeface="Montserrat" panose="00000500000000000000" pitchFamily="2" charset="0"/>
                <a:ea typeface="Open Sans"/>
                <a:cs typeface="Open Sans"/>
              </a:rPr>
              <a:t>Stop creating new job descriptions for existing positions.</a:t>
            </a:r>
          </a:p>
          <a:p>
            <a:pPr marL="182880">
              <a:spcBef>
                <a:spcPts val="600"/>
              </a:spcBef>
            </a:pPr>
            <a:endParaRPr lang="en-US"/>
          </a:p>
          <a:p>
            <a:pPr marL="182880">
              <a:spcBef>
                <a:spcPts val="600"/>
              </a:spcBef>
            </a:pPr>
            <a:endParaRPr lang="en-US" sz="1200" b="1">
              <a:latin typeface="Bitter"/>
            </a:endParaRPr>
          </a:p>
        </p:txBody>
      </p:sp>
      <p:sp>
        <p:nvSpPr>
          <p:cNvPr id="9" name="Content Placeholder 5">
            <a:extLst>
              <a:ext uri="{FF2B5EF4-FFF2-40B4-BE49-F238E27FC236}">
                <a16:creationId xmlns:a16="http://schemas.microsoft.com/office/drawing/2014/main" id="{FDF5C2A4-2272-C89A-FBF6-E77B7DCD3802}"/>
              </a:ext>
            </a:extLst>
          </p:cNvPr>
          <p:cNvSpPr txBox="1">
            <a:spLocks/>
          </p:cNvSpPr>
          <p:nvPr/>
        </p:nvSpPr>
        <p:spPr>
          <a:xfrm>
            <a:off x="670794" y="1569280"/>
            <a:ext cx="2468543" cy="275236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spcBef>
                <a:spcPts val="600"/>
              </a:spcBef>
            </a:pPr>
            <a:endParaRPr lang="en-US">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a:latin typeface="Montserrat" panose="00000500000000000000" pitchFamily="2" charset="0"/>
                <a:ea typeface="Open Sans" panose="020B0606030504020204" pitchFamily="34" charset="0"/>
                <a:cs typeface="Open Sans" panose="020B0606030504020204" pitchFamily="34" charset="0"/>
              </a:rPr>
              <a:t>Referring to the Standardized Job Titles and Descriptions to fill positions / requisitions in WolfieONE.</a:t>
            </a:r>
          </a:p>
          <a:p>
            <a:pPr marL="182880">
              <a:spcBef>
                <a:spcPts val="600"/>
              </a:spcBef>
            </a:pPr>
            <a:endParaRPr lang="en-US" sz="1200" b="1">
              <a:latin typeface="Bitter"/>
            </a:endParaRPr>
          </a:p>
          <a:p>
            <a:pPr marL="182880">
              <a:spcBef>
                <a:spcPts val="600"/>
              </a:spcBef>
            </a:pPr>
            <a:endParaRPr lang="en-US" sz="1200" b="1">
              <a:latin typeface="Bitter"/>
            </a:endParaRPr>
          </a:p>
        </p:txBody>
      </p:sp>
      <p:grpSp>
        <p:nvGrpSpPr>
          <p:cNvPr id="2" name="Group 1">
            <a:extLst>
              <a:ext uri="{FF2B5EF4-FFF2-40B4-BE49-F238E27FC236}">
                <a16:creationId xmlns:a16="http://schemas.microsoft.com/office/drawing/2014/main" id="{3C30DDE0-6698-5823-B526-6714F0E6646E}"/>
              </a:ext>
            </a:extLst>
          </p:cNvPr>
          <p:cNvGrpSpPr/>
          <p:nvPr/>
        </p:nvGrpSpPr>
        <p:grpSpPr>
          <a:xfrm>
            <a:off x="1141864" y="520996"/>
            <a:ext cx="7376861" cy="933829"/>
            <a:chOff x="1141864" y="520996"/>
            <a:chExt cx="7376861" cy="933829"/>
          </a:xfrm>
        </p:grpSpPr>
        <p:pic>
          <p:nvPicPr>
            <p:cNvPr id="3" name="Graphic 2" descr="A green arrow in a circle&#10;&#10;Description automatically generated">
              <a:extLst>
                <a:ext uri="{FF2B5EF4-FFF2-40B4-BE49-F238E27FC236}">
                  <a16:creationId xmlns:a16="http://schemas.microsoft.com/office/drawing/2014/main" id="{9C85EFBD-1D7E-C3DC-9B0C-016F4A2A8C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45702" y="520996"/>
              <a:ext cx="911212" cy="933829"/>
            </a:xfrm>
            <a:prstGeom prst="rect">
              <a:avLst/>
            </a:prstGeom>
          </p:spPr>
        </p:pic>
        <p:grpSp>
          <p:nvGrpSpPr>
            <p:cNvPr id="4" name="Group 3">
              <a:extLst>
                <a:ext uri="{FF2B5EF4-FFF2-40B4-BE49-F238E27FC236}">
                  <a16:creationId xmlns:a16="http://schemas.microsoft.com/office/drawing/2014/main" id="{E55B05A7-74E7-8514-279F-A8E633FC23AB}"/>
                </a:ext>
              </a:extLst>
            </p:cNvPr>
            <p:cNvGrpSpPr/>
            <p:nvPr/>
          </p:nvGrpSpPr>
          <p:grpSpPr>
            <a:xfrm>
              <a:off x="1141864" y="665220"/>
              <a:ext cx="7376861" cy="717350"/>
              <a:chOff x="1141864" y="665220"/>
              <a:chExt cx="7376861" cy="717350"/>
            </a:xfrm>
          </p:grpSpPr>
          <p:grpSp>
            <p:nvGrpSpPr>
              <p:cNvPr id="5" name="Group 4">
                <a:extLst>
                  <a:ext uri="{FF2B5EF4-FFF2-40B4-BE49-F238E27FC236}">
                    <a16:creationId xmlns:a16="http://schemas.microsoft.com/office/drawing/2014/main" id="{3D60D1FB-1E4B-A0EB-3E3D-EF552346B124}"/>
                  </a:ext>
                </a:extLst>
              </p:cNvPr>
              <p:cNvGrpSpPr/>
              <p:nvPr/>
            </p:nvGrpSpPr>
            <p:grpSpPr>
              <a:xfrm>
                <a:off x="1141864" y="665220"/>
                <a:ext cx="3339644" cy="637726"/>
                <a:chOff x="1141864" y="665220"/>
                <a:chExt cx="3339644" cy="637726"/>
              </a:xfrm>
            </p:grpSpPr>
            <p:pic>
              <p:nvPicPr>
                <p:cNvPr id="23" name="Graphic 22">
                  <a:extLst>
                    <a:ext uri="{FF2B5EF4-FFF2-40B4-BE49-F238E27FC236}">
                      <a16:creationId xmlns:a16="http://schemas.microsoft.com/office/drawing/2014/main" id="{07D66115-8EDF-42E7-59A7-11539ACB4D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1864" y="665220"/>
                  <a:ext cx="637726" cy="637726"/>
                </a:xfrm>
                <a:prstGeom prst="rect">
                  <a:avLst/>
                </a:prstGeom>
              </p:spPr>
            </p:pic>
            <p:pic>
              <p:nvPicPr>
                <p:cNvPr id="24" name="Graphic 23" descr="A red and black circle with a square in it&#10;&#10;Description automatically generated">
                  <a:extLst>
                    <a:ext uri="{FF2B5EF4-FFF2-40B4-BE49-F238E27FC236}">
                      <a16:creationId xmlns:a16="http://schemas.microsoft.com/office/drawing/2014/main" id="{48F90085-A12F-2A4D-7D2A-A520DD15E6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87955" y="688503"/>
                  <a:ext cx="593553" cy="593553"/>
                </a:xfrm>
                <a:prstGeom prst="rect">
                  <a:avLst/>
                </a:prstGeom>
              </p:spPr>
            </p:pic>
          </p:grpSp>
          <p:grpSp>
            <p:nvGrpSpPr>
              <p:cNvPr id="10" name="Group 9">
                <a:extLst>
                  <a:ext uri="{FF2B5EF4-FFF2-40B4-BE49-F238E27FC236}">
                    <a16:creationId xmlns:a16="http://schemas.microsoft.com/office/drawing/2014/main" id="{0E65DA87-7BD9-CA53-CBB9-68C9FB36683A}"/>
                  </a:ext>
                </a:extLst>
              </p:cNvPr>
              <p:cNvGrpSpPr/>
              <p:nvPr/>
            </p:nvGrpSpPr>
            <p:grpSpPr>
              <a:xfrm>
                <a:off x="1521144" y="815517"/>
                <a:ext cx="6997581" cy="567053"/>
                <a:chOff x="1521144" y="815517"/>
                <a:chExt cx="6997581" cy="567053"/>
              </a:xfrm>
            </p:grpSpPr>
            <p:sp>
              <p:nvSpPr>
                <p:cNvPr id="13" name="Text Placeholder 4">
                  <a:extLst>
                    <a:ext uri="{FF2B5EF4-FFF2-40B4-BE49-F238E27FC236}">
                      <a16:creationId xmlns:a16="http://schemas.microsoft.com/office/drawing/2014/main" id="{B0A2DA39-EFF9-BE81-6E3F-EE9301D82511}"/>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7" name="Text Placeholder 4">
                  <a:extLst>
                    <a:ext uri="{FF2B5EF4-FFF2-40B4-BE49-F238E27FC236}">
                      <a16:creationId xmlns:a16="http://schemas.microsoft.com/office/drawing/2014/main" id="{A277A0E0-D423-EB37-D951-E1E652F5FA43}"/>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19" name="Text Placeholder 4">
                  <a:extLst>
                    <a:ext uri="{FF2B5EF4-FFF2-40B4-BE49-F238E27FC236}">
                      <a16:creationId xmlns:a16="http://schemas.microsoft.com/office/drawing/2014/main" id="{0FF85F69-BE49-4B26-5C8B-6DEA856300FD}"/>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Tree>
    <p:extLst>
      <p:ext uri="{BB962C8B-B14F-4D97-AF65-F5344CB8AC3E}">
        <p14:creationId xmlns:p14="http://schemas.microsoft.com/office/powerpoint/2010/main" val="2752630606"/>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388B1-DCAA-410C-4419-FE179A523E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E7D4C7-C41D-9181-4BA0-BB9193162982}"/>
              </a:ext>
            </a:extLst>
          </p:cNvPr>
          <p:cNvSpPr>
            <a:spLocks noGrp="1"/>
          </p:cNvSpPr>
          <p:nvPr>
            <p:ph type="body" idx="1"/>
          </p:nvPr>
        </p:nvSpPr>
        <p:spPr>
          <a:xfrm>
            <a:off x="1145628" y="2156853"/>
            <a:ext cx="2770072" cy="313584"/>
          </a:xfrm>
        </p:spPr>
        <p:txBody>
          <a:bodyPr/>
          <a:lstStyle/>
          <a:p>
            <a:r>
              <a:rPr lang="en-US" sz="1200">
                <a:latin typeface="Montserrat ExtraBold"/>
              </a:rPr>
              <a:t>Performance and Goals </a:t>
            </a:r>
            <a:endParaRPr lang="en-US">
              <a:latin typeface="Alumni Sans"/>
            </a:endParaRPr>
          </a:p>
        </p:txBody>
      </p:sp>
      <p:sp>
        <p:nvSpPr>
          <p:cNvPr id="8" name="Title 1">
            <a:extLst>
              <a:ext uri="{FF2B5EF4-FFF2-40B4-BE49-F238E27FC236}">
                <a16:creationId xmlns:a16="http://schemas.microsoft.com/office/drawing/2014/main" id="{EEB59FB6-CE60-C0CB-7EC4-DE512336C17B}"/>
              </a:ext>
            </a:extLst>
          </p:cNvPr>
          <p:cNvSpPr txBox="1">
            <a:spLocks/>
          </p:cNvSpPr>
          <p:nvPr/>
        </p:nvSpPr>
        <p:spPr>
          <a:xfrm>
            <a:off x="866520" y="361471"/>
            <a:ext cx="6800286" cy="1494677"/>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solidFill>
                  <a:schemeClr val="tx2"/>
                </a:solidFill>
                <a:latin typeface="Montserrat ExtraBold"/>
              </a:rPr>
              <a:t>Digitized performance </a:t>
            </a:r>
            <a:endParaRPr lang="en-US">
              <a:solidFill>
                <a:schemeClr val="tx2"/>
              </a:solidFill>
            </a:endParaRPr>
          </a:p>
          <a:p>
            <a:pPr>
              <a:lnSpc>
                <a:spcPct val="100000"/>
              </a:lnSpc>
            </a:pPr>
            <a:r>
              <a:rPr lang="en-US" sz="3200">
                <a:solidFill>
                  <a:schemeClr val="tx2"/>
                </a:solidFill>
                <a:latin typeface="Montserrat ExtraBold"/>
              </a:rPr>
              <a:t>Programs and</a:t>
            </a:r>
          </a:p>
          <a:p>
            <a:pPr>
              <a:lnSpc>
                <a:spcPct val="100000"/>
              </a:lnSpc>
            </a:pPr>
            <a:r>
              <a:rPr lang="en-US" sz="3200">
                <a:solidFill>
                  <a:schemeClr val="tx2"/>
                </a:solidFill>
                <a:latin typeface="Montserrat ExtraBold"/>
              </a:rPr>
              <a:t>Evaluations</a:t>
            </a:r>
          </a:p>
        </p:txBody>
      </p:sp>
      <p:grpSp>
        <p:nvGrpSpPr>
          <p:cNvPr id="14" name="Group 13">
            <a:extLst>
              <a:ext uri="{FF2B5EF4-FFF2-40B4-BE49-F238E27FC236}">
                <a16:creationId xmlns:a16="http://schemas.microsoft.com/office/drawing/2014/main" id="{6687A085-B155-C140-B9D6-ECB9DBB1EBDC}"/>
              </a:ext>
            </a:extLst>
          </p:cNvPr>
          <p:cNvGrpSpPr/>
          <p:nvPr/>
        </p:nvGrpSpPr>
        <p:grpSpPr>
          <a:xfrm>
            <a:off x="3659157" y="974559"/>
            <a:ext cx="5105532" cy="3546868"/>
            <a:chOff x="4023697" y="1987826"/>
            <a:chExt cx="3787642" cy="2533600"/>
          </a:xfrm>
        </p:grpSpPr>
        <p:pic>
          <p:nvPicPr>
            <p:cNvPr id="30" name="Picture 29">
              <a:extLst>
                <a:ext uri="{FF2B5EF4-FFF2-40B4-BE49-F238E27FC236}">
                  <a16:creationId xmlns:a16="http://schemas.microsoft.com/office/drawing/2014/main" id="{E80C5618-CC51-E19B-D0AD-736E5A5AC333}"/>
                </a:ext>
              </a:extLst>
            </p:cNvPr>
            <p:cNvPicPr>
              <a:picLocks noChangeAspect="1"/>
            </p:cNvPicPr>
            <p:nvPr/>
          </p:nvPicPr>
          <p:blipFill>
            <a:blip r:embed="rId3"/>
            <a:stretch>
              <a:fillRect/>
            </a:stretch>
          </p:blipFill>
          <p:spPr>
            <a:xfrm>
              <a:off x="4049362" y="1987826"/>
              <a:ext cx="3761977" cy="2518154"/>
            </a:xfrm>
            <a:prstGeom prst="rect">
              <a:avLst/>
            </a:prstGeom>
            <a:ln>
              <a:noFill/>
            </a:ln>
          </p:spPr>
        </p:pic>
        <p:sp>
          <p:nvSpPr>
            <p:cNvPr id="31" name="Hexagon 30">
              <a:extLst>
                <a:ext uri="{FF2B5EF4-FFF2-40B4-BE49-F238E27FC236}">
                  <a16:creationId xmlns:a16="http://schemas.microsoft.com/office/drawing/2014/main" id="{4AE0B097-5C97-056B-E9B4-0BCC6627FFBF}"/>
                </a:ext>
              </a:extLst>
            </p:cNvPr>
            <p:cNvSpPr/>
            <p:nvPr/>
          </p:nvSpPr>
          <p:spPr>
            <a:xfrm>
              <a:off x="4023697" y="2897356"/>
              <a:ext cx="882293" cy="722633"/>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endParaRPr>
            </a:p>
          </p:txBody>
        </p:sp>
        <p:sp>
          <p:nvSpPr>
            <p:cNvPr id="32" name="Hexagon 31">
              <a:extLst>
                <a:ext uri="{FF2B5EF4-FFF2-40B4-BE49-F238E27FC236}">
                  <a16:creationId xmlns:a16="http://schemas.microsoft.com/office/drawing/2014/main" id="{003492E9-B069-43D0-B4FE-82EC0A068233}"/>
                </a:ext>
              </a:extLst>
            </p:cNvPr>
            <p:cNvSpPr/>
            <p:nvPr/>
          </p:nvSpPr>
          <p:spPr>
            <a:xfrm>
              <a:off x="4046895" y="3682975"/>
              <a:ext cx="822164" cy="67995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Journeys</a:t>
              </a:r>
            </a:p>
          </p:txBody>
        </p:sp>
        <p:sp>
          <p:nvSpPr>
            <p:cNvPr id="33" name="Hexagon 32">
              <a:extLst>
                <a:ext uri="{FF2B5EF4-FFF2-40B4-BE49-F238E27FC236}">
                  <a16:creationId xmlns:a16="http://schemas.microsoft.com/office/drawing/2014/main" id="{B9D5670A-8026-0075-859E-3174F2FC30F8}"/>
                </a:ext>
              </a:extLst>
            </p:cNvPr>
            <p:cNvSpPr/>
            <p:nvPr/>
          </p:nvSpPr>
          <p:spPr>
            <a:xfrm>
              <a:off x="6967870" y="3768642"/>
              <a:ext cx="841243" cy="696437"/>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endParaRPr>
            </a:p>
          </p:txBody>
        </p:sp>
        <p:sp>
          <p:nvSpPr>
            <p:cNvPr id="7" name="Hexagon 6">
              <a:extLst>
                <a:ext uri="{FF2B5EF4-FFF2-40B4-BE49-F238E27FC236}">
                  <a16:creationId xmlns:a16="http://schemas.microsoft.com/office/drawing/2014/main" id="{44C9A6E1-9C3A-833B-3260-E60F417A5CF2}"/>
                </a:ext>
              </a:extLst>
            </p:cNvPr>
            <p:cNvSpPr/>
            <p:nvPr/>
          </p:nvSpPr>
          <p:spPr>
            <a:xfrm>
              <a:off x="5418658" y="2782352"/>
              <a:ext cx="1049303" cy="910946"/>
            </a:xfrm>
            <a:prstGeom prst="hexagon">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 HR</a:t>
              </a:r>
            </a:p>
          </p:txBody>
        </p:sp>
        <p:grpSp>
          <p:nvGrpSpPr>
            <p:cNvPr id="10" name="Group 9">
              <a:extLst>
                <a:ext uri="{FF2B5EF4-FFF2-40B4-BE49-F238E27FC236}">
                  <a16:creationId xmlns:a16="http://schemas.microsoft.com/office/drawing/2014/main" id="{29124E93-61D2-0270-60BE-885F4A373EB5}"/>
                </a:ext>
              </a:extLst>
            </p:cNvPr>
            <p:cNvGrpSpPr/>
            <p:nvPr/>
          </p:nvGrpSpPr>
          <p:grpSpPr>
            <a:xfrm>
              <a:off x="5541963" y="3770440"/>
              <a:ext cx="857090" cy="750986"/>
              <a:chOff x="5402834" y="3549374"/>
              <a:chExt cx="1114683" cy="976694"/>
            </a:xfrm>
          </p:grpSpPr>
          <p:sp>
            <p:nvSpPr>
              <p:cNvPr id="6" name="Hexagon 5">
                <a:extLst>
                  <a:ext uri="{FF2B5EF4-FFF2-40B4-BE49-F238E27FC236}">
                    <a16:creationId xmlns:a16="http://schemas.microsoft.com/office/drawing/2014/main" id="{E9E8E4AE-84D8-DEF7-C300-8ADF18271F84}"/>
                  </a:ext>
                </a:extLst>
              </p:cNvPr>
              <p:cNvSpPr/>
              <p:nvPr/>
            </p:nvSpPr>
            <p:spPr>
              <a:xfrm>
                <a:off x="5402834" y="3549374"/>
                <a:ext cx="1094077" cy="976694"/>
              </a:xfrm>
              <a:prstGeom prst="hexagon">
                <a:avLst/>
              </a:prstGeom>
              <a:solidFill>
                <a:schemeClr val="bg1">
                  <a:lumMod val="7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a:solidFill>
                    <a:schemeClr val="tx2"/>
                  </a:solidFill>
                  <a:latin typeface="Arial"/>
                  <a:cs typeface="Arial"/>
                </a:endParaRPr>
              </a:p>
            </p:txBody>
          </p:sp>
          <p:sp>
            <p:nvSpPr>
              <p:cNvPr id="9" name="TextBox 8">
                <a:extLst>
                  <a:ext uri="{FF2B5EF4-FFF2-40B4-BE49-F238E27FC236}">
                    <a16:creationId xmlns:a16="http://schemas.microsoft.com/office/drawing/2014/main" id="{A2563467-A356-DD11-AF3B-E70FE9A799CD}"/>
                  </a:ext>
                </a:extLst>
              </p:cNvPr>
              <p:cNvSpPr txBox="1"/>
              <p:nvPr/>
            </p:nvSpPr>
            <p:spPr>
              <a:xfrm>
                <a:off x="5457250" y="3917353"/>
                <a:ext cx="1060267" cy="243038"/>
              </a:xfrm>
              <a:prstGeom prst="rect">
                <a:avLst/>
              </a:prstGeom>
              <a:noFill/>
            </p:spPr>
            <p:txBody>
              <a:bodyPr wrap="square" rtlCol="0">
                <a:spAutoFit/>
              </a:bodyPr>
              <a:lstStyle/>
              <a:p>
                <a:r>
                  <a:rPr lang="en-US" sz="1100" b="1">
                    <a:solidFill>
                      <a:schemeClr val="tx2"/>
                    </a:solidFill>
                  </a:rPr>
                  <a:t>Performance</a:t>
                </a:r>
              </a:p>
            </p:txBody>
          </p:sp>
        </p:grpSp>
        <p:sp>
          <p:nvSpPr>
            <p:cNvPr id="11" name="TextBox 10">
              <a:extLst>
                <a:ext uri="{FF2B5EF4-FFF2-40B4-BE49-F238E27FC236}">
                  <a16:creationId xmlns:a16="http://schemas.microsoft.com/office/drawing/2014/main" id="{2881EB13-1487-19D8-71EF-EB5F7C4B1A9A}"/>
                </a:ext>
              </a:extLst>
            </p:cNvPr>
            <p:cNvSpPr txBox="1"/>
            <p:nvPr/>
          </p:nvSpPr>
          <p:spPr>
            <a:xfrm>
              <a:off x="4890593" y="3594585"/>
              <a:ext cx="608706" cy="197866"/>
            </a:xfrm>
            <a:prstGeom prst="rect">
              <a:avLst/>
            </a:prstGeom>
            <a:solidFill>
              <a:srgbClr val="828282"/>
            </a:solidFill>
          </p:spPr>
          <p:txBody>
            <a:bodyPr wrap="square" lIns="91440" tIns="45720" rIns="91440" bIns="45720" rtlCol="0" anchor="t">
              <a:spAutoFit/>
            </a:bodyPr>
            <a:lstStyle/>
            <a:p>
              <a:r>
                <a:rPr lang="en-US" sz="1200">
                  <a:solidFill>
                    <a:schemeClr val="tx2"/>
                  </a:solidFill>
                </a:rPr>
                <a:t>Learning</a:t>
              </a:r>
            </a:p>
          </p:txBody>
        </p:sp>
        <p:sp>
          <p:nvSpPr>
            <p:cNvPr id="5" name="TextBox 4">
              <a:extLst>
                <a:ext uri="{FF2B5EF4-FFF2-40B4-BE49-F238E27FC236}">
                  <a16:creationId xmlns:a16="http://schemas.microsoft.com/office/drawing/2014/main" id="{E0CDC9C2-01C2-63C8-905E-C2B6C0918885}"/>
                </a:ext>
              </a:extLst>
            </p:cNvPr>
            <p:cNvSpPr txBox="1"/>
            <p:nvPr/>
          </p:nvSpPr>
          <p:spPr>
            <a:xfrm>
              <a:off x="7049290" y="4027932"/>
              <a:ext cx="702923" cy="164888"/>
            </a:xfrm>
            <a:prstGeom prst="rect">
              <a:avLst/>
            </a:prstGeom>
            <a:noFill/>
          </p:spPr>
          <p:txBody>
            <a:bodyPr wrap="square" rtlCol="0">
              <a:spAutoFit/>
            </a:bodyPr>
            <a:lstStyle/>
            <a:p>
              <a:pPr algn="ctr"/>
              <a:r>
                <a:rPr lang="en-US" sz="900" b="1">
                  <a:solidFill>
                    <a:schemeClr val="tx2"/>
                  </a:solidFill>
                </a:rPr>
                <a:t>HR HelpDesk</a:t>
              </a:r>
            </a:p>
          </p:txBody>
        </p:sp>
        <p:sp>
          <p:nvSpPr>
            <p:cNvPr id="13" name="TextBox 12">
              <a:extLst>
                <a:ext uri="{FF2B5EF4-FFF2-40B4-BE49-F238E27FC236}">
                  <a16:creationId xmlns:a16="http://schemas.microsoft.com/office/drawing/2014/main" id="{8DED39E9-71FB-394D-867D-0B58010A64A2}"/>
                </a:ext>
              </a:extLst>
            </p:cNvPr>
            <p:cNvSpPr txBox="1"/>
            <p:nvPr/>
          </p:nvSpPr>
          <p:spPr>
            <a:xfrm>
              <a:off x="4036237" y="3099336"/>
              <a:ext cx="867337" cy="369332"/>
            </a:xfrm>
            <a:prstGeom prst="rect">
              <a:avLst/>
            </a:prstGeom>
            <a:noFill/>
          </p:spPr>
          <p:txBody>
            <a:bodyPr wrap="square" rtlCol="0">
              <a:spAutoFit/>
            </a:bodyPr>
            <a:lstStyle/>
            <a:p>
              <a:pPr algn="ctr"/>
              <a:r>
                <a:rPr lang="en-US" sz="900" b="1">
                  <a:solidFill>
                    <a:schemeClr val="tx2"/>
                  </a:solidFill>
                </a:rPr>
                <a:t>Recruiting          ORC</a:t>
              </a:r>
            </a:p>
          </p:txBody>
        </p:sp>
      </p:grpSp>
      <p:sp>
        <p:nvSpPr>
          <p:cNvPr id="2" name="Title 1">
            <a:extLst>
              <a:ext uri="{FF2B5EF4-FFF2-40B4-BE49-F238E27FC236}">
                <a16:creationId xmlns:a16="http://schemas.microsoft.com/office/drawing/2014/main" id="{3945A34C-3E00-F202-D027-AA82C326378A}"/>
              </a:ext>
            </a:extLst>
          </p:cNvPr>
          <p:cNvSpPr txBox="1">
            <a:spLocks/>
          </p:cNvSpPr>
          <p:nvPr/>
        </p:nvSpPr>
        <p:spPr>
          <a:xfrm>
            <a:off x="852651" y="355596"/>
            <a:ext cx="6800286" cy="1494677"/>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solidFill>
                  <a:schemeClr val="bg1"/>
                </a:solidFill>
                <a:latin typeface="Montserrat ExtraBold"/>
              </a:rPr>
              <a:t>Digitized performance </a:t>
            </a:r>
            <a:endParaRPr lang="en-US"/>
          </a:p>
          <a:p>
            <a:pPr>
              <a:lnSpc>
                <a:spcPct val="100000"/>
              </a:lnSpc>
            </a:pPr>
            <a:r>
              <a:rPr lang="en-US" sz="3200">
                <a:solidFill>
                  <a:schemeClr val="bg1"/>
                </a:solidFill>
                <a:latin typeface="Montserrat ExtraBold"/>
              </a:rPr>
              <a:t>Programs and</a:t>
            </a:r>
          </a:p>
          <a:p>
            <a:pPr>
              <a:lnSpc>
                <a:spcPct val="100000"/>
              </a:lnSpc>
            </a:pPr>
            <a:r>
              <a:rPr lang="en-US" sz="3200">
                <a:solidFill>
                  <a:schemeClr val="bg1"/>
                </a:solidFill>
                <a:latin typeface="Montserrat ExtraBold"/>
              </a:rPr>
              <a:t>Evaluations</a:t>
            </a:r>
          </a:p>
        </p:txBody>
      </p:sp>
    </p:spTree>
    <p:extLst>
      <p:ext uri="{BB962C8B-B14F-4D97-AF65-F5344CB8AC3E}">
        <p14:creationId xmlns:p14="http://schemas.microsoft.com/office/powerpoint/2010/main" val="3749475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C129429F-224A-09BA-36B3-8436B4B2F80C}"/>
              </a:ext>
            </a:extLst>
          </p:cNvPr>
          <p:cNvSpPr/>
          <p:nvPr/>
        </p:nvSpPr>
        <p:spPr>
          <a:xfrm rot="10800000">
            <a:off x="3990838" y="893619"/>
            <a:ext cx="5135704" cy="3243695"/>
          </a:xfrm>
          <a:prstGeom prst="homePlate">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77936FB-AF4C-869E-405B-830240B17F5B}"/>
              </a:ext>
            </a:extLst>
          </p:cNvPr>
          <p:cNvSpPr>
            <a:spLocks noGrp="1"/>
          </p:cNvSpPr>
          <p:nvPr>
            <p:ph type="body" sz="quarter" idx="16"/>
          </p:nvPr>
        </p:nvSpPr>
        <p:spPr>
          <a:xfrm>
            <a:off x="5171161" y="954307"/>
            <a:ext cx="3896833" cy="2877063"/>
          </a:xfrm>
        </p:spPr>
        <p:txBody>
          <a:bodyPr vert="horz" wrap="square" lIns="0" tIns="0" rIns="0" bIns="0" rtlCol="0" anchor="t">
            <a:noAutofit/>
          </a:bodyPr>
          <a:lstStyle/>
          <a:p>
            <a:pPr algn="ctr"/>
            <a:r>
              <a:rPr lang="en-US" sz="2000" b="1">
                <a:latin typeface="Montserrat" panose="00000500000000000000" pitchFamily="2" charset="0"/>
              </a:rPr>
              <a:t>"Transparency and Inclusion"</a:t>
            </a:r>
            <a:endParaRPr lang="en-US">
              <a:latin typeface="Montserrat" panose="00000500000000000000" pitchFamily="2" charset="0"/>
            </a:endParaRPr>
          </a:p>
          <a:p>
            <a:pPr algn="ctr"/>
            <a:endParaRPr lang="en-US" sz="600" b="1">
              <a:latin typeface="Montserrat" panose="00000500000000000000" pitchFamily="2" charset="0"/>
            </a:endParaRPr>
          </a:p>
          <a:p>
            <a:pPr algn="ctr"/>
            <a:r>
              <a:rPr lang="en-US" sz="2000">
                <a:latin typeface="Montserrat" panose="00000500000000000000" pitchFamily="2" charset="0"/>
              </a:rPr>
              <a:t>To foster inclusivity and transparency, we’re sharing the </a:t>
            </a:r>
            <a:r>
              <a:rPr lang="en-US" sz="2000" b="1">
                <a:latin typeface="Montserrat" panose="00000500000000000000" pitchFamily="2" charset="0"/>
              </a:rPr>
              <a:t>approved solution design</a:t>
            </a:r>
            <a:r>
              <a:rPr lang="en-US" sz="2000">
                <a:latin typeface="Montserrat" panose="00000500000000000000" pitchFamily="2" charset="0"/>
              </a:rPr>
              <a:t> </a:t>
            </a:r>
            <a:br>
              <a:rPr lang="en-US" sz="2000">
                <a:latin typeface="Montserrat" panose="00000500000000000000" pitchFamily="2" charset="0"/>
              </a:rPr>
            </a:br>
            <a:r>
              <a:rPr lang="en-US" sz="2000">
                <a:latin typeface="Montserrat" panose="00000500000000000000" pitchFamily="2" charset="0"/>
              </a:rPr>
              <a:t>from the WolfieONE project. </a:t>
            </a:r>
            <a:endParaRPr lang="en-US" sz="1600">
              <a:latin typeface="Montserrat" panose="00000500000000000000" pitchFamily="2" charset="0"/>
            </a:endParaRPr>
          </a:p>
          <a:p>
            <a:pPr algn="ctr"/>
            <a:endParaRPr lang="en-US" sz="600">
              <a:latin typeface="Montserrat" panose="00000500000000000000" pitchFamily="2" charset="0"/>
            </a:endParaRPr>
          </a:p>
          <a:p>
            <a:pPr algn="ctr"/>
            <a:r>
              <a:rPr lang="en-US" sz="2000">
                <a:latin typeface="Montserrat" panose="00000500000000000000" pitchFamily="2" charset="0"/>
              </a:rPr>
              <a:t>Stay tuned for more updates as the project progresses!</a:t>
            </a:r>
            <a:endParaRPr lang="en-US" sz="1600">
              <a:latin typeface="Montserrat" panose="00000500000000000000" pitchFamily="2" charset="0"/>
            </a:endParaRPr>
          </a:p>
          <a:p>
            <a:endParaRPr lang="en-US"/>
          </a:p>
          <a:p>
            <a:endParaRPr lang="en-US"/>
          </a:p>
        </p:txBody>
      </p:sp>
      <p:pic>
        <p:nvPicPr>
          <p:cNvPr id="11" name="Picture 10" descr="A colorful hexagons with text&#10;&#10;AI-generated content may be incorrect.">
            <a:extLst>
              <a:ext uri="{FF2B5EF4-FFF2-40B4-BE49-F238E27FC236}">
                <a16:creationId xmlns:a16="http://schemas.microsoft.com/office/drawing/2014/main" id="{082968A2-D7A7-0413-6C49-E603399EFF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72624" y="225048"/>
            <a:ext cx="4229100" cy="4267200"/>
          </a:xfrm>
          <a:prstGeom prst="rect">
            <a:avLst/>
          </a:prstGeom>
        </p:spPr>
      </p:pic>
    </p:spTree>
    <p:extLst>
      <p:ext uri="{BB962C8B-B14F-4D97-AF65-F5344CB8AC3E}">
        <p14:creationId xmlns:p14="http://schemas.microsoft.com/office/powerpoint/2010/main" val="2027328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188C3-5A11-0051-AA2C-003AFA16F8D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BD2FED-C0E5-2BF1-1E2C-B73B63DB34E8}"/>
              </a:ext>
            </a:extLst>
          </p:cNvPr>
          <p:cNvSpPr/>
          <p:nvPr/>
        </p:nvSpPr>
        <p:spPr>
          <a:xfrm>
            <a:off x="3420533" y="1651621"/>
            <a:ext cx="2065867" cy="263879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r>
              <a:rPr lang="en-US" sz="1400">
                <a:solidFill>
                  <a:schemeClr val="tx1"/>
                </a:solidFill>
                <a:latin typeface="Montserrat" panose="00000500000000000000" pitchFamily="2" charset="0"/>
              </a:rPr>
              <a:t>Digitized Performance enhances efficiency and automation</a:t>
            </a:r>
            <a:endParaRPr lang="en-US" sz="1400">
              <a:latin typeface="Montserrat" panose="00000500000000000000" pitchFamily="2" charset="0"/>
            </a:endParaRPr>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6" name="TextBox 5">
            <a:extLst>
              <a:ext uri="{FF2B5EF4-FFF2-40B4-BE49-F238E27FC236}">
                <a16:creationId xmlns:a16="http://schemas.microsoft.com/office/drawing/2014/main" id="{A4A09603-596A-CF83-6391-8D3F5314F852}"/>
              </a:ext>
            </a:extLst>
          </p:cNvPr>
          <p:cNvSpPr txBox="1"/>
          <p:nvPr/>
        </p:nvSpPr>
        <p:spPr>
          <a:xfrm>
            <a:off x="136187" y="661481"/>
            <a:ext cx="2033081" cy="302530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62F9C36B-2370-8338-AD2D-C5AB0D67731E}"/>
              </a:ext>
            </a:extLst>
          </p:cNvPr>
          <p:cNvSpPr txBox="1"/>
          <p:nvPr/>
        </p:nvSpPr>
        <p:spPr>
          <a:xfrm>
            <a:off x="738649" y="1308045"/>
            <a:ext cx="2472334" cy="1384995"/>
          </a:xfrm>
          <a:prstGeom prst="rect">
            <a:avLst/>
          </a:prstGeom>
          <a:noFill/>
        </p:spPr>
        <p:txBody>
          <a:bodyPr wrap="square" lIns="91440" tIns="45720" rIns="91440" bIns="45720" rtlCol="0" anchor="t">
            <a:spAutoFit/>
          </a:bodyPr>
          <a:lstStyle/>
          <a:p>
            <a:endParaRPr lang="en-US" sz="1200"/>
          </a:p>
          <a:p>
            <a:r>
              <a:rPr lang="en-US" sz="1200" b="1">
                <a:latin typeface="Montserrat" panose="00000500000000000000" pitchFamily="2" charset="0"/>
              </a:rPr>
              <a:t>Current State:</a:t>
            </a:r>
          </a:p>
          <a:p>
            <a:endParaRPr lang="en-US" sz="1200">
              <a:latin typeface="Montserrat" panose="00000500000000000000" pitchFamily="2" charset="0"/>
            </a:endParaRPr>
          </a:p>
          <a:p>
            <a:r>
              <a:rPr lang="en-US" sz="1200">
                <a:latin typeface="Montserrat" panose="00000500000000000000" pitchFamily="2" charset="0"/>
              </a:rPr>
              <a:t>Performance evaluations and programs are PDFs, separate from any system.</a:t>
            </a:r>
          </a:p>
          <a:p>
            <a:pPr marL="285750" indent="-285750">
              <a:buChar char="•"/>
            </a:pPr>
            <a:endParaRPr lang="en-US" sz="1200"/>
          </a:p>
        </p:txBody>
      </p:sp>
      <p:sp>
        <p:nvSpPr>
          <p:cNvPr id="9" name="TextBox 8">
            <a:extLst>
              <a:ext uri="{FF2B5EF4-FFF2-40B4-BE49-F238E27FC236}">
                <a16:creationId xmlns:a16="http://schemas.microsoft.com/office/drawing/2014/main" id="{17AB3218-5F3A-4E93-316C-D344B525E367}"/>
              </a:ext>
            </a:extLst>
          </p:cNvPr>
          <p:cNvSpPr txBox="1"/>
          <p:nvPr/>
        </p:nvSpPr>
        <p:spPr>
          <a:xfrm>
            <a:off x="5842215" y="1476026"/>
            <a:ext cx="2759680" cy="2123658"/>
          </a:xfrm>
          <a:prstGeom prst="rect">
            <a:avLst/>
          </a:prstGeom>
          <a:noFill/>
        </p:spPr>
        <p:txBody>
          <a:bodyPr wrap="square" lIns="91440" tIns="45720" rIns="91440" bIns="45720" rtlCol="0" anchor="t">
            <a:spAutoFit/>
          </a:bodyPr>
          <a:lstStyle/>
          <a:p>
            <a:r>
              <a:rPr lang="en-US" sz="1200" b="1">
                <a:solidFill>
                  <a:schemeClr val="bg1"/>
                </a:solidFill>
                <a:latin typeface="Montserrat" panose="00000500000000000000" pitchFamily="2" charset="0"/>
              </a:rPr>
              <a:t>Future State:</a:t>
            </a:r>
          </a:p>
          <a:p>
            <a:endParaRPr lang="en-US" sz="1200" b="1">
              <a:solidFill>
                <a:schemeClr val="bg1"/>
              </a:solidFill>
              <a:latin typeface="Montserrat" panose="00000500000000000000" pitchFamily="2" charset="0"/>
            </a:endParaRPr>
          </a:p>
          <a:p>
            <a:r>
              <a:rPr lang="en-US" sz="1200" b="1">
                <a:latin typeface="Montserrat" panose="00000500000000000000" pitchFamily="2" charset="0"/>
              </a:rPr>
              <a:t>Managers can:</a:t>
            </a:r>
          </a:p>
          <a:p>
            <a:endParaRPr lang="en-US" sz="1200" b="1">
              <a:latin typeface="Montserrat" panose="00000500000000000000" pitchFamily="2" charset="0"/>
            </a:endParaRPr>
          </a:p>
          <a:p>
            <a:r>
              <a:rPr lang="en-US" sz="1200">
                <a:latin typeface="Montserrat" panose="00000500000000000000" pitchFamily="2" charset="0"/>
              </a:rPr>
              <a:t>View, create, and manage</a:t>
            </a:r>
            <a:r>
              <a:rPr lang="en-US" sz="1200" b="1">
                <a:latin typeface="Montserrat" panose="00000500000000000000" pitchFamily="2" charset="0"/>
              </a:rPr>
              <a:t> digitized performance programs and evaluations </a:t>
            </a:r>
            <a:r>
              <a:rPr lang="en-US" sz="1200">
                <a:latin typeface="Montserrat" panose="00000500000000000000" pitchFamily="2" charset="0"/>
              </a:rPr>
              <a:t>anytime directly in WolfieONE. </a:t>
            </a:r>
          </a:p>
          <a:p>
            <a:endParaRPr lang="en-US" sz="1200"/>
          </a:p>
          <a:p>
            <a:endParaRPr lang="en-US" sz="1200"/>
          </a:p>
          <a:p>
            <a:endParaRPr lang="en-US" sz="1200"/>
          </a:p>
        </p:txBody>
      </p:sp>
      <p:sp>
        <p:nvSpPr>
          <p:cNvPr id="19" name="TextBox 18">
            <a:extLst>
              <a:ext uri="{FF2B5EF4-FFF2-40B4-BE49-F238E27FC236}">
                <a16:creationId xmlns:a16="http://schemas.microsoft.com/office/drawing/2014/main" id="{C1F927B9-3876-D7A4-9578-0E9C59828726}"/>
              </a:ext>
            </a:extLst>
          </p:cNvPr>
          <p:cNvSpPr txBox="1"/>
          <p:nvPr/>
        </p:nvSpPr>
        <p:spPr>
          <a:xfrm>
            <a:off x="437407" y="318051"/>
            <a:ext cx="5048993" cy="954107"/>
          </a:xfrm>
          <a:prstGeom prst="rect">
            <a:avLst/>
          </a:prstGeom>
          <a:noFill/>
        </p:spPr>
        <p:txBody>
          <a:bodyPr wrap="square" lIns="91440" tIns="45720" rIns="91440" bIns="45720" rtlCol="0" anchor="t">
            <a:spAutoFit/>
          </a:bodyPr>
          <a:lstStyle/>
          <a:p>
            <a:r>
              <a:rPr lang="en-US" sz="2800" b="1">
                <a:latin typeface="Montserrat" panose="00000500000000000000" pitchFamily="2" charset="0"/>
              </a:rPr>
              <a:t>Performance and Evaluation Management</a:t>
            </a:r>
            <a:endParaRPr lang="en-US" sz="2800" b="1"/>
          </a:p>
        </p:txBody>
      </p:sp>
      <p:pic>
        <p:nvPicPr>
          <p:cNvPr id="2" name="Graphic 1" descr="Checklist with solid fill">
            <a:extLst>
              <a:ext uri="{FF2B5EF4-FFF2-40B4-BE49-F238E27FC236}">
                <a16:creationId xmlns:a16="http://schemas.microsoft.com/office/drawing/2014/main" id="{78B23C29-7FE9-E86B-4017-ECB932D465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6184" y="1706437"/>
            <a:ext cx="1390649" cy="1354015"/>
          </a:xfrm>
          <a:prstGeom prst="rect">
            <a:avLst/>
          </a:prstGeom>
        </p:spPr>
      </p:pic>
      <p:pic>
        <p:nvPicPr>
          <p:cNvPr id="8" name="Graphic 7" descr="Checklist with solid fill">
            <a:extLst>
              <a:ext uri="{FF2B5EF4-FFF2-40B4-BE49-F238E27FC236}">
                <a16:creationId xmlns:a16="http://schemas.microsoft.com/office/drawing/2014/main" id="{FD882045-2D76-741E-34C5-2B4B8ECD02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0322" y="458434"/>
            <a:ext cx="798661" cy="759451"/>
          </a:xfrm>
          <a:prstGeom prst="rect">
            <a:avLst/>
          </a:prstGeom>
        </p:spPr>
      </p:pic>
      <p:cxnSp>
        <p:nvCxnSpPr>
          <p:cNvPr id="4" name="Straight Connector 3">
            <a:extLst>
              <a:ext uri="{FF2B5EF4-FFF2-40B4-BE49-F238E27FC236}">
                <a16:creationId xmlns:a16="http://schemas.microsoft.com/office/drawing/2014/main" id="{4E441773-1285-DF8B-B80D-8255B4E31250}"/>
              </a:ext>
            </a:extLst>
          </p:cNvPr>
          <p:cNvCxnSpPr>
            <a:cxnSpLocks/>
          </p:cNvCxnSpPr>
          <p:nvPr/>
        </p:nvCxnSpPr>
        <p:spPr>
          <a:xfrm>
            <a:off x="817041" y="1720177"/>
            <a:ext cx="22686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3AA7636-D1EC-3DEA-F370-E2CAEC9FD9EC}"/>
              </a:ext>
            </a:extLst>
          </p:cNvPr>
          <p:cNvCxnSpPr>
            <a:cxnSpLocks/>
          </p:cNvCxnSpPr>
          <p:nvPr/>
        </p:nvCxnSpPr>
        <p:spPr>
          <a:xfrm>
            <a:off x="5937801" y="1720177"/>
            <a:ext cx="23447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07438426-A49A-6C3B-CD06-030CEAC0CC10}"/>
              </a:ext>
            </a:extLst>
          </p:cNvPr>
          <p:cNvGrpSpPr/>
          <p:nvPr/>
        </p:nvGrpSpPr>
        <p:grpSpPr>
          <a:xfrm>
            <a:off x="7185812" y="457452"/>
            <a:ext cx="877529" cy="722432"/>
            <a:chOff x="6004824" y="3529286"/>
            <a:chExt cx="1094077" cy="976694"/>
          </a:xfrm>
        </p:grpSpPr>
        <p:sp>
          <p:nvSpPr>
            <p:cNvPr id="15" name="Hexagon 14">
              <a:extLst>
                <a:ext uri="{FF2B5EF4-FFF2-40B4-BE49-F238E27FC236}">
                  <a16:creationId xmlns:a16="http://schemas.microsoft.com/office/drawing/2014/main" id="{C6720778-C48A-6453-055B-FE12AED4B89D}"/>
                </a:ext>
              </a:extLst>
            </p:cNvPr>
            <p:cNvSpPr/>
            <p:nvPr/>
          </p:nvSpPr>
          <p:spPr>
            <a:xfrm>
              <a:off x="6004824" y="3529286"/>
              <a:ext cx="1094077" cy="976694"/>
            </a:xfrm>
            <a:prstGeom prst="hexagon">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a:solidFill>
                  <a:schemeClr val="tx2"/>
                </a:solidFill>
                <a:latin typeface="Arial"/>
                <a:cs typeface="Arial"/>
              </a:endParaRPr>
            </a:p>
          </p:txBody>
        </p:sp>
        <p:sp>
          <p:nvSpPr>
            <p:cNvPr id="16" name="TextBox 15">
              <a:extLst>
                <a:ext uri="{FF2B5EF4-FFF2-40B4-BE49-F238E27FC236}">
                  <a16:creationId xmlns:a16="http://schemas.microsoft.com/office/drawing/2014/main" id="{099A44E6-6480-950B-F0FD-497D1B7D406D}"/>
                </a:ext>
              </a:extLst>
            </p:cNvPr>
            <p:cNvSpPr txBox="1"/>
            <p:nvPr/>
          </p:nvSpPr>
          <p:spPr>
            <a:xfrm>
              <a:off x="6080226" y="3875848"/>
              <a:ext cx="983126" cy="245416"/>
            </a:xfrm>
            <a:prstGeom prst="rect">
              <a:avLst/>
            </a:prstGeom>
            <a:noFill/>
            <a:ln>
              <a:noFill/>
            </a:ln>
          </p:spPr>
          <p:txBody>
            <a:bodyPr wrap="square" rtlCol="0">
              <a:spAutoFit/>
            </a:bodyPr>
            <a:lstStyle/>
            <a:p>
              <a:r>
                <a:rPr lang="en-US" sz="800">
                  <a:solidFill>
                    <a:schemeClr val="tx2"/>
                  </a:solidFill>
                </a:rPr>
                <a:t>Performance</a:t>
              </a:r>
            </a:p>
          </p:txBody>
        </p:sp>
      </p:grpSp>
      <p:pic>
        <p:nvPicPr>
          <p:cNvPr id="11" name="Picture 10" descr="A person with glasses and a red shirt&#10;&#10;Description automatically generated">
            <a:extLst>
              <a:ext uri="{FF2B5EF4-FFF2-40B4-BE49-F238E27FC236}">
                <a16:creationId xmlns:a16="http://schemas.microsoft.com/office/drawing/2014/main" id="{2E39A169-C3AD-A8BB-7D73-DF7316E69394}"/>
              </a:ext>
            </a:extLst>
          </p:cNvPr>
          <p:cNvPicPr>
            <a:picLocks noChangeAspect="1"/>
          </p:cNvPicPr>
          <p:nvPr/>
        </p:nvPicPr>
        <p:blipFill>
          <a:blip r:embed="rId5"/>
          <a:stretch>
            <a:fillRect/>
          </a:stretch>
        </p:blipFill>
        <p:spPr>
          <a:xfrm>
            <a:off x="5842215" y="492451"/>
            <a:ext cx="658107" cy="652433"/>
          </a:xfrm>
          <a:prstGeom prst="rect">
            <a:avLst/>
          </a:prstGeom>
        </p:spPr>
      </p:pic>
      <p:pic>
        <p:nvPicPr>
          <p:cNvPr id="3" name="Picture 2" descr="A black and white logo with a bell and a red circle&#10;&#10;AI-generated content may be incorrect.">
            <a:extLst>
              <a:ext uri="{FF2B5EF4-FFF2-40B4-BE49-F238E27FC236}">
                <a16:creationId xmlns:a16="http://schemas.microsoft.com/office/drawing/2014/main" id="{159618B4-04A5-6221-E338-BD53843282C9}"/>
              </a:ext>
            </a:extLst>
          </p:cNvPr>
          <p:cNvPicPr>
            <a:picLocks noChangeAspect="1"/>
          </p:cNvPicPr>
          <p:nvPr/>
        </p:nvPicPr>
        <p:blipFill>
          <a:blip r:embed="rId6"/>
          <a:stretch>
            <a:fillRect/>
          </a:stretch>
        </p:blipFill>
        <p:spPr>
          <a:xfrm>
            <a:off x="8601895" y="3145055"/>
            <a:ext cx="426388" cy="410595"/>
          </a:xfrm>
          <a:prstGeom prst="rect">
            <a:avLst/>
          </a:prstGeom>
        </p:spPr>
      </p:pic>
    </p:spTree>
    <p:extLst>
      <p:ext uri="{BB962C8B-B14F-4D97-AF65-F5344CB8AC3E}">
        <p14:creationId xmlns:p14="http://schemas.microsoft.com/office/powerpoint/2010/main" val="153225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70E6-FBCC-0E2E-8ABB-58B2E8E5F2BA}"/>
            </a:ext>
          </a:extLst>
        </p:cNvPr>
        <p:cNvGrpSpPr/>
        <p:nvPr/>
      </p:nvGrpSpPr>
      <p:grpSpPr>
        <a:xfrm>
          <a:off x="0" y="0"/>
          <a:ext cx="0" cy="0"/>
          <a:chOff x="0" y="0"/>
          <a:chExt cx="0" cy="0"/>
        </a:xfrm>
      </p:grpSpPr>
      <p:sp>
        <p:nvSpPr>
          <p:cNvPr id="20" name="Content Placeholder 5">
            <a:extLst>
              <a:ext uri="{FF2B5EF4-FFF2-40B4-BE49-F238E27FC236}">
                <a16:creationId xmlns:a16="http://schemas.microsoft.com/office/drawing/2014/main" id="{6BFDB1E5-017D-32DE-12DB-31D6DE50BA61}"/>
              </a:ext>
            </a:extLst>
          </p:cNvPr>
          <p:cNvSpPr txBox="1">
            <a:spLocks/>
          </p:cNvSpPr>
          <p:nvPr/>
        </p:nvSpPr>
        <p:spPr>
          <a:xfrm>
            <a:off x="6007151" y="1602809"/>
            <a:ext cx="2672271" cy="2757676"/>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are we doing right that we need to continue doing?</a:t>
            </a:r>
          </a:p>
          <a:p>
            <a:pPr marL="182880">
              <a:lnSpc>
                <a:spcPct val="150000"/>
              </a:lnSpc>
              <a:spcBef>
                <a:spcPts val="600"/>
              </a:spcBef>
            </a:pPr>
            <a:endParaRPr lang="en-US" i="1">
              <a:latin typeface="Bitter"/>
            </a:endParaRPr>
          </a:p>
          <a:p>
            <a:pPr marL="182880">
              <a:lnSpc>
                <a:spcPct val="150000"/>
              </a:lnSpc>
              <a:spcBef>
                <a:spcPts val="600"/>
              </a:spcBef>
            </a:pPr>
            <a:r>
              <a:rPr lang="en-US" i="1">
                <a:latin typeface="Bitter"/>
              </a:rPr>
              <a:t>What works well that shouldn’t change?</a:t>
            </a:r>
          </a:p>
          <a:p>
            <a:pPr marL="182880">
              <a:lnSpc>
                <a:spcPct val="150000"/>
              </a:lnSpc>
              <a:spcBef>
                <a:spcPts val="600"/>
              </a:spcBef>
            </a:pPr>
            <a:r>
              <a:rPr lang="en-US" i="1">
                <a:latin typeface="Bitter"/>
              </a:rPr>
              <a:t>(e.g. Jaggaer, Concur)</a:t>
            </a:r>
            <a:endParaRPr lang="en-US" i="1"/>
          </a:p>
        </p:txBody>
      </p:sp>
      <p:sp>
        <p:nvSpPr>
          <p:cNvPr id="21" name="Content Placeholder 5">
            <a:extLst>
              <a:ext uri="{FF2B5EF4-FFF2-40B4-BE49-F238E27FC236}">
                <a16:creationId xmlns:a16="http://schemas.microsoft.com/office/drawing/2014/main" id="{262B64C2-2EAF-5901-824D-87BD4DC33058}"/>
              </a:ext>
            </a:extLst>
          </p:cNvPr>
          <p:cNvSpPr txBox="1">
            <a:spLocks/>
          </p:cNvSpPr>
          <p:nvPr/>
        </p:nvSpPr>
        <p:spPr>
          <a:xfrm>
            <a:off x="472440" y="1602808"/>
            <a:ext cx="2682138" cy="275236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start doing?</a:t>
            </a:r>
          </a:p>
          <a:p>
            <a:pPr marL="182880">
              <a:lnSpc>
                <a:spcPct val="150000"/>
              </a:lnSpc>
              <a:spcBef>
                <a:spcPts val="600"/>
              </a:spcBef>
            </a:pPr>
            <a:r>
              <a:rPr lang="en-US" i="1">
                <a:latin typeface="Bitter"/>
              </a:rPr>
              <a:t>Is there a tool, process or resources that would help us achieve our goals?</a:t>
            </a:r>
          </a:p>
          <a:p>
            <a:pPr marL="182880">
              <a:lnSpc>
                <a:spcPct val="150000"/>
              </a:lnSpc>
              <a:spcBef>
                <a:spcPts val="600"/>
              </a:spcBef>
            </a:pPr>
            <a:r>
              <a:rPr lang="en-US" i="1">
                <a:latin typeface="Bitter"/>
              </a:rPr>
              <a:t>What strengths do we have that we aren’t currently leveraging?</a:t>
            </a:r>
          </a:p>
          <a:p>
            <a:endParaRPr lang="en-US">
              <a:latin typeface="Bitter"/>
            </a:endParaRPr>
          </a:p>
        </p:txBody>
      </p:sp>
      <p:sp>
        <p:nvSpPr>
          <p:cNvPr id="22" name="Content Placeholder 5">
            <a:extLst>
              <a:ext uri="{FF2B5EF4-FFF2-40B4-BE49-F238E27FC236}">
                <a16:creationId xmlns:a16="http://schemas.microsoft.com/office/drawing/2014/main" id="{5C519E92-3D3B-69AD-030A-B96955A5E866}"/>
              </a:ext>
            </a:extLst>
          </p:cNvPr>
          <p:cNvSpPr txBox="1">
            <a:spLocks/>
          </p:cNvSpPr>
          <p:nvPr/>
        </p:nvSpPr>
        <p:spPr>
          <a:xfrm>
            <a:off x="3302220" y="1602808"/>
            <a:ext cx="2557289" cy="2752368"/>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stop doing? </a:t>
            </a:r>
          </a:p>
          <a:p>
            <a:pPr marL="182880">
              <a:lnSpc>
                <a:spcPct val="150000"/>
              </a:lnSpc>
              <a:spcBef>
                <a:spcPts val="600"/>
              </a:spcBef>
            </a:pPr>
            <a:r>
              <a:rPr lang="en-US" i="1">
                <a:latin typeface="Bitter"/>
              </a:rPr>
              <a:t>What do we do that takes up a lot of resources but doesn’t produce results? </a:t>
            </a:r>
          </a:p>
          <a:p>
            <a:pPr marL="182880">
              <a:lnSpc>
                <a:spcPct val="150000"/>
              </a:lnSpc>
              <a:spcBef>
                <a:spcPts val="600"/>
              </a:spcBef>
            </a:pPr>
            <a:r>
              <a:rPr lang="en-US" i="1">
                <a:latin typeface="Bitter"/>
              </a:rPr>
              <a:t>Is there a tool or process that isn’t working the way is was intended to? </a:t>
            </a:r>
            <a:endParaRPr lang="en-US" i="1"/>
          </a:p>
        </p:txBody>
      </p:sp>
      <p:sp>
        <p:nvSpPr>
          <p:cNvPr id="6" name="Content Placeholder 5">
            <a:extLst>
              <a:ext uri="{FF2B5EF4-FFF2-40B4-BE49-F238E27FC236}">
                <a16:creationId xmlns:a16="http://schemas.microsoft.com/office/drawing/2014/main" id="{DA309354-3D65-27F6-13B9-922C17C63F09}"/>
              </a:ext>
            </a:extLst>
          </p:cNvPr>
          <p:cNvSpPr>
            <a:spLocks noGrp="1"/>
          </p:cNvSpPr>
          <p:nvPr>
            <p:ph sz="quarter" idx="4"/>
          </p:nvPr>
        </p:nvSpPr>
        <p:spPr>
          <a:xfrm>
            <a:off x="5991911" y="1569281"/>
            <a:ext cx="2672271" cy="2757676"/>
          </a:xfrm>
          <a:solidFill>
            <a:schemeClr val="tx2"/>
          </a:solidFill>
          <a:ln>
            <a:solidFill>
              <a:schemeClr val="tx1">
                <a:lumMod val="50000"/>
                <a:lumOff val="50000"/>
              </a:schemeClr>
            </a:solidFill>
          </a:ln>
        </p:spPr>
        <p:txBody>
          <a:bodyPr vert="horz" wrap="square" lIns="0" tIns="0" rIns="0" bIns="0" rtlCol="0" anchor="t">
            <a:noAutofit/>
          </a:bodyPr>
          <a:lstStyle/>
          <a:p>
            <a:pPr marL="182880">
              <a:lnSpc>
                <a:spcPct val="150000"/>
              </a:lnSpc>
              <a:spcBef>
                <a:spcPts val="600"/>
              </a:spcBef>
            </a:pPr>
            <a:endParaRPr lang="en-US" sz="1200" b="1">
              <a:latin typeface="Bitter"/>
            </a:endParaRPr>
          </a:p>
          <a:p>
            <a:pPr marL="182880">
              <a:spcBef>
                <a:spcPts val="600"/>
              </a:spcBef>
            </a:pPr>
            <a:r>
              <a:rPr lang="en-US">
                <a:latin typeface="Montserrat" panose="00000500000000000000" pitchFamily="2" charset="0"/>
                <a:ea typeface="Open Sans" panose="020B0606030504020204" pitchFamily="34" charset="0"/>
                <a:cs typeface="Open Sans" panose="020B0606030504020204" pitchFamily="34" charset="0"/>
              </a:rPr>
              <a:t>Continue to communicate and engage your employees by setting clear goals and expectations to foster productivity and a culture of growth and motivation that will ultimately contribute to your team’s success.</a:t>
            </a:r>
          </a:p>
        </p:txBody>
      </p:sp>
      <p:sp>
        <p:nvSpPr>
          <p:cNvPr id="11" name="Content Placeholder 5">
            <a:extLst>
              <a:ext uri="{FF2B5EF4-FFF2-40B4-BE49-F238E27FC236}">
                <a16:creationId xmlns:a16="http://schemas.microsoft.com/office/drawing/2014/main" id="{31C37B4B-2974-EEF6-9645-E3DC3D63EC3E}"/>
              </a:ext>
            </a:extLst>
          </p:cNvPr>
          <p:cNvSpPr txBox="1">
            <a:spLocks/>
          </p:cNvSpPr>
          <p:nvPr/>
        </p:nvSpPr>
        <p:spPr>
          <a:xfrm>
            <a:off x="3286980" y="1569280"/>
            <a:ext cx="2557289" cy="275236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endParaRPr lang="en-US" sz="1200" i="1">
              <a:latin typeface="Open Sans"/>
              <a:ea typeface="Open Sans"/>
              <a:cs typeface="Open Sans"/>
            </a:endParaRPr>
          </a:p>
          <a:p>
            <a:pPr marL="182880">
              <a:spcBef>
                <a:spcPts val="600"/>
              </a:spcBef>
            </a:pPr>
            <a:r>
              <a:rPr lang="en-US">
                <a:latin typeface="Montserrat" panose="00000500000000000000" pitchFamily="2" charset="0"/>
                <a:ea typeface="Open Sans" panose="020B0606030504020204" pitchFamily="34" charset="0"/>
                <a:cs typeface="Open Sans" panose="020B0606030504020204" pitchFamily="34" charset="0"/>
              </a:rPr>
              <a:t>Stop signing Program and Evaluation PDFs.</a:t>
            </a:r>
          </a:p>
          <a:p>
            <a:pPr marL="182880">
              <a:spcBef>
                <a:spcPts val="600"/>
              </a:spcBef>
            </a:pPr>
            <a:endParaRPr lang="en-US">
              <a:latin typeface="Montserrat" panose="00000500000000000000" pitchFamily="2" charset="0"/>
              <a:ea typeface="Open Sans" panose="020B0606030504020204" pitchFamily="34" charset="0"/>
              <a:cs typeface="Open Sans" panose="020B0606030504020204" pitchFamily="34" charset="0"/>
            </a:endParaRPr>
          </a:p>
          <a:p>
            <a:pPr marL="182880">
              <a:spcBef>
                <a:spcPts val="600"/>
              </a:spcBef>
            </a:pPr>
            <a:r>
              <a:rPr lang="en-US">
                <a:latin typeface="Montserrat" panose="00000500000000000000" pitchFamily="2" charset="0"/>
                <a:ea typeface="Open Sans" panose="020B0606030504020204" pitchFamily="34" charset="0"/>
                <a:cs typeface="Open Sans" panose="020B0606030504020204" pitchFamily="34" charset="0"/>
              </a:rPr>
              <a:t>Stop saving and storing programs and evaluations on a separate drive.</a:t>
            </a:r>
          </a:p>
          <a:p>
            <a:pPr marL="182880">
              <a:spcBef>
                <a:spcPts val="600"/>
              </a:spcBef>
            </a:pPr>
            <a:r>
              <a:rPr lang="en-US">
                <a:latin typeface="Open Sans" panose="020B0606030504020204" pitchFamily="34" charset="0"/>
                <a:ea typeface="Open Sans" panose="020B0606030504020204" pitchFamily="34" charset="0"/>
                <a:cs typeface="Open Sans" panose="020B0606030504020204" pitchFamily="34" charset="0"/>
              </a:rPr>
              <a:t> </a:t>
            </a:r>
          </a:p>
        </p:txBody>
      </p:sp>
      <p:sp>
        <p:nvSpPr>
          <p:cNvPr id="9" name="Content Placeholder 5">
            <a:extLst>
              <a:ext uri="{FF2B5EF4-FFF2-40B4-BE49-F238E27FC236}">
                <a16:creationId xmlns:a16="http://schemas.microsoft.com/office/drawing/2014/main" id="{2CAC09E7-F664-8CC8-39A6-08B716B50214}"/>
              </a:ext>
            </a:extLst>
          </p:cNvPr>
          <p:cNvSpPr txBox="1">
            <a:spLocks/>
          </p:cNvSpPr>
          <p:nvPr/>
        </p:nvSpPr>
        <p:spPr>
          <a:xfrm>
            <a:off x="457200" y="1569280"/>
            <a:ext cx="2682138" cy="275236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endParaRPr lang="en-US" sz="1200" i="1">
              <a:latin typeface="Bitter"/>
            </a:endParaRPr>
          </a:p>
          <a:p>
            <a:endParaRPr lang="en-US">
              <a:latin typeface="Bitter"/>
            </a:endParaRPr>
          </a:p>
        </p:txBody>
      </p:sp>
      <p:sp>
        <p:nvSpPr>
          <p:cNvPr id="2" name="TextBox 1">
            <a:extLst>
              <a:ext uri="{FF2B5EF4-FFF2-40B4-BE49-F238E27FC236}">
                <a16:creationId xmlns:a16="http://schemas.microsoft.com/office/drawing/2014/main" id="{B88BC703-45B9-F803-6C22-A819E7BCF179}"/>
              </a:ext>
            </a:extLst>
          </p:cNvPr>
          <p:cNvSpPr txBox="1"/>
          <p:nvPr/>
        </p:nvSpPr>
        <p:spPr>
          <a:xfrm>
            <a:off x="533108" y="1724246"/>
            <a:ext cx="2536914" cy="2215991"/>
          </a:xfrm>
          <a:prstGeom prst="rect">
            <a:avLst/>
          </a:prstGeom>
          <a:noFill/>
        </p:spPr>
        <p:txBody>
          <a:bodyPr wrap="square" lIns="91440" tIns="45720" rIns="91440" bIns="45720" rtlCol="0" anchor="t">
            <a:spAutoFit/>
          </a:bodyPr>
          <a:lstStyle/>
          <a:p>
            <a:endParaRPr lang="en-US" sz="1200" b="1">
              <a:latin typeface="Bitter"/>
            </a:endParaRPr>
          </a:p>
          <a:p>
            <a:r>
              <a:rPr lang="en-US" sz="1400">
                <a:latin typeface="Montserrat" panose="00000500000000000000" pitchFamily="2" charset="0"/>
                <a:ea typeface="Open Sans"/>
                <a:cs typeface="Open Sans"/>
              </a:rPr>
              <a:t>Adopting the new ways to conduct performance management.</a:t>
            </a:r>
          </a:p>
          <a:p>
            <a:endParaRPr lang="en-US" sz="1400">
              <a:latin typeface="Montserrat" panose="00000500000000000000" pitchFamily="2" charset="0"/>
              <a:ea typeface="Open Sans" panose="020B0606030504020204" pitchFamily="34" charset="0"/>
              <a:cs typeface="Open Sans" panose="020B0606030504020204" pitchFamily="34" charset="0"/>
            </a:endParaRPr>
          </a:p>
          <a:p>
            <a:r>
              <a:rPr lang="en-US" sz="1400">
                <a:latin typeface="Montserrat" panose="00000500000000000000" pitchFamily="2" charset="0"/>
                <a:ea typeface="Open Sans"/>
                <a:cs typeface="Open Sans"/>
              </a:rPr>
              <a:t>Go to WolfieONE to complete performance programs and evaluations.</a:t>
            </a:r>
          </a:p>
          <a:p>
            <a:endParaRPr lang="en-US" sz="140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3922FB87-330E-62B7-951D-ADA61CF25105}"/>
              </a:ext>
            </a:extLst>
          </p:cNvPr>
          <p:cNvGrpSpPr/>
          <p:nvPr/>
        </p:nvGrpSpPr>
        <p:grpSpPr>
          <a:xfrm>
            <a:off x="1141864" y="520996"/>
            <a:ext cx="7376861" cy="933829"/>
            <a:chOff x="1141864" y="520996"/>
            <a:chExt cx="7376861" cy="933829"/>
          </a:xfrm>
        </p:grpSpPr>
        <p:pic>
          <p:nvPicPr>
            <p:cNvPr id="4" name="Graphic 3" descr="A green arrow in a circle&#10;&#10;Description automatically generated">
              <a:extLst>
                <a:ext uri="{FF2B5EF4-FFF2-40B4-BE49-F238E27FC236}">
                  <a16:creationId xmlns:a16="http://schemas.microsoft.com/office/drawing/2014/main" id="{F961C1AF-9CE7-FB08-E97D-1F6C0779C5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6"/>
              <a:ext cx="911212" cy="933829"/>
            </a:xfrm>
            <a:prstGeom prst="rect">
              <a:avLst/>
            </a:prstGeom>
          </p:spPr>
        </p:pic>
        <p:grpSp>
          <p:nvGrpSpPr>
            <p:cNvPr id="5" name="Group 4">
              <a:extLst>
                <a:ext uri="{FF2B5EF4-FFF2-40B4-BE49-F238E27FC236}">
                  <a16:creationId xmlns:a16="http://schemas.microsoft.com/office/drawing/2014/main" id="{D4C64339-0913-3A52-CF2B-73D95736730F}"/>
                </a:ext>
              </a:extLst>
            </p:cNvPr>
            <p:cNvGrpSpPr/>
            <p:nvPr/>
          </p:nvGrpSpPr>
          <p:grpSpPr>
            <a:xfrm>
              <a:off x="1141864" y="665220"/>
              <a:ext cx="7376861" cy="717350"/>
              <a:chOff x="1141864" y="665220"/>
              <a:chExt cx="7376861" cy="717350"/>
            </a:xfrm>
          </p:grpSpPr>
          <p:grpSp>
            <p:nvGrpSpPr>
              <p:cNvPr id="10" name="Group 9">
                <a:extLst>
                  <a:ext uri="{FF2B5EF4-FFF2-40B4-BE49-F238E27FC236}">
                    <a16:creationId xmlns:a16="http://schemas.microsoft.com/office/drawing/2014/main" id="{06A2313C-76D0-F673-5949-8341F458F9A8}"/>
                  </a:ext>
                </a:extLst>
              </p:cNvPr>
              <p:cNvGrpSpPr/>
              <p:nvPr/>
            </p:nvGrpSpPr>
            <p:grpSpPr>
              <a:xfrm>
                <a:off x="1141864" y="665220"/>
                <a:ext cx="3339644" cy="637726"/>
                <a:chOff x="1141864" y="665220"/>
                <a:chExt cx="3339644" cy="637726"/>
              </a:xfrm>
            </p:grpSpPr>
            <p:pic>
              <p:nvPicPr>
                <p:cNvPr id="24" name="Graphic 23">
                  <a:extLst>
                    <a:ext uri="{FF2B5EF4-FFF2-40B4-BE49-F238E27FC236}">
                      <a16:creationId xmlns:a16="http://schemas.microsoft.com/office/drawing/2014/main" id="{C43D8055-FE59-727F-B6B6-7CBA636501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864" y="665220"/>
                  <a:ext cx="637726" cy="637726"/>
                </a:xfrm>
                <a:prstGeom prst="rect">
                  <a:avLst/>
                </a:prstGeom>
              </p:spPr>
            </p:pic>
            <p:pic>
              <p:nvPicPr>
                <p:cNvPr id="25" name="Graphic 24" descr="A red and black circle with a square in it&#10;&#10;Description automatically generated">
                  <a:extLst>
                    <a:ext uri="{FF2B5EF4-FFF2-40B4-BE49-F238E27FC236}">
                      <a16:creationId xmlns:a16="http://schemas.microsoft.com/office/drawing/2014/main" id="{85ECB824-4300-B579-C8A4-1608BEB002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955" y="688503"/>
                  <a:ext cx="593553" cy="593553"/>
                </a:xfrm>
                <a:prstGeom prst="rect">
                  <a:avLst/>
                </a:prstGeom>
              </p:spPr>
            </p:pic>
          </p:grpSp>
          <p:grpSp>
            <p:nvGrpSpPr>
              <p:cNvPr id="13" name="Group 12">
                <a:extLst>
                  <a:ext uri="{FF2B5EF4-FFF2-40B4-BE49-F238E27FC236}">
                    <a16:creationId xmlns:a16="http://schemas.microsoft.com/office/drawing/2014/main" id="{2EBDB9AE-D8AF-9D9F-1146-D293F358A4F9}"/>
                  </a:ext>
                </a:extLst>
              </p:cNvPr>
              <p:cNvGrpSpPr/>
              <p:nvPr/>
            </p:nvGrpSpPr>
            <p:grpSpPr>
              <a:xfrm>
                <a:off x="1521144" y="815517"/>
                <a:ext cx="6997581" cy="567053"/>
                <a:chOff x="1521144" y="815517"/>
                <a:chExt cx="6997581" cy="567053"/>
              </a:xfrm>
            </p:grpSpPr>
            <p:sp>
              <p:nvSpPr>
                <p:cNvPr id="17" name="Text Placeholder 4">
                  <a:extLst>
                    <a:ext uri="{FF2B5EF4-FFF2-40B4-BE49-F238E27FC236}">
                      <a16:creationId xmlns:a16="http://schemas.microsoft.com/office/drawing/2014/main" id="{3306A2C4-A4E3-0838-352F-1F6AD4356BF5}"/>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9" name="Text Placeholder 4">
                  <a:extLst>
                    <a:ext uri="{FF2B5EF4-FFF2-40B4-BE49-F238E27FC236}">
                      <a16:creationId xmlns:a16="http://schemas.microsoft.com/office/drawing/2014/main" id="{BDDAC167-367D-4DEA-A8DA-7F788ADF7AEB}"/>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23" name="Text Placeholder 4">
                  <a:extLst>
                    <a:ext uri="{FF2B5EF4-FFF2-40B4-BE49-F238E27FC236}">
                      <a16:creationId xmlns:a16="http://schemas.microsoft.com/office/drawing/2014/main" id="{4D2CE2DA-FF43-D256-02B6-8FCD1B09A713}"/>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Tree>
    <p:extLst>
      <p:ext uri="{BB962C8B-B14F-4D97-AF65-F5344CB8AC3E}">
        <p14:creationId xmlns:p14="http://schemas.microsoft.com/office/powerpoint/2010/main" val="351844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8520B43-E822-AC9B-BB36-AA64634E1B8C}"/>
              </a:ext>
            </a:extLst>
          </p:cNvPr>
          <p:cNvSpPr>
            <a:spLocks noGrp="1"/>
          </p:cNvSpPr>
          <p:nvPr>
            <p:ph sz="quarter" idx="4"/>
          </p:nvPr>
        </p:nvSpPr>
        <p:spPr>
          <a:xfrm>
            <a:off x="589621" y="1640164"/>
            <a:ext cx="2922954" cy="2763441"/>
          </a:xfrm>
        </p:spPr>
        <p:txBody>
          <a:bodyPr/>
          <a:lstStyle/>
          <a:p>
            <a:endParaRPr lang="en-US"/>
          </a:p>
          <a:p>
            <a:endParaRPr lang="en-US"/>
          </a:p>
        </p:txBody>
      </p:sp>
      <p:pic>
        <p:nvPicPr>
          <p:cNvPr id="8" name="Picture 7">
            <a:extLst>
              <a:ext uri="{FF2B5EF4-FFF2-40B4-BE49-F238E27FC236}">
                <a16:creationId xmlns:a16="http://schemas.microsoft.com/office/drawing/2014/main" id="{549969EE-21DA-EE6F-AD3E-F1438B3ABA9E}"/>
              </a:ext>
            </a:extLst>
          </p:cNvPr>
          <p:cNvPicPr>
            <a:picLocks noChangeAspect="1"/>
          </p:cNvPicPr>
          <p:nvPr/>
        </p:nvPicPr>
        <p:blipFill>
          <a:blip r:embed="rId2"/>
          <a:stretch>
            <a:fillRect/>
          </a:stretch>
        </p:blipFill>
        <p:spPr>
          <a:xfrm>
            <a:off x="3664350" y="1094915"/>
            <a:ext cx="4892633" cy="3062501"/>
          </a:xfrm>
          <a:prstGeom prst="rect">
            <a:avLst/>
          </a:prstGeom>
          <a:ln>
            <a:noFill/>
          </a:ln>
        </p:spPr>
      </p:pic>
      <p:sp>
        <p:nvSpPr>
          <p:cNvPr id="9" name="Hexagon 8">
            <a:extLst>
              <a:ext uri="{FF2B5EF4-FFF2-40B4-BE49-F238E27FC236}">
                <a16:creationId xmlns:a16="http://schemas.microsoft.com/office/drawing/2014/main" id="{7A6F049E-889B-2225-981B-CF48103A5B80}"/>
              </a:ext>
            </a:extLst>
          </p:cNvPr>
          <p:cNvSpPr/>
          <p:nvPr/>
        </p:nvSpPr>
        <p:spPr>
          <a:xfrm>
            <a:off x="3661883" y="2204302"/>
            <a:ext cx="1073316" cy="939819"/>
          </a:xfrm>
          <a:prstGeom prst="hexagon">
            <a:avLst/>
          </a:prstGeom>
          <a:solidFill>
            <a:srgbClr val="828282"/>
          </a:solidFill>
          <a:ln w="25400" cap="flat" cmpd="sng" algn="ctr">
            <a:solidFill>
              <a:srgbClr val="828282"/>
            </a:solid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endParaRPr>
          </a:p>
        </p:txBody>
      </p:sp>
      <p:sp>
        <p:nvSpPr>
          <p:cNvPr id="10" name="Hexagon 9">
            <a:extLst>
              <a:ext uri="{FF2B5EF4-FFF2-40B4-BE49-F238E27FC236}">
                <a16:creationId xmlns:a16="http://schemas.microsoft.com/office/drawing/2014/main" id="{639AB066-F5BA-5E99-35FF-AB0F5E9033B4}"/>
              </a:ext>
            </a:extLst>
          </p:cNvPr>
          <p:cNvSpPr/>
          <p:nvPr/>
        </p:nvSpPr>
        <p:spPr>
          <a:xfrm>
            <a:off x="3661883" y="3342531"/>
            <a:ext cx="1069264" cy="8843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Journeys</a:t>
            </a:r>
          </a:p>
        </p:txBody>
      </p:sp>
      <p:sp>
        <p:nvSpPr>
          <p:cNvPr id="11" name="Hexagon 10">
            <a:extLst>
              <a:ext uri="{FF2B5EF4-FFF2-40B4-BE49-F238E27FC236}">
                <a16:creationId xmlns:a16="http://schemas.microsoft.com/office/drawing/2014/main" id="{0A31E3DE-EBA2-AF97-4E25-22255919A5AF}"/>
              </a:ext>
            </a:extLst>
          </p:cNvPr>
          <p:cNvSpPr/>
          <p:nvPr/>
        </p:nvSpPr>
        <p:spPr>
          <a:xfrm>
            <a:off x="7577744" y="3321099"/>
            <a:ext cx="1094077" cy="905750"/>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HR Helpdesk</a:t>
            </a:r>
          </a:p>
        </p:txBody>
      </p:sp>
      <p:sp>
        <p:nvSpPr>
          <p:cNvPr id="12" name="Text Placeholder 3">
            <a:extLst>
              <a:ext uri="{FF2B5EF4-FFF2-40B4-BE49-F238E27FC236}">
                <a16:creationId xmlns:a16="http://schemas.microsoft.com/office/drawing/2014/main" id="{D4E6E289-CAD0-62A5-9F32-E46FA81D2687}"/>
              </a:ext>
            </a:extLst>
          </p:cNvPr>
          <p:cNvSpPr>
            <a:spLocks noGrp="1"/>
          </p:cNvSpPr>
          <p:nvPr>
            <p:ph type="body" idx="1"/>
          </p:nvPr>
        </p:nvSpPr>
        <p:spPr>
          <a:xfrm>
            <a:off x="1338018" y="1818405"/>
            <a:ext cx="2062451" cy="421910"/>
          </a:xfrm>
        </p:spPr>
        <p:txBody>
          <a:bodyPr/>
          <a:lstStyle/>
          <a:p>
            <a:r>
              <a:rPr lang="en-US">
                <a:latin typeface="Montserrat ExtraBold"/>
              </a:rPr>
              <a:t>Compensation</a:t>
            </a:r>
          </a:p>
        </p:txBody>
      </p:sp>
      <p:sp>
        <p:nvSpPr>
          <p:cNvPr id="3" name="Hexagon 2">
            <a:extLst>
              <a:ext uri="{FF2B5EF4-FFF2-40B4-BE49-F238E27FC236}">
                <a16:creationId xmlns:a16="http://schemas.microsoft.com/office/drawing/2014/main" id="{4F5E5AC2-E86E-AE97-38A2-30AFF9AF2BC6}"/>
              </a:ext>
            </a:extLst>
          </p:cNvPr>
          <p:cNvSpPr/>
          <p:nvPr/>
        </p:nvSpPr>
        <p:spPr>
          <a:xfrm>
            <a:off x="5455349" y="2082548"/>
            <a:ext cx="1334730" cy="1061573"/>
          </a:xfrm>
          <a:prstGeom prst="hexagon">
            <a:avLst>
              <a:gd name="adj" fmla="val 29357"/>
              <a:gd name="vf" fmla="val 115470"/>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 HR</a:t>
            </a:r>
          </a:p>
        </p:txBody>
      </p:sp>
      <p:sp>
        <p:nvSpPr>
          <p:cNvPr id="4" name="Title 1">
            <a:extLst>
              <a:ext uri="{FF2B5EF4-FFF2-40B4-BE49-F238E27FC236}">
                <a16:creationId xmlns:a16="http://schemas.microsoft.com/office/drawing/2014/main" id="{211B97A8-F8CA-124B-F472-3831DB1E7FA2}"/>
              </a:ext>
            </a:extLst>
          </p:cNvPr>
          <p:cNvSpPr txBox="1">
            <a:spLocks/>
          </p:cNvSpPr>
          <p:nvPr/>
        </p:nvSpPr>
        <p:spPr>
          <a:xfrm>
            <a:off x="493753" y="-82469"/>
            <a:ext cx="9201148" cy="1663910"/>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pPr>
              <a:lnSpc>
                <a:spcPct val="100000"/>
              </a:lnSpc>
            </a:pPr>
            <a:r>
              <a:rPr lang="en-US" sz="3200">
                <a:solidFill>
                  <a:schemeClr val="tx2"/>
                </a:solidFill>
                <a:latin typeface="Montserrat ExtraBold"/>
              </a:rPr>
              <a:t>Distributing merit and Discretionary increases to your employees</a:t>
            </a:r>
            <a:endParaRPr lang="en-US">
              <a:solidFill>
                <a:schemeClr val="tx2"/>
              </a:solidFill>
            </a:endParaRPr>
          </a:p>
        </p:txBody>
      </p:sp>
      <p:sp>
        <p:nvSpPr>
          <p:cNvPr id="5" name="TextBox 4">
            <a:extLst>
              <a:ext uri="{FF2B5EF4-FFF2-40B4-BE49-F238E27FC236}">
                <a16:creationId xmlns:a16="http://schemas.microsoft.com/office/drawing/2014/main" id="{008F4F50-35A2-6224-4876-C7305D427728}"/>
              </a:ext>
            </a:extLst>
          </p:cNvPr>
          <p:cNvSpPr txBox="1"/>
          <p:nvPr/>
        </p:nvSpPr>
        <p:spPr>
          <a:xfrm>
            <a:off x="3684037" y="2521260"/>
            <a:ext cx="1024955" cy="369332"/>
          </a:xfrm>
          <a:prstGeom prst="rect">
            <a:avLst/>
          </a:prstGeom>
          <a:noFill/>
        </p:spPr>
        <p:txBody>
          <a:bodyPr wrap="square" rtlCol="0">
            <a:spAutoFit/>
          </a:bodyPr>
          <a:lstStyle/>
          <a:p>
            <a:pPr algn="ctr"/>
            <a:r>
              <a:rPr lang="en-US" sz="900" b="1">
                <a:solidFill>
                  <a:schemeClr val="tx2"/>
                </a:solidFill>
              </a:rPr>
              <a:t>Recruiting</a:t>
            </a:r>
          </a:p>
          <a:p>
            <a:pPr algn="ctr"/>
            <a:r>
              <a:rPr lang="en-US" sz="900" b="1">
                <a:solidFill>
                  <a:schemeClr val="tx2"/>
                </a:solidFill>
              </a:rPr>
              <a:t>(ORC)</a:t>
            </a:r>
          </a:p>
        </p:txBody>
      </p:sp>
      <p:sp>
        <p:nvSpPr>
          <p:cNvPr id="13" name="Rectangle: Rounded Corners 12">
            <a:extLst>
              <a:ext uri="{FF2B5EF4-FFF2-40B4-BE49-F238E27FC236}">
                <a16:creationId xmlns:a16="http://schemas.microsoft.com/office/drawing/2014/main" id="{36E781A6-6EBC-2B9D-B2F5-F0C565903695}"/>
              </a:ext>
            </a:extLst>
          </p:cNvPr>
          <p:cNvSpPr>
            <a:spLocks noGrp="1" noRot="1" noMove="1" noResize="1" noEditPoints="1" noAdjustHandles="1" noChangeArrowheads="1" noChangeShapeType="1"/>
          </p:cNvSpPr>
          <p:nvPr/>
        </p:nvSpPr>
        <p:spPr>
          <a:xfrm>
            <a:off x="4874342" y="3082413"/>
            <a:ext cx="523568" cy="147484"/>
          </a:xfrm>
          <a:prstGeom prst="roundRect">
            <a:avLst/>
          </a:prstGeom>
          <a:solidFill>
            <a:srgbClr val="828282"/>
          </a:solidFill>
          <a:ln>
            <a:solidFill>
              <a:srgbClr val="8282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9F9CA72-970E-60D5-4F50-DA4C73AF68BF}"/>
              </a:ext>
            </a:extLst>
          </p:cNvPr>
          <p:cNvSpPr txBox="1"/>
          <p:nvPr/>
        </p:nvSpPr>
        <p:spPr>
          <a:xfrm>
            <a:off x="4783062" y="3063422"/>
            <a:ext cx="671053" cy="230832"/>
          </a:xfrm>
          <a:prstGeom prst="rect">
            <a:avLst/>
          </a:prstGeom>
          <a:noFill/>
        </p:spPr>
        <p:txBody>
          <a:bodyPr wrap="square" rtlCol="0">
            <a:spAutoFit/>
          </a:bodyPr>
          <a:lstStyle/>
          <a:p>
            <a:r>
              <a:rPr lang="en-US" sz="900" b="1">
                <a:solidFill>
                  <a:schemeClr val="tx2"/>
                </a:solidFill>
              </a:rPr>
              <a:t>Learning</a:t>
            </a:r>
          </a:p>
        </p:txBody>
      </p:sp>
      <p:sp>
        <p:nvSpPr>
          <p:cNvPr id="17" name="Hexagon 16">
            <a:extLst>
              <a:ext uri="{FF2B5EF4-FFF2-40B4-BE49-F238E27FC236}">
                <a16:creationId xmlns:a16="http://schemas.microsoft.com/office/drawing/2014/main" id="{EB2FE593-61AA-2AA8-B4DE-57CB97B93681}"/>
              </a:ext>
            </a:extLst>
          </p:cNvPr>
          <p:cNvSpPr/>
          <p:nvPr/>
        </p:nvSpPr>
        <p:spPr>
          <a:xfrm>
            <a:off x="4512467" y="1572620"/>
            <a:ext cx="1165614" cy="939819"/>
          </a:xfrm>
          <a:prstGeom prst="hexagon">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tx2"/>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EE191072-E1E5-88CF-9572-D9D189A3C62D}"/>
              </a:ext>
            </a:extLst>
          </p:cNvPr>
          <p:cNvSpPr txBox="1"/>
          <p:nvPr/>
        </p:nvSpPr>
        <p:spPr>
          <a:xfrm>
            <a:off x="4404181" y="1911627"/>
            <a:ext cx="1409881" cy="276999"/>
          </a:xfrm>
          <a:prstGeom prst="rect">
            <a:avLst/>
          </a:prstGeom>
          <a:noFill/>
        </p:spPr>
        <p:txBody>
          <a:bodyPr wrap="square" rtlCol="0">
            <a:spAutoFit/>
          </a:bodyPr>
          <a:lstStyle/>
          <a:p>
            <a:pPr algn="ctr"/>
            <a:r>
              <a:rPr lang="en-US" sz="1150" b="1">
                <a:solidFill>
                  <a:schemeClr val="tx2"/>
                </a:solidFill>
              </a:rPr>
              <a:t>Compensation</a:t>
            </a:r>
          </a:p>
        </p:txBody>
      </p:sp>
      <p:sp>
        <p:nvSpPr>
          <p:cNvPr id="2" name="Title 1">
            <a:extLst>
              <a:ext uri="{FF2B5EF4-FFF2-40B4-BE49-F238E27FC236}">
                <a16:creationId xmlns:a16="http://schemas.microsoft.com/office/drawing/2014/main" id="{D53C793E-3D8C-E5D7-A325-837DAF7F3ED0}"/>
              </a:ext>
            </a:extLst>
          </p:cNvPr>
          <p:cNvSpPr txBox="1">
            <a:spLocks/>
          </p:cNvSpPr>
          <p:nvPr/>
        </p:nvSpPr>
        <p:spPr>
          <a:xfrm>
            <a:off x="481185" y="-91290"/>
            <a:ext cx="9201148" cy="1663910"/>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pPr>
              <a:lnSpc>
                <a:spcPct val="100000"/>
              </a:lnSpc>
            </a:pPr>
            <a:r>
              <a:rPr lang="en-US" sz="3200">
                <a:solidFill>
                  <a:schemeClr val="bg1"/>
                </a:solidFill>
                <a:latin typeface="Montserrat ExtraBold"/>
              </a:rPr>
              <a:t>Distributing merit and Discretionary increases to your employees</a:t>
            </a:r>
            <a:endParaRPr lang="en-US"/>
          </a:p>
        </p:txBody>
      </p:sp>
    </p:spTree>
    <p:extLst>
      <p:ext uri="{BB962C8B-B14F-4D97-AF65-F5344CB8AC3E}">
        <p14:creationId xmlns:p14="http://schemas.microsoft.com/office/powerpoint/2010/main" val="1998366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9D906-00F3-DB84-ACD0-6186C4AF85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F20D574-2877-7E67-E3C0-956B546403E7}"/>
              </a:ext>
            </a:extLst>
          </p:cNvPr>
          <p:cNvSpPr/>
          <p:nvPr/>
        </p:nvSpPr>
        <p:spPr>
          <a:xfrm>
            <a:off x="3678564" y="1558717"/>
            <a:ext cx="2086526" cy="249488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r>
              <a:rPr lang="en-US" sz="1600">
                <a:solidFill>
                  <a:schemeClr val="tx1"/>
                </a:solidFill>
                <a:latin typeface="Montserrat" panose="00000500000000000000" pitchFamily="2" charset="0"/>
              </a:rPr>
              <a:t>Streamlined and digitized discretionary and merit distribution</a:t>
            </a:r>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6" name="TextBox 5">
            <a:extLst>
              <a:ext uri="{FF2B5EF4-FFF2-40B4-BE49-F238E27FC236}">
                <a16:creationId xmlns:a16="http://schemas.microsoft.com/office/drawing/2014/main" id="{53E38538-23A5-664D-6509-5375343650B4}"/>
              </a:ext>
            </a:extLst>
          </p:cNvPr>
          <p:cNvSpPr txBox="1"/>
          <p:nvPr/>
        </p:nvSpPr>
        <p:spPr>
          <a:xfrm>
            <a:off x="136187" y="661481"/>
            <a:ext cx="2033081" cy="302530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470F2C51-3370-152B-5ED6-98ABD77EF4CF}"/>
              </a:ext>
            </a:extLst>
          </p:cNvPr>
          <p:cNvSpPr txBox="1"/>
          <p:nvPr/>
        </p:nvSpPr>
        <p:spPr>
          <a:xfrm>
            <a:off x="958790" y="1047707"/>
            <a:ext cx="2537220" cy="3077766"/>
          </a:xfrm>
          <a:prstGeom prst="rect">
            <a:avLst/>
          </a:prstGeom>
          <a:noFill/>
        </p:spPr>
        <p:txBody>
          <a:bodyPr wrap="square" lIns="91440" tIns="45720" rIns="91440" bIns="45720" rtlCol="0" anchor="t">
            <a:spAutoFit/>
          </a:bodyPr>
          <a:lstStyle/>
          <a:p>
            <a:endParaRPr lang="en-US" sz="1400"/>
          </a:p>
          <a:p>
            <a:r>
              <a:rPr lang="en-US" sz="1200" b="1">
                <a:latin typeface="Montserrat" panose="00000500000000000000" pitchFamily="2" charset="0"/>
              </a:rPr>
              <a:t>Current State:</a:t>
            </a:r>
          </a:p>
          <a:p>
            <a:endParaRPr lang="en-US" sz="1200" b="1">
              <a:latin typeface="Montserrat" panose="00000500000000000000" pitchFamily="2" charset="0"/>
            </a:endParaRPr>
          </a:p>
          <a:p>
            <a:endParaRPr lang="en-US" sz="1200" b="1">
              <a:latin typeface="Montserrat" panose="00000500000000000000" pitchFamily="2" charset="0"/>
            </a:endParaRPr>
          </a:p>
          <a:p>
            <a:r>
              <a:rPr lang="en-US" sz="1200">
                <a:latin typeface="Montserrat" panose="00000500000000000000" pitchFamily="2" charset="0"/>
              </a:rPr>
              <a:t>Distributing discretionary and merit increases among a team of employees is a </a:t>
            </a:r>
            <a:r>
              <a:rPr lang="en-US" sz="1200" b="1">
                <a:latin typeface="Montserrat" panose="00000500000000000000" pitchFamily="2" charset="0"/>
              </a:rPr>
              <a:t>manual process</a:t>
            </a:r>
            <a:r>
              <a:rPr lang="en-US" sz="1200">
                <a:latin typeface="Montserrat" panose="00000500000000000000" pitchFamily="2" charset="0"/>
              </a:rPr>
              <a:t>.</a:t>
            </a:r>
          </a:p>
          <a:p>
            <a:endParaRPr lang="en-US" sz="1200">
              <a:latin typeface="Montserrat" panose="00000500000000000000" pitchFamily="2" charset="0"/>
            </a:endParaRPr>
          </a:p>
          <a:p>
            <a:r>
              <a:rPr lang="en-US" sz="1200">
                <a:latin typeface="Montserrat" panose="00000500000000000000" pitchFamily="2" charset="0"/>
              </a:rPr>
              <a:t>Currently, HR sends out </a:t>
            </a:r>
            <a:r>
              <a:rPr lang="en-US" sz="1200" b="1">
                <a:latin typeface="Montserrat" panose="00000500000000000000" pitchFamily="2" charset="0"/>
              </a:rPr>
              <a:t>spreadsheet files</a:t>
            </a:r>
            <a:r>
              <a:rPr lang="en-US" sz="1200">
                <a:latin typeface="Montserrat" panose="00000500000000000000" pitchFamily="2" charset="0"/>
              </a:rPr>
              <a:t> for departments to enter employees' distributions then loaded into </a:t>
            </a:r>
            <a:r>
              <a:rPr lang="en-US" sz="1200" err="1">
                <a:latin typeface="Montserrat" panose="00000500000000000000" pitchFamily="2" charset="0"/>
              </a:rPr>
              <a:t>Peoplsoft</a:t>
            </a:r>
            <a:r>
              <a:rPr lang="en-US" sz="1200">
                <a:latin typeface="Montserrat" panose="00000500000000000000" pitchFamily="2" charset="0"/>
              </a:rPr>
              <a:t> or RF Oracle.</a:t>
            </a:r>
          </a:p>
          <a:p>
            <a:endParaRPr lang="en-US" sz="1200" b="1"/>
          </a:p>
        </p:txBody>
      </p:sp>
      <p:sp>
        <p:nvSpPr>
          <p:cNvPr id="9" name="TextBox 8">
            <a:extLst>
              <a:ext uri="{FF2B5EF4-FFF2-40B4-BE49-F238E27FC236}">
                <a16:creationId xmlns:a16="http://schemas.microsoft.com/office/drawing/2014/main" id="{D37CF44A-31C4-A8AB-F06D-31D40AD7335D}"/>
              </a:ext>
            </a:extLst>
          </p:cNvPr>
          <p:cNvSpPr txBox="1"/>
          <p:nvPr/>
        </p:nvSpPr>
        <p:spPr>
          <a:xfrm>
            <a:off x="5811910" y="1264038"/>
            <a:ext cx="2827774" cy="3231654"/>
          </a:xfrm>
          <a:prstGeom prst="rect">
            <a:avLst/>
          </a:prstGeom>
          <a:noFill/>
        </p:spPr>
        <p:txBody>
          <a:bodyPr wrap="square" lIns="91440" tIns="45720" rIns="91440" bIns="45720" rtlCol="0" anchor="t">
            <a:spAutoFit/>
          </a:bodyPr>
          <a:lstStyle/>
          <a:p>
            <a:r>
              <a:rPr lang="en-US" sz="1200" b="1">
                <a:solidFill>
                  <a:schemeClr val="bg1"/>
                </a:solidFill>
                <a:latin typeface="Montserrat" panose="00000500000000000000" pitchFamily="2" charset="0"/>
              </a:rPr>
              <a:t>Future State:</a:t>
            </a:r>
          </a:p>
          <a:p>
            <a:endParaRPr lang="en-US" sz="1200" b="1">
              <a:solidFill>
                <a:schemeClr val="bg1"/>
              </a:solidFill>
              <a:latin typeface="Montserrat" panose="00000500000000000000" pitchFamily="2" charset="0"/>
            </a:endParaRPr>
          </a:p>
          <a:p>
            <a:r>
              <a:rPr lang="en-US" sz="1200">
                <a:latin typeface="Montserrat" panose="00000500000000000000" pitchFamily="2" charset="0"/>
              </a:rPr>
              <a:t>Managers will be able to enter percentages or amounts from their pool directly in WolfieONE; no more spreadsheet files.</a:t>
            </a:r>
          </a:p>
          <a:p>
            <a:endParaRPr lang="en-US" sz="1200">
              <a:latin typeface="Montserrat" panose="00000500000000000000" pitchFamily="2" charset="0"/>
            </a:endParaRPr>
          </a:p>
          <a:p>
            <a:r>
              <a:rPr lang="en-US" sz="1200">
                <a:latin typeface="Montserrat" panose="00000500000000000000" pitchFamily="2" charset="0"/>
              </a:rPr>
              <a:t>Managers will see a notification for this task. It will be on their “Things to Finish” list in WolfieONE.</a:t>
            </a:r>
          </a:p>
          <a:p>
            <a:endParaRPr lang="en-US" sz="1200">
              <a:latin typeface="Montserrat" panose="00000500000000000000" pitchFamily="2" charset="0"/>
            </a:endParaRPr>
          </a:p>
          <a:p>
            <a:r>
              <a:rPr lang="en-US" sz="1200">
                <a:latin typeface="Montserrat" panose="00000500000000000000" pitchFamily="2" charset="0"/>
              </a:rPr>
              <a:t>There will be an electronic approval process that will commit the changes to  WolfieONE for payroll.</a:t>
            </a:r>
          </a:p>
          <a:p>
            <a:endParaRPr lang="en-US" sz="1200"/>
          </a:p>
        </p:txBody>
      </p:sp>
      <p:sp>
        <p:nvSpPr>
          <p:cNvPr id="19" name="TextBox 18">
            <a:extLst>
              <a:ext uri="{FF2B5EF4-FFF2-40B4-BE49-F238E27FC236}">
                <a16:creationId xmlns:a16="http://schemas.microsoft.com/office/drawing/2014/main" id="{23F6C507-5ECD-BE98-C74C-94179E3114D9}"/>
              </a:ext>
            </a:extLst>
          </p:cNvPr>
          <p:cNvSpPr txBox="1"/>
          <p:nvPr/>
        </p:nvSpPr>
        <p:spPr>
          <a:xfrm>
            <a:off x="854914" y="330391"/>
            <a:ext cx="6133049" cy="830997"/>
          </a:xfrm>
          <a:prstGeom prst="rect">
            <a:avLst/>
          </a:prstGeom>
          <a:noFill/>
        </p:spPr>
        <p:txBody>
          <a:bodyPr wrap="square" lIns="91440" tIns="45720" rIns="91440" bIns="45720" rtlCol="0" anchor="t">
            <a:spAutoFit/>
          </a:bodyPr>
          <a:lstStyle/>
          <a:p>
            <a:r>
              <a:rPr lang="en-US" sz="2400" b="1">
                <a:latin typeface="Montserrat" panose="00000500000000000000" pitchFamily="2" charset="0"/>
              </a:rPr>
              <a:t>Distributing Merit and Discretionary Increases to your employees</a:t>
            </a:r>
          </a:p>
        </p:txBody>
      </p:sp>
      <p:sp>
        <p:nvSpPr>
          <p:cNvPr id="23" name="Hexagon 22">
            <a:extLst>
              <a:ext uri="{FF2B5EF4-FFF2-40B4-BE49-F238E27FC236}">
                <a16:creationId xmlns:a16="http://schemas.microsoft.com/office/drawing/2014/main" id="{12E82CB7-03A7-69D6-E6F6-CF0F4D3F1EBB}"/>
              </a:ext>
            </a:extLst>
          </p:cNvPr>
          <p:cNvSpPr/>
          <p:nvPr/>
        </p:nvSpPr>
        <p:spPr>
          <a:xfrm>
            <a:off x="7945324" y="472492"/>
            <a:ext cx="730360" cy="644872"/>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2"/>
                </a:solidFill>
                <a:latin typeface="Aptos"/>
                <a:cs typeface="Arial"/>
              </a:rPr>
              <a:t>Comp</a:t>
            </a:r>
          </a:p>
        </p:txBody>
      </p:sp>
      <p:pic>
        <p:nvPicPr>
          <p:cNvPr id="10" name="Graphic 9">
            <a:extLst>
              <a:ext uri="{FF2B5EF4-FFF2-40B4-BE49-F238E27FC236}">
                <a16:creationId xmlns:a16="http://schemas.microsoft.com/office/drawing/2014/main" id="{4968A51A-F294-91FC-E91C-CB1527F20B20}"/>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426572" y="1756729"/>
            <a:ext cx="791813" cy="809459"/>
          </a:xfrm>
          <a:prstGeom prst="rect">
            <a:avLst/>
          </a:prstGeom>
        </p:spPr>
      </p:pic>
      <p:pic>
        <p:nvPicPr>
          <p:cNvPr id="11" name="Graphic 10">
            <a:extLst>
              <a:ext uri="{FF2B5EF4-FFF2-40B4-BE49-F238E27FC236}">
                <a16:creationId xmlns:a16="http://schemas.microsoft.com/office/drawing/2014/main" id="{F5545A81-6BEE-A944-ECD6-5FFF9FB4AACF}"/>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7413000" y="682631"/>
            <a:ext cx="416730" cy="384333"/>
          </a:xfrm>
          <a:prstGeom prst="rect">
            <a:avLst/>
          </a:prstGeom>
        </p:spPr>
      </p:pic>
      <p:cxnSp>
        <p:nvCxnSpPr>
          <p:cNvPr id="2" name="Straight Connector 1">
            <a:extLst>
              <a:ext uri="{FF2B5EF4-FFF2-40B4-BE49-F238E27FC236}">
                <a16:creationId xmlns:a16="http://schemas.microsoft.com/office/drawing/2014/main" id="{557A6714-421B-46FF-6C76-D40C69AD562E}"/>
              </a:ext>
            </a:extLst>
          </p:cNvPr>
          <p:cNvCxnSpPr>
            <a:cxnSpLocks/>
          </p:cNvCxnSpPr>
          <p:nvPr/>
        </p:nvCxnSpPr>
        <p:spPr>
          <a:xfrm>
            <a:off x="1058400" y="1558717"/>
            <a:ext cx="2282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8D0F636-2BC8-4132-C181-93248DA6461D}"/>
              </a:ext>
            </a:extLst>
          </p:cNvPr>
          <p:cNvCxnSpPr>
            <a:cxnSpLocks/>
          </p:cNvCxnSpPr>
          <p:nvPr/>
        </p:nvCxnSpPr>
        <p:spPr>
          <a:xfrm>
            <a:off x="5893060" y="1550780"/>
            <a:ext cx="28904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 name="Picture 7" descr="A person with glasses and a red shirt&#10;&#10;Description automatically generated">
            <a:extLst>
              <a:ext uri="{FF2B5EF4-FFF2-40B4-BE49-F238E27FC236}">
                <a16:creationId xmlns:a16="http://schemas.microsoft.com/office/drawing/2014/main" id="{87DC848E-F754-39E1-F0FA-D697B1CC687B}"/>
              </a:ext>
            </a:extLst>
          </p:cNvPr>
          <p:cNvPicPr>
            <a:picLocks noChangeAspect="1"/>
          </p:cNvPicPr>
          <p:nvPr/>
        </p:nvPicPr>
        <p:blipFill>
          <a:blip r:embed="rId6"/>
          <a:stretch>
            <a:fillRect/>
          </a:stretch>
        </p:blipFill>
        <p:spPr>
          <a:xfrm>
            <a:off x="6829607" y="578022"/>
            <a:ext cx="493194" cy="488942"/>
          </a:xfrm>
          <a:prstGeom prst="rect">
            <a:avLst/>
          </a:prstGeom>
        </p:spPr>
      </p:pic>
      <p:pic>
        <p:nvPicPr>
          <p:cNvPr id="3" name="Picture 2" descr="A black and white logo with a bell and a red circle&#10;&#10;AI-generated content may be incorrect.">
            <a:extLst>
              <a:ext uri="{FF2B5EF4-FFF2-40B4-BE49-F238E27FC236}">
                <a16:creationId xmlns:a16="http://schemas.microsoft.com/office/drawing/2014/main" id="{D0A9F773-DEA1-7FB1-6A04-590A33064E2F}"/>
              </a:ext>
            </a:extLst>
          </p:cNvPr>
          <p:cNvPicPr>
            <a:picLocks noChangeAspect="1"/>
          </p:cNvPicPr>
          <p:nvPr/>
        </p:nvPicPr>
        <p:blipFill>
          <a:blip r:embed="rId7"/>
          <a:stretch>
            <a:fillRect/>
          </a:stretch>
        </p:blipFill>
        <p:spPr>
          <a:xfrm>
            <a:off x="8581425" y="2608480"/>
            <a:ext cx="426388" cy="410595"/>
          </a:xfrm>
          <a:prstGeom prst="rect">
            <a:avLst/>
          </a:prstGeom>
        </p:spPr>
      </p:pic>
    </p:spTree>
    <p:extLst>
      <p:ext uri="{BB962C8B-B14F-4D97-AF65-F5344CB8AC3E}">
        <p14:creationId xmlns:p14="http://schemas.microsoft.com/office/powerpoint/2010/main" val="2948420302"/>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94914-1508-057F-594E-7BEE5C78C3DD}"/>
              </a:ext>
            </a:extLst>
          </p:cNvPr>
          <p:cNvSpPr>
            <a:spLocks noGrp="1"/>
          </p:cNvSpPr>
          <p:nvPr>
            <p:ph type="title"/>
          </p:nvPr>
        </p:nvSpPr>
        <p:spPr>
          <a:xfrm>
            <a:off x="266701" y="155341"/>
            <a:ext cx="7886700" cy="587943"/>
          </a:xfrm>
        </p:spPr>
        <p:txBody>
          <a:bodyPr/>
          <a:lstStyle/>
          <a:p>
            <a:r>
              <a:rPr lang="en-US">
                <a:solidFill>
                  <a:schemeClr val="tx2"/>
                </a:solidFill>
              </a:rPr>
              <a:t>Screenshot of distributing pool</a:t>
            </a:r>
          </a:p>
        </p:txBody>
      </p:sp>
      <p:sp>
        <p:nvSpPr>
          <p:cNvPr id="3" name="Text Placeholder 2">
            <a:extLst>
              <a:ext uri="{FF2B5EF4-FFF2-40B4-BE49-F238E27FC236}">
                <a16:creationId xmlns:a16="http://schemas.microsoft.com/office/drawing/2014/main" id="{44187C7C-07EA-479F-112B-A984DD899EA8}"/>
              </a:ext>
            </a:extLst>
          </p:cNvPr>
          <p:cNvSpPr>
            <a:spLocks noGrp="1"/>
          </p:cNvSpPr>
          <p:nvPr>
            <p:ph type="body" sz="quarter" idx="13"/>
          </p:nvPr>
        </p:nvSpPr>
        <p:spPr/>
        <p:txBody>
          <a:bodyPr/>
          <a:lstStyle/>
          <a:p>
            <a:endParaRPr lang="en-US"/>
          </a:p>
        </p:txBody>
      </p:sp>
      <p:pic>
        <p:nvPicPr>
          <p:cNvPr id="5" name="Picture 4" descr="A screenshot of a computer&#10;&#10;AI-generated content may be incorrect.">
            <a:extLst>
              <a:ext uri="{FF2B5EF4-FFF2-40B4-BE49-F238E27FC236}">
                <a16:creationId xmlns:a16="http://schemas.microsoft.com/office/drawing/2014/main" id="{D6C6F7C7-B3DD-5907-831D-5741B5C3AE20}"/>
              </a:ext>
            </a:extLst>
          </p:cNvPr>
          <p:cNvPicPr>
            <a:picLocks noChangeAspect="1"/>
          </p:cNvPicPr>
          <p:nvPr/>
        </p:nvPicPr>
        <p:blipFill>
          <a:blip r:embed="rId2"/>
          <a:srcRect l="1194" t="9503" r="654" b="3750"/>
          <a:stretch/>
        </p:blipFill>
        <p:spPr>
          <a:xfrm>
            <a:off x="266701" y="736600"/>
            <a:ext cx="8356600" cy="4224337"/>
          </a:xfrm>
          <a:prstGeom prst="rect">
            <a:avLst/>
          </a:prstGeom>
          <a:ln>
            <a:solidFill>
              <a:schemeClr val="bg1">
                <a:lumMod val="75000"/>
              </a:schemeClr>
            </a:solidFill>
          </a:ln>
        </p:spPr>
      </p:pic>
      <p:sp>
        <p:nvSpPr>
          <p:cNvPr id="4" name="Title 1">
            <a:extLst>
              <a:ext uri="{FF2B5EF4-FFF2-40B4-BE49-F238E27FC236}">
                <a16:creationId xmlns:a16="http://schemas.microsoft.com/office/drawing/2014/main" id="{BB8BD3C3-8970-AB0B-C948-0A169B74A7E7}"/>
              </a:ext>
            </a:extLst>
          </p:cNvPr>
          <p:cNvSpPr txBox="1">
            <a:spLocks/>
          </p:cNvSpPr>
          <p:nvPr/>
        </p:nvSpPr>
        <p:spPr>
          <a:xfrm>
            <a:off x="263170" y="148657"/>
            <a:ext cx="6394768" cy="587943"/>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2400" b="1" i="0" kern="1200" cap="all" baseline="0">
                <a:solidFill>
                  <a:srgbClr val="990000"/>
                </a:solidFill>
                <a:latin typeface="Montserrat ExtraBold" panose="00000900000000000000" pitchFamily="2" charset="0"/>
                <a:ea typeface="+mj-ea"/>
                <a:cs typeface="+mj-cs"/>
              </a:defRPr>
            </a:lvl1pPr>
          </a:lstStyle>
          <a:p>
            <a:r>
              <a:rPr lang="en-US"/>
              <a:t>Screenshot of distributing pool</a:t>
            </a:r>
          </a:p>
        </p:txBody>
      </p:sp>
    </p:spTree>
    <p:extLst>
      <p:ext uri="{BB962C8B-B14F-4D97-AF65-F5344CB8AC3E}">
        <p14:creationId xmlns:p14="http://schemas.microsoft.com/office/powerpoint/2010/main" val="2150026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F2FC6-2C24-27D9-48DC-507C7DFA806E}"/>
            </a:ext>
          </a:extLst>
        </p:cNvPr>
        <p:cNvGrpSpPr/>
        <p:nvPr/>
      </p:nvGrpSpPr>
      <p:grpSpPr>
        <a:xfrm>
          <a:off x="0" y="0"/>
          <a:ext cx="0" cy="0"/>
          <a:chOff x="0" y="0"/>
          <a:chExt cx="0" cy="0"/>
        </a:xfrm>
      </p:grpSpPr>
      <p:sp>
        <p:nvSpPr>
          <p:cNvPr id="20" name="Content Placeholder 5">
            <a:extLst>
              <a:ext uri="{FF2B5EF4-FFF2-40B4-BE49-F238E27FC236}">
                <a16:creationId xmlns:a16="http://schemas.microsoft.com/office/drawing/2014/main" id="{79AE5E5A-80B5-44E3-E331-497CC03DA17D}"/>
              </a:ext>
            </a:extLst>
          </p:cNvPr>
          <p:cNvSpPr txBox="1">
            <a:spLocks/>
          </p:cNvSpPr>
          <p:nvPr/>
        </p:nvSpPr>
        <p:spPr>
          <a:xfrm>
            <a:off x="6007151" y="1602809"/>
            <a:ext cx="2672271" cy="2757676"/>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are we doing right that we need to continue doing?</a:t>
            </a:r>
          </a:p>
          <a:p>
            <a:pPr marL="182880">
              <a:lnSpc>
                <a:spcPct val="150000"/>
              </a:lnSpc>
              <a:spcBef>
                <a:spcPts val="600"/>
              </a:spcBef>
            </a:pPr>
            <a:endParaRPr lang="en-US" i="1">
              <a:latin typeface="Bitter"/>
            </a:endParaRPr>
          </a:p>
          <a:p>
            <a:pPr marL="182880">
              <a:lnSpc>
                <a:spcPct val="150000"/>
              </a:lnSpc>
              <a:spcBef>
                <a:spcPts val="600"/>
              </a:spcBef>
            </a:pPr>
            <a:r>
              <a:rPr lang="en-US" i="1">
                <a:latin typeface="Bitter"/>
              </a:rPr>
              <a:t>What works well that shouldn’t change?</a:t>
            </a:r>
          </a:p>
          <a:p>
            <a:pPr marL="182880">
              <a:lnSpc>
                <a:spcPct val="150000"/>
              </a:lnSpc>
              <a:spcBef>
                <a:spcPts val="600"/>
              </a:spcBef>
            </a:pPr>
            <a:r>
              <a:rPr lang="en-US" i="1">
                <a:latin typeface="Bitter"/>
              </a:rPr>
              <a:t>(e.g. Jaggaer, Concur)</a:t>
            </a:r>
            <a:endParaRPr lang="en-US" i="1"/>
          </a:p>
        </p:txBody>
      </p:sp>
      <p:sp>
        <p:nvSpPr>
          <p:cNvPr id="21" name="Content Placeholder 5">
            <a:extLst>
              <a:ext uri="{FF2B5EF4-FFF2-40B4-BE49-F238E27FC236}">
                <a16:creationId xmlns:a16="http://schemas.microsoft.com/office/drawing/2014/main" id="{9CCE1318-DB75-DD97-37D8-E8EF58F600FC}"/>
              </a:ext>
            </a:extLst>
          </p:cNvPr>
          <p:cNvSpPr txBox="1">
            <a:spLocks/>
          </p:cNvSpPr>
          <p:nvPr/>
        </p:nvSpPr>
        <p:spPr>
          <a:xfrm>
            <a:off x="472440" y="1602808"/>
            <a:ext cx="2682138" cy="275236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start doing?</a:t>
            </a:r>
          </a:p>
          <a:p>
            <a:pPr marL="182880">
              <a:lnSpc>
                <a:spcPct val="150000"/>
              </a:lnSpc>
              <a:spcBef>
                <a:spcPts val="600"/>
              </a:spcBef>
            </a:pPr>
            <a:r>
              <a:rPr lang="en-US" i="1">
                <a:latin typeface="Bitter"/>
              </a:rPr>
              <a:t>Is there a tool, process or resources that would help us achieve our goals?</a:t>
            </a:r>
          </a:p>
          <a:p>
            <a:pPr marL="182880">
              <a:lnSpc>
                <a:spcPct val="150000"/>
              </a:lnSpc>
              <a:spcBef>
                <a:spcPts val="600"/>
              </a:spcBef>
            </a:pPr>
            <a:r>
              <a:rPr lang="en-US" i="1">
                <a:latin typeface="Bitter"/>
              </a:rPr>
              <a:t>What strengths do we have that we aren’t currently leveraging?</a:t>
            </a:r>
          </a:p>
          <a:p>
            <a:endParaRPr lang="en-US">
              <a:latin typeface="Bitter"/>
            </a:endParaRPr>
          </a:p>
        </p:txBody>
      </p:sp>
      <p:sp>
        <p:nvSpPr>
          <p:cNvPr id="22" name="Content Placeholder 5">
            <a:extLst>
              <a:ext uri="{FF2B5EF4-FFF2-40B4-BE49-F238E27FC236}">
                <a16:creationId xmlns:a16="http://schemas.microsoft.com/office/drawing/2014/main" id="{0AA4BF6C-39F4-4239-EC5C-91022590E7D3}"/>
              </a:ext>
            </a:extLst>
          </p:cNvPr>
          <p:cNvSpPr txBox="1">
            <a:spLocks/>
          </p:cNvSpPr>
          <p:nvPr/>
        </p:nvSpPr>
        <p:spPr>
          <a:xfrm>
            <a:off x="3302220" y="1602808"/>
            <a:ext cx="2557289" cy="2752368"/>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stop doing? </a:t>
            </a:r>
          </a:p>
          <a:p>
            <a:pPr marL="182880">
              <a:lnSpc>
                <a:spcPct val="150000"/>
              </a:lnSpc>
              <a:spcBef>
                <a:spcPts val="600"/>
              </a:spcBef>
            </a:pPr>
            <a:r>
              <a:rPr lang="en-US" i="1">
                <a:latin typeface="Bitter"/>
              </a:rPr>
              <a:t>What do we do that takes up a lot of resources but doesn’t produce results? </a:t>
            </a:r>
          </a:p>
          <a:p>
            <a:pPr marL="182880">
              <a:lnSpc>
                <a:spcPct val="150000"/>
              </a:lnSpc>
              <a:spcBef>
                <a:spcPts val="600"/>
              </a:spcBef>
            </a:pPr>
            <a:r>
              <a:rPr lang="en-US" i="1">
                <a:latin typeface="Bitter"/>
              </a:rPr>
              <a:t>Is there a tool or process that isn’t working the way is was intended to? </a:t>
            </a:r>
            <a:endParaRPr lang="en-US" i="1"/>
          </a:p>
        </p:txBody>
      </p:sp>
      <p:sp>
        <p:nvSpPr>
          <p:cNvPr id="6" name="Content Placeholder 5">
            <a:extLst>
              <a:ext uri="{FF2B5EF4-FFF2-40B4-BE49-F238E27FC236}">
                <a16:creationId xmlns:a16="http://schemas.microsoft.com/office/drawing/2014/main" id="{17B6AC42-D680-A698-2770-3C7210FA0D35}"/>
              </a:ext>
            </a:extLst>
          </p:cNvPr>
          <p:cNvSpPr>
            <a:spLocks noGrp="1"/>
          </p:cNvSpPr>
          <p:nvPr>
            <p:ph sz="quarter" idx="4"/>
          </p:nvPr>
        </p:nvSpPr>
        <p:spPr>
          <a:xfrm>
            <a:off x="5991911" y="1569281"/>
            <a:ext cx="2672271" cy="2757676"/>
          </a:xfrm>
          <a:solidFill>
            <a:schemeClr val="tx2"/>
          </a:solidFill>
          <a:ln>
            <a:solidFill>
              <a:schemeClr val="tx1">
                <a:lumMod val="50000"/>
                <a:lumOff val="50000"/>
              </a:schemeClr>
            </a:solidFill>
          </a:ln>
        </p:spPr>
        <p:txBody>
          <a:bodyPr vert="horz" wrap="square" lIns="0" tIns="0" rIns="0" bIns="0" rtlCol="0" anchor="t">
            <a:noAutofit/>
          </a:bodyPr>
          <a:lstStyle/>
          <a:p>
            <a:pPr marL="182880">
              <a:lnSpc>
                <a:spcPct val="150000"/>
              </a:lnSpc>
              <a:spcBef>
                <a:spcPts val="600"/>
              </a:spcBef>
            </a:pPr>
            <a:endParaRPr lang="en-US" sz="1200" i="1">
              <a:latin typeface="Bitter"/>
            </a:endParaRPr>
          </a:p>
          <a:p>
            <a:pPr marL="182880">
              <a:spcBef>
                <a:spcPts val="600"/>
              </a:spcBef>
            </a:pPr>
            <a:r>
              <a:rPr lang="en-US" sz="1200">
                <a:latin typeface="Montserrat" panose="00000500000000000000" pitchFamily="2" charset="0"/>
                <a:ea typeface="Open Sans"/>
                <a:cs typeface="Open Sans"/>
              </a:rPr>
              <a:t>Continue to track employee performance to support merit-based increases.</a:t>
            </a:r>
          </a:p>
        </p:txBody>
      </p:sp>
      <p:sp>
        <p:nvSpPr>
          <p:cNvPr id="11" name="Content Placeholder 5">
            <a:extLst>
              <a:ext uri="{FF2B5EF4-FFF2-40B4-BE49-F238E27FC236}">
                <a16:creationId xmlns:a16="http://schemas.microsoft.com/office/drawing/2014/main" id="{A502ECDB-5E76-9B43-7B57-5587600BEE20}"/>
              </a:ext>
            </a:extLst>
          </p:cNvPr>
          <p:cNvSpPr txBox="1">
            <a:spLocks/>
          </p:cNvSpPr>
          <p:nvPr/>
        </p:nvSpPr>
        <p:spPr>
          <a:xfrm>
            <a:off x="3286980" y="1569280"/>
            <a:ext cx="2557289" cy="275236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endParaRPr lang="en-US" sz="1200" b="1" i="1">
              <a:latin typeface="Bitter"/>
            </a:endParaRPr>
          </a:p>
          <a:p>
            <a:pPr marL="182880">
              <a:spcBef>
                <a:spcPts val="600"/>
              </a:spcBef>
            </a:pPr>
            <a:r>
              <a:rPr lang="en-US" sz="1200">
                <a:latin typeface="Montserrat" panose="00000500000000000000" pitchFamily="2" charset="0"/>
                <a:ea typeface="Open Sans"/>
                <a:cs typeface="Open Sans"/>
              </a:rPr>
              <a:t>Stop using spreadsheet files to calculate and distribute merit or discretionary increases.</a:t>
            </a:r>
            <a:endParaRPr lang="en-US" sz="1200" b="1">
              <a:latin typeface="Montserrat" panose="00000500000000000000" pitchFamily="2" charset="0"/>
              <a:ea typeface="Open Sans"/>
              <a:cs typeface="Open Sans"/>
            </a:endParaRPr>
          </a:p>
        </p:txBody>
      </p:sp>
      <p:sp>
        <p:nvSpPr>
          <p:cNvPr id="9" name="Content Placeholder 5">
            <a:extLst>
              <a:ext uri="{FF2B5EF4-FFF2-40B4-BE49-F238E27FC236}">
                <a16:creationId xmlns:a16="http://schemas.microsoft.com/office/drawing/2014/main" id="{B633B878-8F95-3E14-E9B5-28CE950C2A58}"/>
              </a:ext>
            </a:extLst>
          </p:cNvPr>
          <p:cNvSpPr txBox="1">
            <a:spLocks/>
          </p:cNvSpPr>
          <p:nvPr/>
        </p:nvSpPr>
        <p:spPr>
          <a:xfrm>
            <a:off x="457200" y="1569280"/>
            <a:ext cx="2682138" cy="275236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spcBef>
                <a:spcPts val="600"/>
              </a:spcBef>
            </a:pPr>
            <a:endParaRPr lang="en-US">
              <a:latin typeface="Open Sans" panose="020B0606030504020204" pitchFamily="34" charset="0"/>
              <a:ea typeface="Open Sans" panose="020B0606030504020204" pitchFamily="34" charset="0"/>
              <a:cs typeface="Open Sans" panose="020B0606030504020204" pitchFamily="34" charset="0"/>
            </a:endParaRPr>
          </a:p>
          <a:p>
            <a:pPr marL="182880">
              <a:spcBef>
                <a:spcPts val="600"/>
              </a:spcBef>
            </a:pPr>
            <a:r>
              <a:rPr lang="en-US" sz="1200">
                <a:latin typeface="Montserrat" panose="00000500000000000000" pitchFamily="2" charset="0"/>
                <a:ea typeface="Open Sans"/>
                <a:cs typeface="Open Sans"/>
              </a:rPr>
              <a:t>Reviewing notifications within WolfieONE, detailing when and where to distribute merit and discretionary increases.</a:t>
            </a:r>
          </a:p>
          <a:p>
            <a:pPr marL="182880">
              <a:spcBef>
                <a:spcPts val="600"/>
              </a:spcBef>
            </a:pPr>
            <a:r>
              <a:rPr lang="en-US" sz="1200">
                <a:latin typeface="Montserrat" panose="00000500000000000000" pitchFamily="2" charset="0"/>
                <a:ea typeface="Open Sans"/>
                <a:cs typeface="Open Sans"/>
              </a:rPr>
              <a:t>Viewing  your pool amount to be distributed in WolfieONE.</a:t>
            </a:r>
          </a:p>
          <a:p>
            <a:pPr marL="182880">
              <a:spcBef>
                <a:spcPts val="600"/>
              </a:spcBef>
            </a:pPr>
            <a:r>
              <a:rPr lang="en-US" sz="1200">
                <a:latin typeface="Montserrat" panose="00000500000000000000" pitchFamily="2" charset="0"/>
                <a:ea typeface="Open Sans"/>
                <a:cs typeface="Open Sans"/>
              </a:rPr>
              <a:t>Distributing increases either by amount or percentage in WolfieONE.</a:t>
            </a:r>
          </a:p>
          <a:p>
            <a:pPr marL="182880">
              <a:spcBef>
                <a:spcPts val="600"/>
              </a:spcBef>
            </a:pPr>
            <a:endParaRPr lang="en-US" sz="1200" b="1">
              <a:latin typeface="Open Sans"/>
              <a:ea typeface="Open Sans"/>
              <a:cs typeface="Open Sans"/>
            </a:endParaRPr>
          </a:p>
        </p:txBody>
      </p:sp>
      <p:grpSp>
        <p:nvGrpSpPr>
          <p:cNvPr id="2" name="Group 1">
            <a:extLst>
              <a:ext uri="{FF2B5EF4-FFF2-40B4-BE49-F238E27FC236}">
                <a16:creationId xmlns:a16="http://schemas.microsoft.com/office/drawing/2014/main" id="{5A7C68F8-1DDD-6911-7469-BD7873013CA0}"/>
              </a:ext>
            </a:extLst>
          </p:cNvPr>
          <p:cNvGrpSpPr/>
          <p:nvPr/>
        </p:nvGrpSpPr>
        <p:grpSpPr>
          <a:xfrm>
            <a:off x="1141864" y="520996"/>
            <a:ext cx="7376861" cy="933829"/>
            <a:chOff x="1141864" y="520996"/>
            <a:chExt cx="7376861" cy="933829"/>
          </a:xfrm>
        </p:grpSpPr>
        <p:pic>
          <p:nvPicPr>
            <p:cNvPr id="3" name="Graphic 2" descr="A green arrow in a circle&#10;&#10;Description automatically generated">
              <a:extLst>
                <a:ext uri="{FF2B5EF4-FFF2-40B4-BE49-F238E27FC236}">
                  <a16:creationId xmlns:a16="http://schemas.microsoft.com/office/drawing/2014/main" id="{E1B9F779-CD65-0406-9246-C01E634595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6"/>
              <a:ext cx="911212" cy="933829"/>
            </a:xfrm>
            <a:prstGeom prst="rect">
              <a:avLst/>
            </a:prstGeom>
          </p:spPr>
        </p:pic>
        <p:grpSp>
          <p:nvGrpSpPr>
            <p:cNvPr id="4" name="Group 3">
              <a:extLst>
                <a:ext uri="{FF2B5EF4-FFF2-40B4-BE49-F238E27FC236}">
                  <a16:creationId xmlns:a16="http://schemas.microsoft.com/office/drawing/2014/main" id="{99A2D4A9-69CE-F4AB-D6D8-46C9A531CBA3}"/>
                </a:ext>
              </a:extLst>
            </p:cNvPr>
            <p:cNvGrpSpPr/>
            <p:nvPr/>
          </p:nvGrpSpPr>
          <p:grpSpPr>
            <a:xfrm>
              <a:off x="1141864" y="665220"/>
              <a:ext cx="7376861" cy="717350"/>
              <a:chOff x="1141864" y="665220"/>
              <a:chExt cx="7376861" cy="717350"/>
            </a:xfrm>
          </p:grpSpPr>
          <p:grpSp>
            <p:nvGrpSpPr>
              <p:cNvPr id="5" name="Group 4">
                <a:extLst>
                  <a:ext uri="{FF2B5EF4-FFF2-40B4-BE49-F238E27FC236}">
                    <a16:creationId xmlns:a16="http://schemas.microsoft.com/office/drawing/2014/main" id="{B19B6442-3DAE-FFA1-C396-66FB83118FEF}"/>
                  </a:ext>
                </a:extLst>
              </p:cNvPr>
              <p:cNvGrpSpPr/>
              <p:nvPr/>
            </p:nvGrpSpPr>
            <p:grpSpPr>
              <a:xfrm>
                <a:off x="1141864" y="665220"/>
                <a:ext cx="3339644" cy="637726"/>
                <a:chOff x="1141864" y="665220"/>
                <a:chExt cx="3339644" cy="637726"/>
              </a:xfrm>
            </p:grpSpPr>
            <p:pic>
              <p:nvPicPr>
                <p:cNvPr id="23" name="Graphic 22">
                  <a:extLst>
                    <a:ext uri="{FF2B5EF4-FFF2-40B4-BE49-F238E27FC236}">
                      <a16:creationId xmlns:a16="http://schemas.microsoft.com/office/drawing/2014/main" id="{2C9BE1DD-9B7A-C18D-EBF3-BC024899BF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864" y="665220"/>
                  <a:ext cx="637726" cy="637726"/>
                </a:xfrm>
                <a:prstGeom prst="rect">
                  <a:avLst/>
                </a:prstGeom>
              </p:spPr>
            </p:pic>
            <p:pic>
              <p:nvPicPr>
                <p:cNvPr id="24" name="Graphic 23" descr="A red and black circle with a square in it&#10;&#10;Description automatically generated">
                  <a:extLst>
                    <a:ext uri="{FF2B5EF4-FFF2-40B4-BE49-F238E27FC236}">
                      <a16:creationId xmlns:a16="http://schemas.microsoft.com/office/drawing/2014/main" id="{5854BAE2-9E6E-9C22-EC53-53790F0117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955" y="688503"/>
                  <a:ext cx="593553" cy="593553"/>
                </a:xfrm>
                <a:prstGeom prst="rect">
                  <a:avLst/>
                </a:prstGeom>
              </p:spPr>
            </p:pic>
          </p:grpSp>
          <p:grpSp>
            <p:nvGrpSpPr>
              <p:cNvPr id="10" name="Group 9">
                <a:extLst>
                  <a:ext uri="{FF2B5EF4-FFF2-40B4-BE49-F238E27FC236}">
                    <a16:creationId xmlns:a16="http://schemas.microsoft.com/office/drawing/2014/main" id="{FFAE41BB-3B40-8714-E4FF-675A3911A522}"/>
                  </a:ext>
                </a:extLst>
              </p:cNvPr>
              <p:cNvGrpSpPr/>
              <p:nvPr/>
            </p:nvGrpSpPr>
            <p:grpSpPr>
              <a:xfrm>
                <a:off x="1521144" y="815517"/>
                <a:ext cx="6997581" cy="567053"/>
                <a:chOff x="1521144" y="815517"/>
                <a:chExt cx="6997581" cy="567053"/>
              </a:xfrm>
            </p:grpSpPr>
            <p:sp>
              <p:nvSpPr>
                <p:cNvPr id="13" name="Text Placeholder 4">
                  <a:extLst>
                    <a:ext uri="{FF2B5EF4-FFF2-40B4-BE49-F238E27FC236}">
                      <a16:creationId xmlns:a16="http://schemas.microsoft.com/office/drawing/2014/main" id="{109C5E8B-F853-2059-C3B5-64E4E2693D49}"/>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7" name="Text Placeholder 4">
                  <a:extLst>
                    <a:ext uri="{FF2B5EF4-FFF2-40B4-BE49-F238E27FC236}">
                      <a16:creationId xmlns:a16="http://schemas.microsoft.com/office/drawing/2014/main" id="{47298C95-A48B-AEBE-606A-F9AA036F2D32}"/>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19" name="Text Placeholder 4">
                  <a:extLst>
                    <a:ext uri="{FF2B5EF4-FFF2-40B4-BE49-F238E27FC236}">
                      <a16:creationId xmlns:a16="http://schemas.microsoft.com/office/drawing/2014/main" id="{BB6F9079-0965-B813-6679-6563120121A5}"/>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Tree>
    <p:extLst>
      <p:ext uri="{BB962C8B-B14F-4D97-AF65-F5344CB8AC3E}">
        <p14:creationId xmlns:p14="http://schemas.microsoft.com/office/powerpoint/2010/main" val="2087171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3438217D-D867-DB93-8794-2A06B69ED913}"/>
              </a:ext>
            </a:extLst>
          </p:cNvPr>
          <p:cNvSpPr>
            <a:spLocks noGrp="1"/>
          </p:cNvSpPr>
          <p:nvPr>
            <p:ph type="body" idx="1"/>
          </p:nvPr>
        </p:nvSpPr>
        <p:spPr>
          <a:xfrm>
            <a:off x="757004" y="947926"/>
            <a:ext cx="8386996" cy="3526638"/>
          </a:xfrm>
        </p:spPr>
        <p:txBody>
          <a:bodyPr/>
          <a:lstStyle/>
          <a:p>
            <a:r>
              <a:rPr lang="en-US"/>
              <a:t>Upcoming Topics</a:t>
            </a:r>
          </a:p>
          <a:p>
            <a:pPr marL="400050" indent="-228600">
              <a:buAutoNum type="arabicPeriod"/>
            </a:pPr>
            <a:r>
              <a:rPr lang="en-US" sz="2000"/>
              <a:t>  Learning and Development (Learning Module)</a:t>
            </a:r>
          </a:p>
          <a:p>
            <a:pPr marL="857250" lvl="1" indent="-342900">
              <a:buFont typeface="Arial" panose="020B0604020202020204" pitchFamily="34" charset="0"/>
              <a:buChar char="•"/>
            </a:pPr>
            <a:r>
              <a:rPr lang="en-US" sz="2000" b="0">
                <a:latin typeface="Montserrat"/>
                <a:sym typeface="Montserrat"/>
              </a:rPr>
              <a:t>Applies to </a:t>
            </a:r>
            <a:r>
              <a:rPr lang="en-US" sz="2000">
                <a:latin typeface="Montserrat"/>
                <a:sym typeface="Montserrat"/>
              </a:rPr>
              <a:t>State</a:t>
            </a:r>
            <a:r>
              <a:rPr lang="en-US" sz="2000" b="0">
                <a:latin typeface="Montserrat"/>
                <a:sym typeface="Montserrat"/>
              </a:rPr>
              <a:t>, </a:t>
            </a:r>
            <a:r>
              <a:rPr lang="en-US" sz="2000">
                <a:latin typeface="Montserrat"/>
                <a:sym typeface="Montserrat"/>
              </a:rPr>
              <a:t>RF</a:t>
            </a:r>
            <a:r>
              <a:rPr lang="en-US" sz="2000" b="0">
                <a:latin typeface="Montserrat"/>
                <a:sym typeface="Montserrat"/>
              </a:rPr>
              <a:t>, and </a:t>
            </a:r>
            <a:r>
              <a:rPr lang="en-US" sz="2000">
                <a:latin typeface="Montserrat"/>
                <a:sym typeface="Montserrat"/>
              </a:rPr>
              <a:t>LISVH</a:t>
            </a:r>
          </a:p>
          <a:p>
            <a:pPr marL="400050" indent="-228600">
              <a:buAutoNum type="arabicPeriod"/>
            </a:pPr>
            <a:r>
              <a:rPr lang="en-US" sz="2000"/>
              <a:t>  Approving Time off and Time (Time and Labor Module)</a:t>
            </a:r>
          </a:p>
          <a:p>
            <a:pPr marL="857250" lvl="1" indent="-342900">
              <a:buFont typeface="Arial" panose="020B0604020202020204" pitchFamily="34" charset="0"/>
              <a:buChar char="•"/>
            </a:pPr>
            <a:r>
              <a:rPr lang="en-US" sz="2000" b="0">
                <a:latin typeface="Montserrat"/>
                <a:sym typeface="Montserrat"/>
              </a:rPr>
              <a:t>Applies to </a:t>
            </a:r>
            <a:r>
              <a:rPr lang="en-US" sz="2000">
                <a:latin typeface="Montserrat"/>
                <a:sym typeface="Montserrat"/>
              </a:rPr>
              <a:t>State</a:t>
            </a:r>
            <a:r>
              <a:rPr lang="en-US" sz="2000" b="0">
                <a:latin typeface="Montserrat"/>
                <a:sym typeface="Montserrat"/>
              </a:rPr>
              <a:t> and </a:t>
            </a:r>
            <a:r>
              <a:rPr lang="en-US" sz="2000">
                <a:latin typeface="Montserrat"/>
                <a:sym typeface="Montserrat"/>
              </a:rPr>
              <a:t>RF</a:t>
            </a:r>
            <a:r>
              <a:rPr lang="en-US" sz="2000" b="0">
                <a:latin typeface="Montserrat"/>
                <a:sym typeface="Montserrat"/>
              </a:rPr>
              <a:t> </a:t>
            </a:r>
          </a:p>
          <a:p>
            <a:pPr marL="171450" indent="0"/>
            <a:endParaRPr lang="en-US"/>
          </a:p>
          <a:p>
            <a:endParaRPr lang="en-US"/>
          </a:p>
        </p:txBody>
      </p:sp>
    </p:spTree>
    <p:extLst>
      <p:ext uri="{BB962C8B-B14F-4D97-AF65-F5344CB8AC3E}">
        <p14:creationId xmlns:p14="http://schemas.microsoft.com/office/powerpoint/2010/main" val="3863494128"/>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AFBD0E-6A39-095F-310F-BA9BCBB7E635}"/>
              </a:ext>
            </a:extLst>
          </p:cNvPr>
          <p:cNvSpPr>
            <a:spLocks noGrp="1"/>
          </p:cNvSpPr>
          <p:nvPr>
            <p:ph type="body" idx="1"/>
          </p:nvPr>
        </p:nvSpPr>
        <p:spPr>
          <a:xfrm>
            <a:off x="1319191" y="1824106"/>
            <a:ext cx="2411921" cy="421910"/>
          </a:xfrm>
        </p:spPr>
        <p:txBody>
          <a:bodyPr/>
          <a:lstStyle/>
          <a:p>
            <a:r>
              <a:rPr lang="en-US" sz="1600">
                <a:latin typeface="Montserrat ExtraBold"/>
              </a:rPr>
              <a:t>Learning Module</a:t>
            </a:r>
          </a:p>
        </p:txBody>
      </p:sp>
      <p:grpSp>
        <p:nvGrpSpPr>
          <p:cNvPr id="8" name="Group 7">
            <a:extLst>
              <a:ext uri="{FF2B5EF4-FFF2-40B4-BE49-F238E27FC236}">
                <a16:creationId xmlns:a16="http://schemas.microsoft.com/office/drawing/2014/main" id="{5A6DA0E7-FA0A-E9BA-55DD-CB2FAC9DB35B}"/>
              </a:ext>
            </a:extLst>
          </p:cNvPr>
          <p:cNvGrpSpPr/>
          <p:nvPr/>
        </p:nvGrpSpPr>
        <p:grpSpPr>
          <a:xfrm>
            <a:off x="3536747" y="1369710"/>
            <a:ext cx="4965580" cy="3224463"/>
            <a:chOff x="3875774" y="1415330"/>
            <a:chExt cx="3656464" cy="2399311"/>
          </a:xfrm>
        </p:grpSpPr>
        <p:pic>
          <p:nvPicPr>
            <p:cNvPr id="30" name="Picture 29">
              <a:extLst>
                <a:ext uri="{FF2B5EF4-FFF2-40B4-BE49-F238E27FC236}">
                  <a16:creationId xmlns:a16="http://schemas.microsoft.com/office/drawing/2014/main" id="{8A1909CA-005B-1D21-D21C-0D8742635A82}"/>
                </a:ext>
              </a:extLst>
            </p:cNvPr>
            <p:cNvPicPr>
              <a:picLocks noChangeAspect="1"/>
            </p:cNvPicPr>
            <p:nvPr/>
          </p:nvPicPr>
          <p:blipFill>
            <a:blip r:embed="rId4"/>
            <a:stretch>
              <a:fillRect/>
            </a:stretch>
          </p:blipFill>
          <p:spPr>
            <a:xfrm>
              <a:off x="3933244" y="1415330"/>
              <a:ext cx="3582504" cy="2398020"/>
            </a:xfrm>
            <a:prstGeom prst="rect">
              <a:avLst/>
            </a:prstGeom>
            <a:ln>
              <a:noFill/>
            </a:ln>
          </p:spPr>
        </p:pic>
        <p:sp>
          <p:nvSpPr>
            <p:cNvPr id="31" name="Hexagon 30">
              <a:extLst>
                <a:ext uri="{FF2B5EF4-FFF2-40B4-BE49-F238E27FC236}">
                  <a16:creationId xmlns:a16="http://schemas.microsoft.com/office/drawing/2014/main" id="{3BE418BE-E990-BABB-94F8-B7327E9B36B3}"/>
                </a:ext>
              </a:extLst>
            </p:cNvPr>
            <p:cNvSpPr/>
            <p:nvPr/>
          </p:nvSpPr>
          <p:spPr>
            <a:xfrm>
              <a:off x="3875774" y="2239199"/>
              <a:ext cx="840201" cy="688158"/>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Recruiting (ORC)</a:t>
              </a:r>
            </a:p>
          </p:txBody>
        </p:sp>
        <p:sp>
          <p:nvSpPr>
            <p:cNvPr id="32" name="Hexagon 31">
              <a:extLst>
                <a:ext uri="{FF2B5EF4-FFF2-40B4-BE49-F238E27FC236}">
                  <a16:creationId xmlns:a16="http://schemas.microsoft.com/office/drawing/2014/main" id="{53D2D35A-FD39-F8F4-7646-4054D243FBA0}"/>
                </a:ext>
              </a:extLst>
            </p:cNvPr>
            <p:cNvSpPr/>
            <p:nvPr/>
          </p:nvSpPr>
          <p:spPr>
            <a:xfrm>
              <a:off x="3930776" y="3022784"/>
              <a:ext cx="782941" cy="647520"/>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Journeys</a:t>
              </a:r>
            </a:p>
          </p:txBody>
        </p:sp>
        <p:sp>
          <p:nvSpPr>
            <p:cNvPr id="33" name="Hexagon 32">
              <a:extLst>
                <a:ext uri="{FF2B5EF4-FFF2-40B4-BE49-F238E27FC236}">
                  <a16:creationId xmlns:a16="http://schemas.microsoft.com/office/drawing/2014/main" id="{2E3EE173-56EA-078F-B3B0-20454D772814}"/>
                </a:ext>
              </a:extLst>
            </p:cNvPr>
            <p:cNvSpPr/>
            <p:nvPr/>
          </p:nvSpPr>
          <p:spPr>
            <a:xfrm>
              <a:off x="6731128" y="3151429"/>
              <a:ext cx="801110" cy="663212"/>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HR Helpdesk</a:t>
              </a:r>
            </a:p>
          </p:txBody>
        </p:sp>
        <p:sp>
          <p:nvSpPr>
            <p:cNvPr id="6" name="Hexagon 5">
              <a:extLst>
                <a:ext uri="{FF2B5EF4-FFF2-40B4-BE49-F238E27FC236}">
                  <a16:creationId xmlns:a16="http://schemas.microsoft.com/office/drawing/2014/main" id="{7CD31B6B-F568-9B5D-4316-C9BB68F39759}"/>
                </a:ext>
              </a:extLst>
            </p:cNvPr>
            <p:cNvSpPr/>
            <p:nvPr/>
          </p:nvSpPr>
          <p:spPr>
            <a:xfrm>
              <a:off x="4593404" y="2692939"/>
              <a:ext cx="806016" cy="678056"/>
            </a:xfrm>
            <a:prstGeom prst="hexagon">
              <a:avLst/>
            </a:prstGeom>
            <a:solidFill>
              <a:schemeClr val="bg1">
                <a:lumMod val="7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2"/>
                  </a:solidFill>
                  <a:latin typeface="Arial"/>
                  <a:cs typeface="Arial"/>
                </a:rPr>
                <a:t>Learning</a:t>
              </a:r>
            </a:p>
          </p:txBody>
        </p:sp>
        <p:sp>
          <p:nvSpPr>
            <p:cNvPr id="7" name="Hexagon 6">
              <a:extLst>
                <a:ext uri="{FF2B5EF4-FFF2-40B4-BE49-F238E27FC236}">
                  <a16:creationId xmlns:a16="http://schemas.microsoft.com/office/drawing/2014/main" id="{BBFA7D85-4D8E-D82F-F68E-74F41581F1B6}"/>
                </a:ext>
              </a:extLst>
            </p:cNvPr>
            <p:cNvSpPr/>
            <p:nvPr/>
          </p:nvSpPr>
          <p:spPr>
            <a:xfrm>
              <a:off x="5236283" y="2161272"/>
              <a:ext cx="999243" cy="867487"/>
            </a:xfrm>
            <a:prstGeom prst="hexagon">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 HR</a:t>
              </a:r>
            </a:p>
          </p:txBody>
        </p:sp>
      </p:grpSp>
      <p:sp>
        <p:nvSpPr>
          <p:cNvPr id="9" name="Title 1">
            <a:extLst>
              <a:ext uri="{FF2B5EF4-FFF2-40B4-BE49-F238E27FC236}">
                <a16:creationId xmlns:a16="http://schemas.microsoft.com/office/drawing/2014/main" id="{C5AAAD93-A4B2-0EF4-1C75-F5EFBBCEEE1F}"/>
              </a:ext>
            </a:extLst>
          </p:cNvPr>
          <p:cNvSpPr txBox="1">
            <a:spLocks/>
          </p:cNvSpPr>
          <p:nvPr/>
        </p:nvSpPr>
        <p:spPr>
          <a:xfrm>
            <a:off x="294754" y="336042"/>
            <a:ext cx="8774405" cy="993775"/>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solidFill>
                  <a:schemeClr val="tx2"/>
                </a:solidFill>
                <a:latin typeface="Montserrat ExtraBold"/>
              </a:rPr>
              <a:t>Providing Learning and Development  for your Employees </a:t>
            </a:r>
            <a:endParaRPr lang="en-US">
              <a:solidFill>
                <a:schemeClr val="tx2"/>
              </a:solidFill>
            </a:endParaRPr>
          </a:p>
        </p:txBody>
      </p:sp>
      <p:sp>
        <p:nvSpPr>
          <p:cNvPr id="5" name="TextBox 4">
            <a:extLst>
              <a:ext uri="{FF2B5EF4-FFF2-40B4-BE49-F238E27FC236}">
                <a16:creationId xmlns:a16="http://schemas.microsoft.com/office/drawing/2014/main" id="{9D7972E5-FF3D-B71A-C146-C682929F10C6}"/>
              </a:ext>
            </a:extLst>
          </p:cNvPr>
          <p:cNvSpPr txBox="1"/>
          <p:nvPr/>
        </p:nvSpPr>
        <p:spPr>
          <a:xfrm>
            <a:off x="1188661" y="2631820"/>
            <a:ext cx="257826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Montserrat" panose="00000500000000000000" pitchFamily="2" charset="0"/>
              </a:rPr>
              <a:t>Note:</a:t>
            </a:r>
          </a:p>
          <a:p>
            <a:r>
              <a:rPr lang="en-US" sz="1400" b="1">
                <a:latin typeface="Montserrat" panose="00000500000000000000" pitchFamily="2" charset="0"/>
              </a:rPr>
              <a:t>The Hospital  will continue using HealthStream for Professional Development.</a:t>
            </a:r>
          </a:p>
        </p:txBody>
      </p:sp>
      <p:sp>
        <p:nvSpPr>
          <p:cNvPr id="2" name="Title 1">
            <a:extLst>
              <a:ext uri="{FF2B5EF4-FFF2-40B4-BE49-F238E27FC236}">
                <a16:creationId xmlns:a16="http://schemas.microsoft.com/office/drawing/2014/main" id="{9ED7145B-58D1-A1DA-29C8-457C570C06ED}"/>
              </a:ext>
            </a:extLst>
          </p:cNvPr>
          <p:cNvSpPr txBox="1">
            <a:spLocks/>
          </p:cNvSpPr>
          <p:nvPr/>
        </p:nvSpPr>
        <p:spPr>
          <a:xfrm>
            <a:off x="287494" y="327886"/>
            <a:ext cx="8774405" cy="993775"/>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pPr>
              <a:lnSpc>
                <a:spcPct val="100000"/>
              </a:lnSpc>
            </a:pPr>
            <a:r>
              <a:rPr lang="en-US" sz="3200">
                <a:solidFill>
                  <a:schemeClr val="bg1"/>
                </a:solidFill>
                <a:latin typeface="Montserrat ExtraBold"/>
              </a:rPr>
              <a:t>Providing Learning and Development  for your Employees </a:t>
            </a:r>
            <a:endParaRPr lang="en-US"/>
          </a:p>
        </p:txBody>
      </p:sp>
    </p:spTree>
    <p:extLst>
      <p:ext uri="{BB962C8B-B14F-4D97-AF65-F5344CB8AC3E}">
        <p14:creationId xmlns:p14="http://schemas.microsoft.com/office/powerpoint/2010/main" val="506457979"/>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A09AF-8C82-0DF9-7443-DFDB164D1F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6086BC1-8217-D3DB-6C44-697F44113DA6}"/>
              </a:ext>
            </a:extLst>
          </p:cNvPr>
          <p:cNvSpPr/>
          <p:nvPr/>
        </p:nvSpPr>
        <p:spPr>
          <a:xfrm>
            <a:off x="3686145" y="1450355"/>
            <a:ext cx="1838102" cy="263796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EF4994A1-B6DB-ECC7-633E-DA411973637A}"/>
              </a:ext>
            </a:extLst>
          </p:cNvPr>
          <p:cNvSpPr txBox="1"/>
          <p:nvPr/>
        </p:nvSpPr>
        <p:spPr>
          <a:xfrm>
            <a:off x="846226" y="1044503"/>
            <a:ext cx="2591229" cy="3231654"/>
          </a:xfrm>
          <a:prstGeom prst="rect">
            <a:avLst/>
          </a:prstGeom>
          <a:noFill/>
        </p:spPr>
        <p:txBody>
          <a:bodyPr wrap="square" lIns="91440" tIns="45720" rIns="91440" bIns="45720" rtlCol="0" anchor="t">
            <a:spAutoFit/>
          </a:bodyPr>
          <a:lstStyle/>
          <a:p>
            <a:r>
              <a:rPr lang="en-US" sz="1200" b="1">
                <a:latin typeface="Montserrat" panose="00000500000000000000" pitchFamily="2" charset="0"/>
              </a:rPr>
              <a:t>Current State:</a:t>
            </a:r>
          </a:p>
          <a:p>
            <a:endParaRPr lang="en-US" sz="1200">
              <a:latin typeface="Montserrat" panose="00000500000000000000" pitchFamily="2" charset="0"/>
            </a:endParaRPr>
          </a:p>
          <a:p>
            <a:r>
              <a:rPr lang="en-US" sz="1200">
                <a:latin typeface="Montserrat" panose="00000500000000000000" pitchFamily="2" charset="0"/>
                <a:ea typeface="Open Sans"/>
                <a:cs typeface="Open Sans"/>
              </a:rPr>
              <a:t>Various training sites for Professional Development.</a:t>
            </a: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a:cs typeface="Open Sans"/>
              </a:rPr>
              <a:t>Training materials and resources are distributed across multiple platforms or locations.</a:t>
            </a: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a:cs typeface="Open Sans"/>
              </a:rPr>
              <a:t>Registration is managed through various platforms or systems.</a:t>
            </a: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a:cs typeface="Open Sans"/>
              </a:rPr>
              <a:t>No visibility into employee completion rates by manager.</a:t>
            </a:r>
            <a:endParaRPr lang="en-US" sz="1200">
              <a:latin typeface="Montserrat" panose="00000500000000000000" pitchFamily="2"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A8D7CB94-F47E-43F5-AE31-D429184AC4B1}"/>
              </a:ext>
            </a:extLst>
          </p:cNvPr>
          <p:cNvSpPr txBox="1"/>
          <p:nvPr/>
        </p:nvSpPr>
        <p:spPr>
          <a:xfrm>
            <a:off x="5772938" y="1047828"/>
            <a:ext cx="2637950" cy="2985433"/>
          </a:xfrm>
          <a:prstGeom prst="rect">
            <a:avLst/>
          </a:prstGeom>
          <a:noFill/>
        </p:spPr>
        <p:txBody>
          <a:bodyPr wrap="square" lIns="91440" tIns="45720" rIns="91440" bIns="45720" rtlCol="0" anchor="t">
            <a:spAutoFit/>
          </a:bodyPr>
          <a:lstStyle/>
          <a:p>
            <a:r>
              <a:rPr lang="en-US" sz="1200" b="1">
                <a:solidFill>
                  <a:schemeClr val="bg1"/>
                </a:solidFill>
                <a:latin typeface="Montserrat" panose="00000500000000000000" pitchFamily="2" charset="0"/>
              </a:rPr>
              <a:t>Future State:</a:t>
            </a:r>
          </a:p>
          <a:p>
            <a:endParaRPr lang="en-US" sz="1200" b="1">
              <a:solidFill>
                <a:schemeClr val="bg1"/>
              </a:solidFill>
              <a:latin typeface="Montserrat" panose="00000500000000000000" pitchFamily="2" charset="0"/>
            </a:endParaRPr>
          </a:p>
          <a:p>
            <a:r>
              <a:rPr lang="en-US" sz="1200" b="1">
                <a:latin typeface="Montserrat" panose="00000500000000000000" pitchFamily="2" charset="0"/>
                <a:ea typeface="Open Sans" panose="020B0606030504020204" pitchFamily="34" charset="0"/>
                <a:cs typeface="Open Sans" panose="020B0606030504020204" pitchFamily="34" charset="0"/>
              </a:rPr>
              <a:t>Managers Can:</a:t>
            </a:r>
          </a:p>
          <a:p>
            <a:endParaRPr lang="en-US" sz="8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panose="020B0606030504020204" pitchFamily="34" charset="0"/>
                <a:cs typeface="Open Sans" panose="020B0606030504020204" pitchFamily="34" charset="0"/>
              </a:rPr>
              <a:t>Access Manager professional development Training in WolfieONE.</a:t>
            </a:r>
          </a:p>
          <a:p>
            <a:endParaRPr lang="en-US" sz="8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panose="020B0606030504020204" pitchFamily="34" charset="0"/>
                <a:cs typeface="Open Sans" panose="020B0606030504020204" pitchFamily="34" charset="0"/>
              </a:rPr>
              <a:t>Browse and assign training to employees.</a:t>
            </a:r>
          </a:p>
          <a:p>
            <a:endParaRPr lang="en-US" sz="12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panose="020B0606030504020204" pitchFamily="34" charset="0"/>
                <a:cs typeface="Open Sans" panose="020B0606030504020204" pitchFamily="34" charset="0"/>
              </a:rPr>
              <a:t>Add employees to waitlists when a course is full.</a:t>
            </a:r>
          </a:p>
          <a:p>
            <a:endParaRPr lang="en-US" sz="800">
              <a:latin typeface="Montserrat" panose="00000500000000000000" pitchFamily="2" charset="0"/>
              <a:ea typeface="Open Sans" panose="020B0606030504020204" pitchFamily="34" charset="0"/>
              <a:cs typeface="Open Sans" panose="020B0606030504020204" pitchFamily="34" charset="0"/>
            </a:endParaRPr>
          </a:p>
          <a:p>
            <a:r>
              <a:rPr lang="en-US" sz="1200">
                <a:latin typeface="Montserrat" panose="00000500000000000000" pitchFamily="2" charset="0"/>
                <a:ea typeface="Open Sans" panose="020B0606030504020204" pitchFamily="34" charset="0"/>
                <a:cs typeface="Open Sans" panose="020B0606030504020204" pitchFamily="34" charset="0"/>
              </a:rPr>
              <a:t>View status and completion rates of employees’ training.</a:t>
            </a:r>
          </a:p>
          <a:p>
            <a:endParaRPr lang="en-US" sz="80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7F3511A8-046A-8810-1D0B-1FCF3FA40BDA}"/>
              </a:ext>
            </a:extLst>
          </p:cNvPr>
          <p:cNvSpPr txBox="1"/>
          <p:nvPr/>
        </p:nvSpPr>
        <p:spPr>
          <a:xfrm>
            <a:off x="3760967" y="2482148"/>
            <a:ext cx="1725433" cy="1354217"/>
          </a:xfrm>
          <a:prstGeom prst="rect">
            <a:avLst/>
          </a:prstGeom>
          <a:noFill/>
        </p:spPr>
        <p:txBody>
          <a:bodyPr wrap="square" lIns="91440" tIns="45720" rIns="91440" bIns="45720" rtlCol="0" anchor="t">
            <a:spAutoFit/>
          </a:bodyPr>
          <a:lstStyle/>
          <a:p>
            <a:pPr algn="ctr"/>
            <a:endParaRPr lang="en-US" sz="1200"/>
          </a:p>
          <a:p>
            <a:pPr algn="ctr"/>
            <a:r>
              <a:rPr lang="en-US" sz="1400"/>
              <a:t>Enhanced manager self-service for direct report professional development</a:t>
            </a:r>
          </a:p>
        </p:txBody>
      </p:sp>
      <p:sp>
        <p:nvSpPr>
          <p:cNvPr id="19" name="TextBox 18">
            <a:extLst>
              <a:ext uri="{FF2B5EF4-FFF2-40B4-BE49-F238E27FC236}">
                <a16:creationId xmlns:a16="http://schemas.microsoft.com/office/drawing/2014/main" id="{7862318C-7B2F-6FAA-8CCB-43E9B27193E5}"/>
              </a:ext>
            </a:extLst>
          </p:cNvPr>
          <p:cNvSpPr txBox="1"/>
          <p:nvPr/>
        </p:nvSpPr>
        <p:spPr>
          <a:xfrm>
            <a:off x="699000" y="211901"/>
            <a:ext cx="5593162" cy="830997"/>
          </a:xfrm>
          <a:prstGeom prst="rect">
            <a:avLst/>
          </a:prstGeom>
          <a:noFill/>
        </p:spPr>
        <p:txBody>
          <a:bodyPr wrap="square" lIns="91440" tIns="45720" rIns="91440" bIns="45720" rtlCol="0" anchor="t">
            <a:spAutoFit/>
          </a:bodyPr>
          <a:lstStyle/>
          <a:p>
            <a:r>
              <a:rPr lang="en-US" sz="2400" b="1">
                <a:latin typeface="Montserrat" panose="00000500000000000000" pitchFamily="2" charset="0"/>
              </a:rPr>
              <a:t>West Campus &amp; LISVH:  Providing Training to your Employees</a:t>
            </a:r>
          </a:p>
        </p:txBody>
      </p:sp>
      <p:pic>
        <p:nvPicPr>
          <p:cNvPr id="2" name="Graphic 1" descr="Teacher with solid fill">
            <a:extLst>
              <a:ext uri="{FF2B5EF4-FFF2-40B4-BE49-F238E27FC236}">
                <a16:creationId xmlns:a16="http://schemas.microsoft.com/office/drawing/2014/main" id="{971D5FF6-BB82-3382-F88B-95EE95F23D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4800" y="1626144"/>
            <a:ext cx="914400" cy="914400"/>
          </a:xfrm>
          <a:prstGeom prst="rect">
            <a:avLst/>
          </a:prstGeom>
        </p:spPr>
      </p:pic>
      <p:cxnSp>
        <p:nvCxnSpPr>
          <p:cNvPr id="4" name="Straight Connector 3">
            <a:extLst>
              <a:ext uri="{FF2B5EF4-FFF2-40B4-BE49-F238E27FC236}">
                <a16:creationId xmlns:a16="http://schemas.microsoft.com/office/drawing/2014/main" id="{7D8D6E2A-7347-BB85-5F67-99AD7C4B3743}"/>
              </a:ext>
            </a:extLst>
          </p:cNvPr>
          <p:cNvCxnSpPr>
            <a:cxnSpLocks/>
          </p:cNvCxnSpPr>
          <p:nvPr/>
        </p:nvCxnSpPr>
        <p:spPr>
          <a:xfrm>
            <a:off x="913498" y="1323257"/>
            <a:ext cx="2442150" cy="4883"/>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AE14A8F-8943-DD6F-656A-9792813759F3}"/>
              </a:ext>
            </a:extLst>
          </p:cNvPr>
          <p:cNvCxnSpPr>
            <a:cxnSpLocks/>
          </p:cNvCxnSpPr>
          <p:nvPr/>
        </p:nvCxnSpPr>
        <p:spPr>
          <a:xfrm>
            <a:off x="5875148" y="1359071"/>
            <a:ext cx="246430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3855325B-D206-30F2-BECA-A3B37ABA9403}"/>
              </a:ext>
            </a:extLst>
          </p:cNvPr>
          <p:cNvGrpSpPr/>
          <p:nvPr/>
        </p:nvGrpSpPr>
        <p:grpSpPr>
          <a:xfrm>
            <a:off x="6347216" y="202301"/>
            <a:ext cx="1852546" cy="544593"/>
            <a:chOff x="6136528" y="390259"/>
            <a:chExt cx="1852546" cy="544593"/>
          </a:xfrm>
        </p:grpSpPr>
        <p:sp>
          <p:nvSpPr>
            <p:cNvPr id="23" name="Hexagon 22">
              <a:extLst>
                <a:ext uri="{FF2B5EF4-FFF2-40B4-BE49-F238E27FC236}">
                  <a16:creationId xmlns:a16="http://schemas.microsoft.com/office/drawing/2014/main" id="{41CC3B2C-41D6-44D0-3F17-359DF1509A92}"/>
                </a:ext>
              </a:extLst>
            </p:cNvPr>
            <p:cNvSpPr/>
            <p:nvPr/>
          </p:nvSpPr>
          <p:spPr>
            <a:xfrm>
              <a:off x="7330352" y="453735"/>
              <a:ext cx="563851" cy="461665"/>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2"/>
                </a:solidFill>
                <a:latin typeface="Aptos"/>
                <a:cs typeface="Arial"/>
              </a:endParaRPr>
            </a:p>
          </p:txBody>
        </p:sp>
        <p:pic>
          <p:nvPicPr>
            <p:cNvPr id="10" name="Graphic 9" descr="Teacher with solid fill">
              <a:extLst>
                <a:ext uri="{FF2B5EF4-FFF2-40B4-BE49-F238E27FC236}">
                  <a16:creationId xmlns:a16="http://schemas.microsoft.com/office/drawing/2014/main" id="{90E1E7E4-E2FA-CB3D-0FEB-1CA3139BC9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26455" y="390259"/>
              <a:ext cx="543544" cy="543544"/>
            </a:xfrm>
            <a:prstGeom prst="rect">
              <a:avLst/>
            </a:prstGeom>
          </p:spPr>
        </p:pic>
        <p:sp>
          <p:nvSpPr>
            <p:cNvPr id="14" name="TextBox 13">
              <a:extLst>
                <a:ext uri="{FF2B5EF4-FFF2-40B4-BE49-F238E27FC236}">
                  <a16:creationId xmlns:a16="http://schemas.microsoft.com/office/drawing/2014/main" id="{83C13759-B626-622E-AA7A-EE967697C051}"/>
                </a:ext>
              </a:extLst>
            </p:cNvPr>
            <p:cNvSpPr txBox="1"/>
            <p:nvPr/>
          </p:nvSpPr>
          <p:spPr>
            <a:xfrm>
              <a:off x="7318021" y="561624"/>
              <a:ext cx="671053" cy="215444"/>
            </a:xfrm>
            <a:prstGeom prst="rect">
              <a:avLst/>
            </a:prstGeom>
            <a:noFill/>
          </p:spPr>
          <p:txBody>
            <a:bodyPr wrap="square" rtlCol="0">
              <a:spAutoFit/>
            </a:bodyPr>
            <a:lstStyle/>
            <a:p>
              <a:r>
                <a:rPr lang="en-US" sz="800" b="1">
                  <a:solidFill>
                    <a:schemeClr val="tx2"/>
                  </a:solidFill>
                </a:rPr>
                <a:t>Learning</a:t>
              </a:r>
            </a:p>
          </p:txBody>
        </p:sp>
        <p:pic>
          <p:nvPicPr>
            <p:cNvPr id="6" name="Picture 5" descr="A person with glasses and a red shirt&#10;&#10;Description automatically generated">
              <a:extLst>
                <a:ext uri="{FF2B5EF4-FFF2-40B4-BE49-F238E27FC236}">
                  <a16:creationId xmlns:a16="http://schemas.microsoft.com/office/drawing/2014/main" id="{580D80C6-C65F-0B33-312F-84BB8A340271}"/>
                </a:ext>
              </a:extLst>
            </p:cNvPr>
            <p:cNvPicPr>
              <a:picLocks noChangeAspect="1"/>
            </p:cNvPicPr>
            <p:nvPr/>
          </p:nvPicPr>
          <p:blipFill>
            <a:blip r:embed="rId5"/>
            <a:stretch>
              <a:fillRect/>
            </a:stretch>
          </p:blipFill>
          <p:spPr>
            <a:xfrm>
              <a:off x="6136528" y="411075"/>
              <a:ext cx="528332" cy="523777"/>
            </a:xfrm>
            <a:prstGeom prst="rect">
              <a:avLst/>
            </a:prstGeom>
          </p:spPr>
        </p:pic>
      </p:grpSp>
    </p:spTree>
    <p:extLst>
      <p:ext uri="{BB962C8B-B14F-4D97-AF65-F5344CB8AC3E}">
        <p14:creationId xmlns:p14="http://schemas.microsoft.com/office/powerpoint/2010/main" val="2112055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FF3BD-13F3-7FFA-BD75-8BBBF1BCD4A5}"/>
            </a:ext>
          </a:extLst>
        </p:cNvPr>
        <p:cNvGrpSpPr/>
        <p:nvPr/>
      </p:nvGrpSpPr>
      <p:grpSpPr>
        <a:xfrm>
          <a:off x="0" y="0"/>
          <a:ext cx="0" cy="0"/>
          <a:chOff x="0" y="0"/>
          <a:chExt cx="0" cy="0"/>
        </a:xfrm>
      </p:grpSpPr>
      <p:sp>
        <p:nvSpPr>
          <p:cNvPr id="17" name="Content Placeholder 5">
            <a:extLst>
              <a:ext uri="{FF2B5EF4-FFF2-40B4-BE49-F238E27FC236}">
                <a16:creationId xmlns:a16="http://schemas.microsoft.com/office/drawing/2014/main" id="{1C8A1694-C8E0-5FF5-E612-957A757B6FB2}"/>
              </a:ext>
            </a:extLst>
          </p:cNvPr>
          <p:cNvSpPr txBox="1">
            <a:spLocks/>
          </p:cNvSpPr>
          <p:nvPr/>
        </p:nvSpPr>
        <p:spPr>
          <a:xfrm>
            <a:off x="6070850" y="1632273"/>
            <a:ext cx="2511879" cy="2560506"/>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9" name="Content Placeholder 5">
            <a:extLst>
              <a:ext uri="{FF2B5EF4-FFF2-40B4-BE49-F238E27FC236}">
                <a16:creationId xmlns:a16="http://schemas.microsoft.com/office/drawing/2014/main" id="{200A8A8D-9C87-D3A6-49AA-DFBDF3A188B0}"/>
              </a:ext>
            </a:extLst>
          </p:cNvPr>
          <p:cNvSpPr txBox="1">
            <a:spLocks/>
          </p:cNvSpPr>
          <p:nvPr/>
        </p:nvSpPr>
        <p:spPr>
          <a:xfrm>
            <a:off x="660987" y="1632273"/>
            <a:ext cx="2511879" cy="255557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Char char="•"/>
            </a:pPr>
            <a:endParaRPr lang="en-US"/>
          </a:p>
          <a:p>
            <a:pPr lvl="1"/>
            <a:r>
              <a:rPr lang="en-US" sz="1200"/>
              <a:t>Browsing the Catalogue for soft skills training</a:t>
            </a:r>
          </a:p>
          <a:p>
            <a:pPr lvl="1"/>
            <a:r>
              <a:rPr lang="en-US" sz="1200"/>
              <a:t>Checking your compliance training due dates in WolfieONE</a:t>
            </a:r>
          </a:p>
          <a:p>
            <a:pPr lvl="1"/>
            <a:r>
              <a:rPr lang="en-US" sz="1200"/>
              <a:t>Seeking assigned training</a:t>
            </a:r>
          </a:p>
          <a:p>
            <a:pPr marL="285750" indent="-285750">
              <a:buChar char="•"/>
            </a:pPr>
            <a:endParaRPr lang="en-US"/>
          </a:p>
          <a:p>
            <a:endParaRPr lang="en-US">
              <a:latin typeface="Bitter"/>
            </a:endParaRPr>
          </a:p>
        </p:txBody>
      </p:sp>
      <p:sp>
        <p:nvSpPr>
          <p:cNvPr id="23" name="Content Placeholder 5">
            <a:extLst>
              <a:ext uri="{FF2B5EF4-FFF2-40B4-BE49-F238E27FC236}">
                <a16:creationId xmlns:a16="http://schemas.microsoft.com/office/drawing/2014/main" id="{B8A36FDB-2FB0-C8FD-CDF2-5C8759F2D733}"/>
              </a:ext>
            </a:extLst>
          </p:cNvPr>
          <p:cNvSpPr txBox="1">
            <a:spLocks/>
          </p:cNvSpPr>
          <p:nvPr/>
        </p:nvSpPr>
        <p:spPr>
          <a:xfrm>
            <a:off x="3365918" y="1632273"/>
            <a:ext cx="2511879" cy="2555578"/>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a:p>
            <a:pPr lvl="1"/>
            <a:r>
              <a:rPr lang="en-US" sz="1200"/>
              <a:t>Waiting for compliance training in email</a:t>
            </a:r>
          </a:p>
        </p:txBody>
      </p:sp>
      <p:sp>
        <p:nvSpPr>
          <p:cNvPr id="9" name="Content Placeholder 5">
            <a:extLst>
              <a:ext uri="{FF2B5EF4-FFF2-40B4-BE49-F238E27FC236}">
                <a16:creationId xmlns:a16="http://schemas.microsoft.com/office/drawing/2014/main" id="{BAC21642-0E46-3D5E-522B-901512894C7B}"/>
              </a:ext>
            </a:extLst>
          </p:cNvPr>
          <p:cNvSpPr txBox="1">
            <a:spLocks/>
          </p:cNvSpPr>
          <p:nvPr/>
        </p:nvSpPr>
        <p:spPr>
          <a:xfrm>
            <a:off x="633596" y="1617033"/>
            <a:ext cx="2511879" cy="255557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Char char="•"/>
            </a:pPr>
            <a:endParaRPr lang="en-US" sz="1100">
              <a:latin typeface="Open Sans" panose="020B0606030504020204" pitchFamily="34" charset="0"/>
              <a:ea typeface="Open Sans" panose="020B0606030504020204" pitchFamily="34" charset="0"/>
              <a:cs typeface="Open Sans" panose="020B0606030504020204" pitchFamily="34" charset="0"/>
            </a:endParaRPr>
          </a:p>
          <a:p>
            <a:pPr marL="285750" indent="-285750">
              <a:buChar char="•"/>
            </a:pPr>
            <a:endParaRPr lang="en-US"/>
          </a:p>
          <a:p>
            <a:endParaRPr lang="en-US">
              <a:latin typeface="Bitter"/>
            </a:endParaRPr>
          </a:p>
        </p:txBody>
      </p:sp>
      <p:sp>
        <p:nvSpPr>
          <p:cNvPr id="11" name="Content Placeholder 5">
            <a:extLst>
              <a:ext uri="{FF2B5EF4-FFF2-40B4-BE49-F238E27FC236}">
                <a16:creationId xmlns:a16="http://schemas.microsoft.com/office/drawing/2014/main" id="{94837D5D-E2E5-A9A0-E7AC-6534DDD0482D}"/>
              </a:ext>
            </a:extLst>
          </p:cNvPr>
          <p:cNvSpPr txBox="1">
            <a:spLocks/>
          </p:cNvSpPr>
          <p:nvPr/>
        </p:nvSpPr>
        <p:spPr>
          <a:xfrm>
            <a:off x="3340341" y="1617033"/>
            <a:ext cx="2511879" cy="255557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8600" lvl="1" indent="0">
              <a:buNone/>
            </a:pPr>
            <a:endParaRPr lang="en-US"/>
          </a:p>
          <a:p>
            <a:pPr marL="228600" lvl="1" indent="0">
              <a:buNone/>
            </a:pPr>
            <a:endParaRPr lang="en-US"/>
          </a:p>
          <a:p>
            <a:pPr marL="228600" lvl="1" indent="0">
              <a:buNone/>
            </a:pPr>
            <a:endParaRPr lang="en-US"/>
          </a:p>
        </p:txBody>
      </p:sp>
      <p:grpSp>
        <p:nvGrpSpPr>
          <p:cNvPr id="34" name="Group 33">
            <a:extLst>
              <a:ext uri="{FF2B5EF4-FFF2-40B4-BE49-F238E27FC236}">
                <a16:creationId xmlns:a16="http://schemas.microsoft.com/office/drawing/2014/main" id="{16F30966-0505-3D58-6CED-68048D55C939}"/>
              </a:ext>
            </a:extLst>
          </p:cNvPr>
          <p:cNvGrpSpPr/>
          <p:nvPr/>
        </p:nvGrpSpPr>
        <p:grpSpPr>
          <a:xfrm>
            <a:off x="1141864" y="520996"/>
            <a:ext cx="7376861" cy="933829"/>
            <a:chOff x="1141864" y="520996"/>
            <a:chExt cx="7376861" cy="933829"/>
          </a:xfrm>
        </p:grpSpPr>
        <p:pic>
          <p:nvPicPr>
            <p:cNvPr id="35" name="Graphic 34" descr="A green arrow in a circle&#10;&#10;Description automatically generated">
              <a:extLst>
                <a:ext uri="{FF2B5EF4-FFF2-40B4-BE49-F238E27FC236}">
                  <a16:creationId xmlns:a16="http://schemas.microsoft.com/office/drawing/2014/main" id="{DF40E0CB-C406-9DC2-0C74-8C23F4642F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6"/>
              <a:ext cx="911212" cy="933829"/>
            </a:xfrm>
            <a:prstGeom prst="rect">
              <a:avLst/>
            </a:prstGeom>
          </p:spPr>
        </p:pic>
        <p:grpSp>
          <p:nvGrpSpPr>
            <p:cNvPr id="36" name="Group 35">
              <a:extLst>
                <a:ext uri="{FF2B5EF4-FFF2-40B4-BE49-F238E27FC236}">
                  <a16:creationId xmlns:a16="http://schemas.microsoft.com/office/drawing/2014/main" id="{D7794EF3-6B73-1AAB-258F-4D74FBF2EEDD}"/>
                </a:ext>
              </a:extLst>
            </p:cNvPr>
            <p:cNvGrpSpPr/>
            <p:nvPr/>
          </p:nvGrpSpPr>
          <p:grpSpPr>
            <a:xfrm>
              <a:off x="1141864" y="665220"/>
              <a:ext cx="7376861" cy="717350"/>
              <a:chOff x="1141864" y="665220"/>
              <a:chExt cx="7376861" cy="717350"/>
            </a:xfrm>
          </p:grpSpPr>
          <p:grpSp>
            <p:nvGrpSpPr>
              <p:cNvPr id="37" name="Group 36">
                <a:extLst>
                  <a:ext uri="{FF2B5EF4-FFF2-40B4-BE49-F238E27FC236}">
                    <a16:creationId xmlns:a16="http://schemas.microsoft.com/office/drawing/2014/main" id="{DC3EB18A-0892-CCB4-2131-B621BCFB4831}"/>
                  </a:ext>
                </a:extLst>
              </p:cNvPr>
              <p:cNvGrpSpPr/>
              <p:nvPr/>
            </p:nvGrpSpPr>
            <p:grpSpPr>
              <a:xfrm>
                <a:off x="1141864" y="665220"/>
                <a:ext cx="3339644" cy="637726"/>
                <a:chOff x="1141864" y="665220"/>
                <a:chExt cx="3339644" cy="637726"/>
              </a:xfrm>
            </p:grpSpPr>
            <p:pic>
              <p:nvPicPr>
                <p:cNvPr id="42" name="Graphic 41">
                  <a:extLst>
                    <a:ext uri="{FF2B5EF4-FFF2-40B4-BE49-F238E27FC236}">
                      <a16:creationId xmlns:a16="http://schemas.microsoft.com/office/drawing/2014/main" id="{27F3F174-71EC-0934-FA05-2E65567DD2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864" y="665220"/>
                  <a:ext cx="637726" cy="637726"/>
                </a:xfrm>
                <a:prstGeom prst="rect">
                  <a:avLst/>
                </a:prstGeom>
              </p:spPr>
            </p:pic>
            <p:pic>
              <p:nvPicPr>
                <p:cNvPr id="43" name="Graphic 42" descr="A red and black circle with a square in it&#10;&#10;Description automatically generated">
                  <a:extLst>
                    <a:ext uri="{FF2B5EF4-FFF2-40B4-BE49-F238E27FC236}">
                      <a16:creationId xmlns:a16="http://schemas.microsoft.com/office/drawing/2014/main" id="{EF3BC3A4-357D-73AC-EE64-E8989448F9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955" y="688503"/>
                  <a:ext cx="593553" cy="593553"/>
                </a:xfrm>
                <a:prstGeom prst="rect">
                  <a:avLst/>
                </a:prstGeom>
              </p:spPr>
            </p:pic>
          </p:grpSp>
          <p:grpSp>
            <p:nvGrpSpPr>
              <p:cNvPr id="38" name="Group 37">
                <a:extLst>
                  <a:ext uri="{FF2B5EF4-FFF2-40B4-BE49-F238E27FC236}">
                    <a16:creationId xmlns:a16="http://schemas.microsoft.com/office/drawing/2014/main" id="{58E8F18E-BF61-E55D-86BA-11C9DF8BC73B}"/>
                  </a:ext>
                </a:extLst>
              </p:cNvPr>
              <p:cNvGrpSpPr/>
              <p:nvPr/>
            </p:nvGrpSpPr>
            <p:grpSpPr>
              <a:xfrm>
                <a:off x="1521144" y="815517"/>
                <a:ext cx="6997581" cy="567053"/>
                <a:chOff x="1521144" y="815517"/>
                <a:chExt cx="6997581" cy="567053"/>
              </a:xfrm>
            </p:grpSpPr>
            <p:sp>
              <p:nvSpPr>
                <p:cNvPr id="39" name="Text Placeholder 4">
                  <a:extLst>
                    <a:ext uri="{FF2B5EF4-FFF2-40B4-BE49-F238E27FC236}">
                      <a16:creationId xmlns:a16="http://schemas.microsoft.com/office/drawing/2014/main" id="{C94369D0-88C4-8D01-E704-845F960A7A25}"/>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40" name="Text Placeholder 4">
                  <a:extLst>
                    <a:ext uri="{FF2B5EF4-FFF2-40B4-BE49-F238E27FC236}">
                      <a16:creationId xmlns:a16="http://schemas.microsoft.com/office/drawing/2014/main" id="{E2959077-F9B8-CEE4-A404-ADE7B9A8FAF2}"/>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41" name="Text Placeholder 4">
                  <a:extLst>
                    <a:ext uri="{FF2B5EF4-FFF2-40B4-BE49-F238E27FC236}">
                      <a16:creationId xmlns:a16="http://schemas.microsoft.com/office/drawing/2014/main" id="{FAB97F44-CC90-C9CC-51C3-D84090DF4144}"/>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
        <p:nvSpPr>
          <p:cNvPr id="2" name="TextBox 1">
            <a:extLst>
              <a:ext uri="{FF2B5EF4-FFF2-40B4-BE49-F238E27FC236}">
                <a16:creationId xmlns:a16="http://schemas.microsoft.com/office/drawing/2014/main" id="{391B6BA5-3160-ACD7-AA73-71EA552FE39D}"/>
              </a:ext>
            </a:extLst>
          </p:cNvPr>
          <p:cNvSpPr txBox="1"/>
          <p:nvPr/>
        </p:nvSpPr>
        <p:spPr>
          <a:xfrm>
            <a:off x="667912" y="1810114"/>
            <a:ext cx="2264311" cy="1723549"/>
          </a:xfrm>
          <a:prstGeom prst="rect">
            <a:avLst/>
          </a:prstGeom>
          <a:noFill/>
        </p:spPr>
        <p:txBody>
          <a:bodyPr wrap="square" lIns="91440" tIns="45720" rIns="91440" bIns="45720" rtlCol="0" anchor="t">
            <a:spAutoFit/>
          </a:bodyPr>
          <a:lstStyle/>
          <a:p>
            <a:pPr marL="228600" lvl="1" indent="0">
              <a:buNone/>
            </a:pPr>
            <a:r>
              <a:rPr lang="en-US" sz="1100">
                <a:latin typeface="Montserrat" panose="00000500000000000000" pitchFamily="2" charset="0"/>
                <a:ea typeface="Open Sans"/>
                <a:cs typeface="Open Sans"/>
              </a:rPr>
              <a:t>Browsing and assigning training for your employees.</a:t>
            </a:r>
          </a:p>
          <a:p>
            <a:pPr marL="228600" lvl="1" indent="0">
              <a:buNone/>
            </a:pPr>
            <a:endParaRPr lang="en-US" sz="1100">
              <a:latin typeface="Montserrat" panose="00000500000000000000" pitchFamily="2" charset="0"/>
              <a:ea typeface="Open Sans" panose="020B0606030504020204" pitchFamily="34" charset="0"/>
              <a:cs typeface="Open Sans" panose="020B0606030504020204" pitchFamily="34" charset="0"/>
            </a:endParaRPr>
          </a:p>
          <a:p>
            <a:pPr marL="228600" lvl="1" indent="0">
              <a:buNone/>
            </a:pPr>
            <a:r>
              <a:rPr lang="en-US" sz="1100">
                <a:latin typeface="Montserrat" panose="00000500000000000000" pitchFamily="2" charset="0"/>
                <a:ea typeface="Open Sans"/>
                <a:cs typeface="Open Sans"/>
              </a:rPr>
              <a:t>Checking the status of training for your employees.</a:t>
            </a:r>
          </a:p>
          <a:p>
            <a:pPr marL="228600" lvl="1" indent="0">
              <a:buNone/>
            </a:pPr>
            <a:endParaRPr lang="en-US" sz="1100" b="1">
              <a:latin typeface="Open Sans" panose="020B0606030504020204" pitchFamily="34" charset="0"/>
              <a:ea typeface="Open Sans" panose="020B0606030504020204" pitchFamily="34" charset="0"/>
              <a:cs typeface="Open Sans" panose="020B0606030504020204" pitchFamily="34" charset="0"/>
            </a:endParaRPr>
          </a:p>
          <a:p>
            <a:endParaRPr lang="en-US" b="1"/>
          </a:p>
        </p:txBody>
      </p:sp>
      <p:sp>
        <p:nvSpPr>
          <p:cNvPr id="3" name="TextBox 2">
            <a:extLst>
              <a:ext uri="{FF2B5EF4-FFF2-40B4-BE49-F238E27FC236}">
                <a16:creationId xmlns:a16="http://schemas.microsoft.com/office/drawing/2014/main" id="{72C5EE68-5045-9B94-5CFE-92AFF34B36AC}"/>
              </a:ext>
            </a:extLst>
          </p:cNvPr>
          <p:cNvSpPr txBox="1"/>
          <p:nvPr/>
        </p:nvSpPr>
        <p:spPr>
          <a:xfrm>
            <a:off x="3587940" y="1810114"/>
            <a:ext cx="2041584" cy="1046440"/>
          </a:xfrm>
          <a:prstGeom prst="rect">
            <a:avLst/>
          </a:prstGeom>
          <a:noFill/>
        </p:spPr>
        <p:txBody>
          <a:bodyPr wrap="square" rtlCol="0">
            <a:spAutoFit/>
          </a:bodyPr>
          <a:lstStyle/>
          <a:p>
            <a:r>
              <a:rPr lang="en-US" sz="1100">
                <a:latin typeface="Montserrat" panose="00000500000000000000" pitchFamily="2" charset="0"/>
                <a:ea typeface="Open Sans" panose="020B0606030504020204" pitchFamily="34" charset="0"/>
                <a:cs typeface="Open Sans" panose="020B0606030504020204" pitchFamily="34" charset="0"/>
              </a:rPr>
              <a:t>(There is no equivalent to the unified learning management system in the current state)</a:t>
            </a:r>
          </a:p>
          <a:p>
            <a:endParaRPr lang="en-US"/>
          </a:p>
        </p:txBody>
      </p:sp>
      <p:sp>
        <p:nvSpPr>
          <p:cNvPr id="5" name="Content Placeholder 5">
            <a:extLst>
              <a:ext uri="{FF2B5EF4-FFF2-40B4-BE49-F238E27FC236}">
                <a16:creationId xmlns:a16="http://schemas.microsoft.com/office/drawing/2014/main" id="{A705450C-CD22-0932-F990-D1D254355B39}"/>
              </a:ext>
            </a:extLst>
          </p:cNvPr>
          <p:cNvSpPr txBox="1">
            <a:spLocks/>
          </p:cNvSpPr>
          <p:nvPr/>
        </p:nvSpPr>
        <p:spPr>
          <a:xfrm>
            <a:off x="6046361" y="1618520"/>
            <a:ext cx="2511879" cy="255557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8600" lvl="1" indent="0">
              <a:buNone/>
            </a:pPr>
            <a:endParaRPr lang="en-US"/>
          </a:p>
          <a:p>
            <a:pPr marL="228600" lvl="1" indent="0">
              <a:buNone/>
            </a:pPr>
            <a:endParaRPr lang="en-US"/>
          </a:p>
          <a:p>
            <a:pPr marL="228600" lvl="1" indent="0">
              <a:buNone/>
            </a:pPr>
            <a:endParaRPr lang="en-US"/>
          </a:p>
        </p:txBody>
      </p:sp>
      <p:sp>
        <p:nvSpPr>
          <p:cNvPr id="4" name="TextBox 3">
            <a:extLst>
              <a:ext uri="{FF2B5EF4-FFF2-40B4-BE49-F238E27FC236}">
                <a16:creationId xmlns:a16="http://schemas.microsoft.com/office/drawing/2014/main" id="{6C972A7C-F525-A668-44AB-317D184885E7}"/>
              </a:ext>
            </a:extLst>
          </p:cNvPr>
          <p:cNvSpPr txBox="1"/>
          <p:nvPr/>
        </p:nvSpPr>
        <p:spPr>
          <a:xfrm>
            <a:off x="6036211" y="1817090"/>
            <a:ext cx="2376269" cy="2123658"/>
          </a:xfrm>
          <a:prstGeom prst="rect">
            <a:avLst/>
          </a:prstGeom>
          <a:noFill/>
        </p:spPr>
        <p:txBody>
          <a:bodyPr wrap="square" lIns="91440" tIns="45720" rIns="91440" bIns="45720" rtlCol="0" anchor="t">
            <a:spAutoFit/>
          </a:bodyPr>
          <a:lstStyle/>
          <a:p>
            <a:pPr marL="228600" lvl="1" indent="0">
              <a:buNone/>
            </a:pPr>
            <a:r>
              <a:rPr lang="en-US" sz="1100">
                <a:latin typeface="Montserrat" panose="00000500000000000000" pitchFamily="2" charset="0"/>
                <a:ea typeface="Open Sans"/>
                <a:cs typeface="Open Sans"/>
              </a:rPr>
              <a:t>Continue ensuring employee engagement, satisfaction and career development by seeking training opportunities for your employees. </a:t>
            </a:r>
          </a:p>
          <a:p>
            <a:pPr marL="228600" lvl="1" indent="0">
              <a:buNone/>
            </a:pPr>
            <a:endParaRPr lang="en-US" sz="1100">
              <a:latin typeface="Montserrat" panose="00000500000000000000" pitchFamily="2" charset="0"/>
              <a:ea typeface="Open Sans" panose="020B0606030504020204" pitchFamily="34" charset="0"/>
              <a:cs typeface="Open Sans" panose="020B0606030504020204" pitchFamily="34" charset="0"/>
            </a:endParaRPr>
          </a:p>
          <a:p>
            <a:pPr marL="228600" lvl="1" indent="0">
              <a:buNone/>
            </a:pPr>
            <a:r>
              <a:rPr lang="en-US" sz="1100">
                <a:latin typeface="Montserrat" panose="00000500000000000000" pitchFamily="2" charset="0"/>
                <a:ea typeface="Open Sans"/>
                <a:cs typeface="Open Sans"/>
              </a:rPr>
              <a:t>Continue using HealthStream and any other training site required by your department. </a:t>
            </a:r>
          </a:p>
          <a:p>
            <a:endParaRPr lang="en-US" sz="1100" b="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35043104"/>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78038C-E1AF-4973-6014-C912F0564E64}"/>
              </a:ext>
            </a:extLst>
          </p:cNvPr>
          <p:cNvSpPr txBox="1">
            <a:spLocks/>
          </p:cNvSpPr>
          <p:nvPr/>
        </p:nvSpPr>
        <p:spPr>
          <a:xfrm>
            <a:off x="317351" y="117058"/>
            <a:ext cx="8748584" cy="993775"/>
          </a:xfrm>
          <a:prstGeom prst="rect">
            <a:avLst/>
          </a:prstGeom>
        </p:spPr>
        <p:txBody>
          <a:bodyPr vert="horz" lIns="0" tIns="0" rIns="0" bIns="0" rtlCol="0" anchor="ctr" anchorCtr="0">
            <a:noAutofit/>
          </a:bodyPr>
          <a:lstStyle>
            <a:lvl1pPr algn="l" defTabSz="685800" rtl="0" eaLnBrk="1" latinLnBrk="0" hangingPunct="1">
              <a:lnSpc>
                <a:spcPct val="60000"/>
              </a:lnSpc>
              <a:spcBef>
                <a:spcPct val="0"/>
              </a:spcBef>
              <a:buNone/>
              <a:defRPr lang="en-US" sz="2400" b="1" i="0" kern="1200" cap="all" baseline="0">
                <a:solidFill>
                  <a:srgbClr val="990000"/>
                </a:solidFill>
                <a:latin typeface="Montserrat ExtraBold" panose="00000900000000000000" pitchFamily="2" charset="0"/>
                <a:ea typeface="+mj-ea"/>
                <a:cs typeface="+mj-cs"/>
              </a:defRPr>
            </a:lvl1pPr>
          </a:lstStyle>
          <a:p>
            <a:pPr>
              <a:lnSpc>
                <a:spcPct val="100000"/>
              </a:lnSpc>
            </a:pPr>
            <a:r>
              <a:rPr lang="en-US">
                <a:solidFill>
                  <a:schemeClr val="tx2"/>
                </a:solidFill>
                <a:latin typeface="Montserrat" panose="00000500000000000000" pitchFamily="2" charset="0"/>
              </a:rPr>
              <a:t>The Importance of Early Communication in </a:t>
            </a:r>
            <a:br>
              <a:rPr lang="en-US">
                <a:solidFill>
                  <a:schemeClr val="tx2"/>
                </a:solidFill>
                <a:latin typeface="Montserrat" panose="00000500000000000000" pitchFamily="2" charset="0"/>
              </a:rPr>
            </a:br>
            <a:r>
              <a:rPr lang="en-US">
                <a:solidFill>
                  <a:schemeClr val="tx2"/>
                </a:solidFill>
                <a:latin typeface="Montserrat" panose="00000500000000000000" pitchFamily="2" charset="0"/>
              </a:rPr>
              <a:t>Change Management</a:t>
            </a:r>
          </a:p>
        </p:txBody>
      </p:sp>
      <p:pic>
        <p:nvPicPr>
          <p:cNvPr id="5" name="Picture 4" descr="A close-up of a yellow sign">
            <a:extLst>
              <a:ext uri="{FF2B5EF4-FFF2-40B4-BE49-F238E27FC236}">
                <a16:creationId xmlns:a16="http://schemas.microsoft.com/office/drawing/2014/main" id="{C33BA6D3-803E-D41E-C6DA-FBA7D2577E97}"/>
              </a:ext>
            </a:extLst>
          </p:cNvPr>
          <p:cNvPicPr>
            <a:picLocks noChangeAspect="1"/>
          </p:cNvPicPr>
          <p:nvPr/>
        </p:nvPicPr>
        <p:blipFill>
          <a:blip r:embed="rId3">
            <a:alphaModFix amt="38000"/>
          </a:blip>
          <a:srcRect l="38833" t="7880" r="2119" b="1851"/>
          <a:stretch/>
        </p:blipFill>
        <p:spPr>
          <a:xfrm>
            <a:off x="1244771" y="1299279"/>
            <a:ext cx="2335348" cy="2021123"/>
          </a:xfrm>
          <a:prstGeom prst="rect">
            <a:avLst/>
          </a:prstGeom>
        </p:spPr>
      </p:pic>
      <p:sp>
        <p:nvSpPr>
          <p:cNvPr id="2" name="Title 1">
            <a:extLst>
              <a:ext uri="{FF2B5EF4-FFF2-40B4-BE49-F238E27FC236}">
                <a16:creationId xmlns:a16="http://schemas.microsoft.com/office/drawing/2014/main" id="{D94CB8C5-CA61-33CC-B787-9BD63F744E08}"/>
              </a:ext>
            </a:extLst>
          </p:cNvPr>
          <p:cNvSpPr>
            <a:spLocks noGrp="1"/>
          </p:cNvSpPr>
          <p:nvPr>
            <p:ph type="title"/>
          </p:nvPr>
        </p:nvSpPr>
        <p:spPr>
          <a:xfrm>
            <a:off x="302645" y="117058"/>
            <a:ext cx="8748584" cy="993775"/>
          </a:xfrm>
        </p:spPr>
        <p:txBody>
          <a:bodyPr vert="horz" lIns="0" tIns="0" rIns="0" bIns="0" rtlCol="0" anchor="ctr" anchorCtr="0">
            <a:noAutofit/>
          </a:bodyPr>
          <a:lstStyle/>
          <a:p>
            <a:pPr>
              <a:lnSpc>
                <a:spcPct val="100000"/>
              </a:lnSpc>
            </a:pPr>
            <a:r>
              <a:rPr lang="en-US">
                <a:latin typeface="Montserrat" panose="00000500000000000000" pitchFamily="2" charset="0"/>
              </a:rPr>
              <a:t>The Importance of Early Communication in </a:t>
            </a:r>
            <a:br>
              <a:rPr lang="en-US">
                <a:latin typeface="Montserrat" panose="00000500000000000000" pitchFamily="2" charset="0"/>
              </a:rPr>
            </a:br>
            <a:r>
              <a:rPr lang="en-US">
                <a:latin typeface="Montserrat" panose="00000500000000000000" pitchFamily="2" charset="0"/>
              </a:rPr>
              <a:t>Change Management</a:t>
            </a:r>
          </a:p>
        </p:txBody>
      </p:sp>
      <p:sp>
        <p:nvSpPr>
          <p:cNvPr id="6" name="Content Placeholder 5">
            <a:extLst>
              <a:ext uri="{FF2B5EF4-FFF2-40B4-BE49-F238E27FC236}">
                <a16:creationId xmlns:a16="http://schemas.microsoft.com/office/drawing/2014/main" id="{1B2D590C-6D17-37BE-F747-BF321A76438B}"/>
              </a:ext>
            </a:extLst>
          </p:cNvPr>
          <p:cNvSpPr>
            <a:spLocks noGrp="1"/>
          </p:cNvSpPr>
          <p:nvPr>
            <p:ph type="body" sz="quarter" idx="13"/>
          </p:nvPr>
        </p:nvSpPr>
        <p:spPr>
          <a:xfrm>
            <a:off x="3855307" y="1111213"/>
            <a:ext cx="4550817" cy="2921074"/>
          </a:xfrm>
        </p:spPr>
        <p:txBody>
          <a:bodyPr vert="horz" wrap="square" lIns="0" tIns="0" rIns="0" bIns="0" rtlCol="0" anchor="t">
            <a:noAutofit/>
          </a:bodyPr>
          <a:lstStyle/>
          <a:p>
            <a:r>
              <a:rPr lang="en-US">
                <a:latin typeface="Montserrat" panose="00000500000000000000" pitchFamily="2" charset="0"/>
                <a:ea typeface="Open Sans"/>
                <a:cs typeface="Open Sans"/>
              </a:rPr>
              <a:t>Early communication </a:t>
            </a:r>
            <a:r>
              <a:rPr lang="en-US" b="1">
                <a:latin typeface="Montserrat" panose="00000500000000000000" pitchFamily="2" charset="0"/>
                <a:ea typeface="Open Sans"/>
                <a:cs typeface="Open Sans"/>
              </a:rPr>
              <a:t>builds trust</a:t>
            </a:r>
            <a:r>
              <a:rPr lang="en-US">
                <a:latin typeface="Montserrat" panose="00000500000000000000" pitchFamily="2" charset="0"/>
                <a:ea typeface="Open Sans"/>
                <a:cs typeface="Open Sans"/>
              </a:rPr>
              <a:t> and </a:t>
            </a:r>
            <a:r>
              <a:rPr lang="en-US" b="1">
                <a:latin typeface="Montserrat" panose="00000500000000000000" pitchFamily="2" charset="0"/>
                <a:ea typeface="Open Sans"/>
                <a:cs typeface="Open Sans"/>
              </a:rPr>
              <a:t>reduces resistance</a:t>
            </a:r>
            <a:r>
              <a:rPr lang="en-US">
                <a:latin typeface="Montserrat" panose="00000500000000000000" pitchFamily="2" charset="0"/>
                <a:ea typeface="Open Sans"/>
                <a:cs typeface="Open Sans"/>
              </a:rPr>
              <a:t> to change.</a:t>
            </a:r>
            <a:endParaRPr lang="en-US">
              <a:latin typeface="Montserrat" panose="00000500000000000000" pitchFamily="2" charset="0"/>
            </a:endParaRPr>
          </a:p>
          <a:p>
            <a:r>
              <a:rPr lang="en-US">
                <a:latin typeface="Montserrat" panose="00000500000000000000" pitchFamily="2" charset="0"/>
                <a:ea typeface="Open Sans"/>
                <a:cs typeface="Open Sans"/>
              </a:rPr>
              <a:t>Engaging end users early </a:t>
            </a:r>
            <a:r>
              <a:rPr lang="en-US" b="1">
                <a:latin typeface="Montserrat" panose="00000500000000000000" pitchFamily="2" charset="0"/>
                <a:ea typeface="Open Sans"/>
                <a:cs typeface="Open Sans"/>
              </a:rPr>
              <a:t>helps identify potential concerns</a:t>
            </a:r>
            <a:r>
              <a:rPr lang="en-US">
                <a:latin typeface="Montserrat" panose="00000500000000000000" pitchFamily="2" charset="0"/>
                <a:ea typeface="Open Sans"/>
                <a:cs typeface="Open Sans"/>
              </a:rPr>
              <a:t>.</a:t>
            </a:r>
          </a:p>
          <a:p>
            <a:r>
              <a:rPr lang="en-US">
                <a:latin typeface="Montserrat" panose="00000500000000000000" pitchFamily="2" charset="0"/>
                <a:ea typeface="Open Sans"/>
                <a:cs typeface="Open Sans"/>
              </a:rPr>
              <a:t>Timely information fosters a </a:t>
            </a:r>
            <a:r>
              <a:rPr lang="en-US" b="1">
                <a:latin typeface="Montserrat" panose="00000500000000000000" pitchFamily="2" charset="0"/>
                <a:ea typeface="Open Sans"/>
                <a:cs typeface="Open Sans"/>
              </a:rPr>
              <a:t>sense of inclusion</a:t>
            </a:r>
            <a:r>
              <a:rPr lang="en-US">
                <a:latin typeface="Montserrat" panose="00000500000000000000" pitchFamily="2" charset="0"/>
                <a:ea typeface="Open Sans"/>
                <a:cs typeface="Open Sans"/>
              </a:rPr>
              <a:t> and participation.</a:t>
            </a:r>
          </a:p>
          <a:p>
            <a:r>
              <a:rPr lang="en-US">
                <a:latin typeface="Montserrat" panose="00000500000000000000" pitchFamily="2" charset="0"/>
                <a:ea typeface="Open Sans"/>
                <a:cs typeface="Open Sans"/>
              </a:rPr>
              <a:t>Clear expectations can </a:t>
            </a:r>
            <a:r>
              <a:rPr lang="en-US" b="1">
                <a:latin typeface="Montserrat" panose="00000500000000000000" pitchFamily="2" charset="0"/>
                <a:ea typeface="Open Sans"/>
                <a:cs typeface="Open Sans"/>
              </a:rPr>
              <a:t>enhance user adoption</a:t>
            </a:r>
            <a:r>
              <a:rPr lang="en-US">
                <a:latin typeface="Montserrat" panose="00000500000000000000" pitchFamily="2" charset="0"/>
                <a:ea typeface="Open Sans"/>
                <a:cs typeface="Open Sans"/>
              </a:rPr>
              <a:t> of new processes.</a:t>
            </a:r>
          </a:p>
          <a:p>
            <a:r>
              <a:rPr lang="en-US" b="1">
                <a:latin typeface="Montserrat" panose="00000500000000000000" pitchFamily="2" charset="0"/>
                <a:ea typeface="Open Sans"/>
                <a:cs typeface="Open Sans"/>
              </a:rPr>
              <a:t>Feedback</a:t>
            </a:r>
            <a:r>
              <a:rPr lang="en-US">
                <a:latin typeface="Montserrat" panose="00000500000000000000" pitchFamily="2" charset="0"/>
                <a:ea typeface="Open Sans"/>
                <a:cs typeface="Open Sans"/>
              </a:rPr>
              <a:t> from users</a:t>
            </a:r>
            <a:r>
              <a:rPr lang="en-US" b="1">
                <a:latin typeface="Montserrat" panose="00000500000000000000" pitchFamily="2" charset="0"/>
                <a:ea typeface="Open Sans"/>
                <a:cs typeface="Open Sans"/>
              </a:rPr>
              <a:t> can guide adjustments</a:t>
            </a:r>
            <a:r>
              <a:rPr lang="en-US">
                <a:latin typeface="Montserrat" panose="00000500000000000000" pitchFamily="2" charset="0"/>
                <a:ea typeface="Open Sans"/>
                <a:cs typeface="Open Sans"/>
              </a:rPr>
              <a:t> before full implementation.</a:t>
            </a:r>
          </a:p>
        </p:txBody>
      </p:sp>
      <p:sp>
        <p:nvSpPr>
          <p:cNvPr id="3" name="TextBox 2">
            <a:extLst>
              <a:ext uri="{FF2B5EF4-FFF2-40B4-BE49-F238E27FC236}">
                <a16:creationId xmlns:a16="http://schemas.microsoft.com/office/drawing/2014/main" id="{79325802-BF07-0F31-15D9-CF79FBAA6799}"/>
              </a:ext>
            </a:extLst>
          </p:cNvPr>
          <p:cNvSpPr txBox="1"/>
          <p:nvPr/>
        </p:nvSpPr>
        <p:spPr>
          <a:xfrm>
            <a:off x="299285" y="3844221"/>
            <a:ext cx="8736430" cy="738664"/>
          </a:xfrm>
          <a:prstGeom prst="rect">
            <a:avLst/>
          </a:prstGeom>
          <a:solidFill>
            <a:srgbClr val="D6EDB7"/>
          </a:solidFill>
          <a:ln>
            <a:solidFill>
              <a:srgbClr val="BBCF9F"/>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latin typeface="Quire Sans"/>
                <a:ea typeface="+mn-lt"/>
                <a:cs typeface="+mn-lt"/>
              </a:rPr>
              <a:t>“</a:t>
            </a:r>
            <a:r>
              <a:rPr lang="en-US" sz="1400" i="1" err="1">
                <a:latin typeface="Quire Sans"/>
                <a:ea typeface="+mn-lt"/>
                <a:cs typeface="+mn-lt"/>
              </a:rPr>
              <a:t>Prosci</a:t>
            </a:r>
            <a:r>
              <a:rPr lang="en-US" sz="1400" i="1">
                <a:latin typeface="Quire Sans"/>
                <a:ea typeface="+mn-lt"/>
                <a:cs typeface="+mn-lt"/>
              </a:rPr>
              <a:t> Research shows direct correlation between starting change management early and meeting or exceeding project objectives” </a:t>
            </a:r>
            <a:endParaRPr lang="en-US" sz="1400" i="1">
              <a:latin typeface="Quire Sans"/>
              <a:ea typeface="+mn-lt"/>
              <a:cs typeface="Quire Sans"/>
            </a:endParaRPr>
          </a:p>
          <a:p>
            <a:pPr algn="ctr"/>
            <a:endParaRPr lang="en-US" sz="600" i="1">
              <a:latin typeface="Quire Sans"/>
              <a:cs typeface="Quire Sans"/>
            </a:endParaRPr>
          </a:p>
          <a:p>
            <a:pPr algn="ctr"/>
            <a:r>
              <a:rPr lang="en-US" sz="700" err="1">
                <a:ea typeface="+mn-lt"/>
                <a:cs typeface="+mn-lt"/>
              </a:rPr>
              <a:t>Prosci</a:t>
            </a:r>
            <a:r>
              <a:rPr lang="en-US" sz="700">
                <a:ea typeface="+mn-lt"/>
                <a:cs typeface="+mn-lt"/>
              </a:rPr>
              <a:t>. “How to Start Managing Change When the Change is Unclear.” </a:t>
            </a:r>
            <a:r>
              <a:rPr lang="en-US" sz="700">
                <a:ea typeface="+mn-lt"/>
                <a:cs typeface="+mn-lt"/>
                <a:hlinkClick r:id="rId4"/>
              </a:rPr>
              <a:t>https://www.prosci.com/blog/how-to-start-managing-change-when-the-change-is-unclear</a:t>
            </a:r>
            <a:r>
              <a:rPr lang="en-US" sz="700">
                <a:ea typeface="+mn-lt"/>
                <a:cs typeface="+mn-lt"/>
              </a:rPr>
              <a:t>.  Accessed 18 March 2025 </a:t>
            </a:r>
            <a:endParaRPr lang="en-US" sz="700"/>
          </a:p>
        </p:txBody>
      </p:sp>
    </p:spTree>
    <p:extLst>
      <p:ext uri="{BB962C8B-B14F-4D97-AF65-F5344CB8AC3E}">
        <p14:creationId xmlns:p14="http://schemas.microsoft.com/office/powerpoint/2010/main" val="859778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AFA4C-520B-F608-6957-8394B0A5935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9741CAA-F50C-AE6C-275D-19408907178B}"/>
              </a:ext>
            </a:extLst>
          </p:cNvPr>
          <p:cNvPicPr>
            <a:picLocks noChangeAspect="1"/>
          </p:cNvPicPr>
          <p:nvPr/>
        </p:nvPicPr>
        <p:blipFill>
          <a:blip r:embed="rId2"/>
          <a:stretch>
            <a:fillRect/>
          </a:stretch>
        </p:blipFill>
        <p:spPr>
          <a:xfrm>
            <a:off x="3664350" y="1094915"/>
            <a:ext cx="4892633" cy="3062501"/>
          </a:xfrm>
          <a:prstGeom prst="rect">
            <a:avLst/>
          </a:prstGeom>
          <a:ln>
            <a:noFill/>
          </a:ln>
        </p:spPr>
      </p:pic>
      <p:sp>
        <p:nvSpPr>
          <p:cNvPr id="9" name="Hexagon 8">
            <a:extLst>
              <a:ext uri="{FF2B5EF4-FFF2-40B4-BE49-F238E27FC236}">
                <a16:creationId xmlns:a16="http://schemas.microsoft.com/office/drawing/2014/main" id="{32EB392A-AD2A-9F31-94B1-4B91A456A6DA}"/>
              </a:ext>
            </a:extLst>
          </p:cNvPr>
          <p:cNvSpPr/>
          <p:nvPr/>
        </p:nvSpPr>
        <p:spPr>
          <a:xfrm>
            <a:off x="3661883" y="2204302"/>
            <a:ext cx="1073316" cy="939819"/>
          </a:xfrm>
          <a:prstGeom prst="hexagon">
            <a:avLst/>
          </a:prstGeom>
          <a:solidFill>
            <a:srgbClr val="828282"/>
          </a:solidFill>
          <a:ln w="25400" cap="flat" cmpd="sng" algn="ctr">
            <a:solidFill>
              <a:srgbClr val="828282"/>
            </a:solid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endParaRPr>
          </a:p>
        </p:txBody>
      </p:sp>
      <p:sp>
        <p:nvSpPr>
          <p:cNvPr id="10" name="Hexagon 9">
            <a:extLst>
              <a:ext uri="{FF2B5EF4-FFF2-40B4-BE49-F238E27FC236}">
                <a16:creationId xmlns:a16="http://schemas.microsoft.com/office/drawing/2014/main" id="{2D617312-5974-F44A-7E21-951DDFAFC462}"/>
              </a:ext>
            </a:extLst>
          </p:cNvPr>
          <p:cNvSpPr/>
          <p:nvPr/>
        </p:nvSpPr>
        <p:spPr>
          <a:xfrm>
            <a:off x="3661883" y="3342531"/>
            <a:ext cx="1069264" cy="8843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Journeys</a:t>
            </a:r>
          </a:p>
        </p:txBody>
      </p:sp>
      <p:sp>
        <p:nvSpPr>
          <p:cNvPr id="11" name="Hexagon 10">
            <a:extLst>
              <a:ext uri="{FF2B5EF4-FFF2-40B4-BE49-F238E27FC236}">
                <a16:creationId xmlns:a16="http://schemas.microsoft.com/office/drawing/2014/main" id="{A0E309DB-25EA-E0C2-AD86-FE01707983C0}"/>
              </a:ext>
            </a:extLst>
          </p:cNvPr>
          <p:cNvSpPr/>
          <p:nvPr/>
        </p:nvSpPr>
        <p:spPr>
          <a:xfrm>
            <a:off x="7642442" y="3331882"/>
            <a:ext cx="1104860" cy="830269"/>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Oracle Sans" panose="020B0503020204020204" pitchFamily="34" charset="0"/>
                <a:sym typeface="Arial"/>
              </a:rPr>
              <a:t>HR Helpdesk</a:t>
            </a:r>
          </a:p>
        </p:txBody>
      </p:sp>
      <p:sp>
        <p:nvSpPr>
          <p:cNvPr id="12" name="Text Placeholder 3">
            <a:extLst>
              <a:ext uri="{FF2B5EF4-FFF2-40B4-BE49-F238E27FC236}">
                <a16:creationId xmlns:a16="http://schemas.microsoft.com/office/drawing/2014/main" id="{E2EFA9CC-5755-6CF0-3D4C-A8D84E792784}"/>
              </a:ext>
            </a:extLst>
          </p:cNvPr>
          <p:cNvSpPr>
            <a:spLocks noGrp="1"/>
          </p:cNvSpPr>
          <p:nvPr>
            <p:ph type="body" idx="1"/>
          </p:nvPr>
        </p:nvSpPr>
        <p:spPr>
          <a:xfrm>
            <a:off x="1689841" y="1386711"/>
            <a:ext cx="2425471" cy="421910"/>
          </a:xfrm>
        </p:spPr>
        <p:txBody>
          <a:bodyPr/>
          <a:lstStyle/>
          <a:p>
            <a:r>
              <a:rPr lang="en-US">
                <a:latin typeface="Montserrat ExtraBold"/>
              </a:rPr>
              <a:t>Time and Labor</a:t>
            </a:r>
          </a:p>
        </p:txBody>
      </p:sp>
      <p:sp>
        <p:nvSpPr>
          <p:cNvPr id="3" name="Hexagon 2">
            <a:extLst>
              <a:ext uri="{FF2B5EF4-FFF2-40B4-BE49-F238E27FC236}">
                <a16:creationId xmlns:a16="http://schemas.microsoft.com/office/drawing/2014/main" id="{4B44B45A-1359-E4DF-53FB-E97E81E4742A}"/>
              </a:ext>
            </a:extLst>
          </p:cNvPr>
          <p:cNvSpPr/>
          <p:nvPr/>
        </p:nvSpPr>
        <p:spPr>
          <a:xfrm>
            <a:off x="5455349" y="2082548"/>
            <a:ext cx="1334730" cy="1061573"/>
          </a:xfrm>
          <a:prstGeom prst="hexagon">
            <a:avLst>
              <a:gd name="adj" fmla="val 29357"/>
              <a:gd name="vf" fmla="val 115470"/>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tx2"/>
                </a:solidFill>
              </a:rPr>
              <a:t>Core</a:t>
            </a:r>
            <a:br>
              <a:rPr lang="en-US" sz="1600" b="1">
                <a:solidFill>
                  <a:schemeClr val="tx2"/>
                </a:solidFill>
              </a:rPr>
            </a:br>
            <a:r>
              <a:rPr lang="en-US" sz="1600" b="1">
                <a:solidFill>
                  <a:schemeClr val="tx2"/>
                </a:solidFill>
              </a:rPr>
              <a:t>HR</a:t>
            </a:r>
          </a:p>
        </p:txBody>
      </p:sp>
      <p:sp>
        <p:nvSpPr>
          <p:cNvPr id="4" name="Title 1">
            <a:extLst>
              <a:ext uri="{FF2B5EF4-FFF2-40B4-BE49-F238E27FC236}">
                <a16:creationId xmlns:a16="http://schemas.microsoft.com/office/drawing/2014/main" id="{3FA5973F-C978-939E-0AAD-B88336CDCF80}"/>
              </a:ext>
            </a:extLst>
          </p:cNvPr>
          <p:cNvSpPr txBox="1">
            <a:spLocks/>
          </p:cNvSpPr>
          <p:nvPr/>
        </p:nvSpPr>
        <p:spPr>
          <a:xfrm>
            <a:off x="1048560" y="337199"/>
            <a:ext cx="8235404" cy="653411"/>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r>
              <a:rPr lang="en-US" sz="2800">
                <a:solidFill>
                  <a:schemeClr val="tx2"/>
                </a:solidFill>
                <a:latin typeface="Montserrat ExtraBold"/>
              </a:rPr>
              <a:t>Approving Time off and Time</a:t>
            </a:r>
          </a:p>
        </p:txBody>
      </p:sp>
      <p:sp>
        <p:nvSpPr>
          <p:cNvPr id="5" name="TextBox 4">
            <a:extLst>
              <a:ext uri="{FF2B5EF4-FFF2-40B4-BE49-F238E27FC236}">
                <a16:creationId xmlns:a16="http://schemas.microsoft.com/office/drawing/2014/main" id="{F9DD3738-709E-E413-88A8-55B9AF9BFD29}"/>
              </a:ext>
            </a:extLst>
          </p:cNvPr>
          <p:cNvSpPr txBox="1"/>
          <p:nvPr/>
        </p:nvSpPr>
        <p:spPr>
          <a:xfrm>
            <a:off x="3684037" y="2521260"/>
            <a:ext cx="1024955" cy="369332"/>
          </a:xfrm>
          <a:prstGeom prst="rect">
            <a:avLst/>
          </a:prstGeom>
          <a:noFill/>
        </p:spPr>
        <p:txBody>
          <a:bodyPr wrap="square" rtlCol="0">
            <a:spAutoFit/>
          </a:bodyPr>
          <a:lstStyle/>
          <a:p>
            <a:pPr algn="ctr"/>
            <a:r>
              <a:rPr lang="en-US" sz="900" b="1">
                <a:solidFill>
                  <a:schemeClr val="tx2"/>
                </a:solidFill>
              </a:rPr>
              <a:t>Recruiting</a:t>
            </a:r>
          </a:p>
          <a:p>
            <a:pPr algn="ctr"/>
            <a:r>
              <a:rPr lang="en-US" sz="900" b="1">
                <a:solidFill>
                  <a:schemeClr val="tx2"/>
                </a:solidFill>
              </a:rPr>
              <a:t>(ORC)</a:t>
            </a:r>
          </a:p>
        </p:txBody>
      </p:sp>
      <p:sp>
        <p:nvSpPr>
          <p:cNvPr id="13" name="Rectangle: Rounded Corners 12">
            <a:extLst>
              <a:ext uri="{FF2B5EF4-FFF2-40B4-BE49-F238E27FC236}">
                <a16:creationId xmlns:a16="http://schemas.microsoft.com/office/drawing/2014/main" id="{FDE9382B-B049-8A7B-3DF5-CDB73E4869BF}"/>
              </a:ext>
            </a:extLst>
          </p:cNvPr>
          <p:cNvSpPr>
            <a:spLocks noGrp="1" noRot="1" noMove="1" noResize="1" noEditPoints="1" noAdjustHandles="1" noChangeArrowheads="1" noChangeShapeType="1"/>
          </p:cNvSpPr>
          <p:nvPr/>
        </p:nvSpPr>
        <p:spPr>
          <a:xfrm>
            <a:off x="4874342" y="3082413"/>
            <a:ext cx="523568" cy="147484"/>
          </a:xfrm>
          <a:prstGeom prst="roundRect">
            <a:avLst/>
          </a:prstGeom>
          <a:solidFill>
            <a:srgbClr val="828282"/>
          </a:solidFill>
          <a:ln>
            <a:solidFill>
              <a:srgbClr val="8282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9E94A2F-FF36-413A-E5A3-8DBDCDC9FF62}"/>
              </a:ext>
            </a:extLst>
          </p:cNvPr>
          <p:cNvSpPr txBox="1"/>
          <p:nvPr/>
        </p:nvSpPr>
        <p:spPr>
          <a:xfrm>
            <a:off x="4783062" y="3063422"/>
            <a:ext cx="671053" cy="230832"/>
          </a:xfrm>
          <a:prstGeom prst="rect">
            <a:avLst/>
          </a:prstGeom>
          <a:noFill/>
        </p:spPr>
        <p:txBody>
          <a:bodyPr wrap="square" rtlCol="0">
            <a:spAutoFit/>
          </a:bodyPr>
          <a:lstStyle/>
          <a:p>
            <a:r>
              <a:rPr lang="en-US" sz="900" b="1">
                <a:solidFill>
                  <a:schemeClr val="tx2"/>
                </a:solidFill>
              </a:rPr>
              <a:t>Learning</a:t>
            </a:r>
          </a:p>
        </p:txBody>
      </p:sp>
      <p:sp>
        <p:nvSpPr>
          <p:cNvPr id="17" name="Hexagon 16">
            <a:extLst>
              <a:ext uri="{FF2B5EF4-FFF2-40B4-BE49-F238E27FC236}">
                <a16:creationId xmlns:a16="http://schemas.microsoft.com/office/drawing/2014/main" id="{AD5288AF-FE53-C93D-2E99-EA5AE6295578}"/>
              </a:ext>
            </a:extLst>
          </p:cNvPr>
          <p:cNvSpPr/>
          <p:nvPr/>
        </p:nvSpPr>
        <p:spPr>
          <a:xfrm>
            <a:off x="6628266" y="1648955"/>
            <a:ext cx="1014598" cy="884319"/>
          </a:xfrm>
          <a:prstGeom prst="hexagon">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a:solidFill>
                <a:schemeClr val="tx2"/>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7B22A84-0F27-0476-A7AF-D702F0E81DFF}"/>
              </a:ext>
            </a:extLst>
          </p:cNvPr>
          <p:cNvSpPr txBox="1"/>
          <p:nvPr/>
        </p:nvSpPr>
        <p:spPr>
          <a:xfrm>
            <a:off x="6780546" y="1757023"/>
            <a:ext cx="710037" cy="646331"/>
          </a:xfrm>
          <a:prstGeom prst="rect">
            <a:avLst/>
          </a:prstGeom>
          <a:noFill/>
        </p:spPr>
        <p:txBody>
          <a:bodyPr wrap="square" rtlCol="0">
            <a:spAutoFit/>
          </a:bodyPr>
          <a:lstStyle/>
          <a:p>
            <a:pPr algn="ctr"/>
            <a:r>
              <a:rPr lang="en-US" sz="1200" b="1">
                <a:solidFill>
                  <a:schemeClr val="tx2"/>
                </a:solidFill>
              </a:rPr>
              <a:t>Time </a:t>
            </a:r>
            <a:br>
              <a:rPr lang="en-US" sz="1200" b="1">
                <a:solidFill>
                  <a:schemeClr val="tx2"/>
                </a:solidFill>
              </a:rPr>
            </a:br>
            <a:r>
              <a:rPr lang="en-US" sz="1200" b="1">
                <a:solidFill>
                  <a:schemeClr val="tx2"/>
                </a:solidFill>
              </a:rPr>
              <a:t>&amp;</a:t>
            </a:r>
            <a:br>
              <a:rPr lang="en-US" sz="1200" b="1">
                <a:solidFill>
                  <a:schemeClr val="tx2"/>
                </a:solidFill>
              </a:rPr>
            </a:br>
            <a:r>
              <a:rPr lang="en-US" sz="1200" b="1">
                <a:solidFill>
                  <a:schemeClr val="tx2"/>
                </a:solidFill>
              </a:rPr>
              <a:t>Labor</a:t>
            </a:r>
          </a:p>
        </p:txBody>
      </p:sp>
      <p:sp>
        <p:nvSpPr>
          <p:cNvPr id="6" name="TextBox 5">
            <a:extLst>
              <a:ext uri="{FF2B5EF4-FFF2-40B4-BE49-F238E27FC236}">
                <a16:creationId xmlns:a16="http://schemas.microsoft.com/office/drawing/2014/main" id="{66BD67E5-11C0-3F12-E66E-1DC24DF3A9BC}"/>
              </a:ext>
            </a:extLst>
          </p:cNvPr>
          <p:cNvSpPr txBox="1"/>
          <p:nvPr/>
        </p:nvSpPr>
        <p:spPr>
          <a:xfrm>
            <a:off x="892513" y="2478646"/>
            <a:ext cx="2577745"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Montserrat" panose="00000500000000000000" pitchFamily="2" charset="0"/>
              </a:rPr>
              <a:t>Note:</a:t>
            </a:r>
          </a:p>
          <a:p>
            <a:r>
              <a:rPr lang="en-US" sz="1400">
                <a:latin typeface="Montserrat" panose="00000500000000000000" pitchFamily="2" charset="0"/>
              </a:rPr>
              <a:t>The Hospital and Vets’ Home will continue using Kronos for Time and Attendance.</a:t>
            </a:r>
          </a:p>
        </p:txBody>
      </p:sp>
      <p:sp>
        <p:nvSpPr>
          <p:cNvPr id="2" name="Title 1">
            <a:extLst>
              <a:ext uri="{FF2B5EF4-FFF2-40B4-BE49-F238E27FC236}">
                <a16:creationId xmlns:a16="http://schemas.microsoft.com/office/drawing/2014/main" id="{7D0B1AF6-AE9B-493C-8539-C61674E6DE18}"/>
              </a:ext>
            </a:extLst>
          </p:cNvPr>
          <p:cNvSpPr txBox="1">
            <a:spLocks/>
          </p:cNvSpPr>
          <p:nvPr/>
        </p:nvSpPr>
        <p:spPr>
          <a:xfrm>
            <a:off x="1043955" y="333668"/>
            <a:ext cx="6597355" cy="653411"/>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r>
              <a:rPr lang="en-US" sz="2800">
                <a:solidFill>
                  <a:schemeClr val="bg1"/>
                </a:solidFill>
                <a:latin typeface="Montserrat ExtraBold"/>
              </a:rPr>
              <a:t>Approving Time off and Time</a:t>
            </a:r>
          </a:p>
        </p:txBody>
      </p:sp>
    </p:spTree>
    <p:extLst>
      <p:ext uri="{BB962C8B-B14F-4D97-AF65-F5344CB8AC3E}">
        <p14:creationId xmlns:p14="http://schemas.microsoft.com/office/powerpoint/2010/main" val="2651141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A9013-AD1F-5621-5091-D1E10E3F70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826A4C-8DE2-3F1A-3CFE-CCE4D0B25498}"/>
              </a:ext>
            </a:extLst>
          </p:cNvPr>
          <p:cNvSpPr/>
          <p:nvPr/>
        </p:nvSpPr>
        <p:spPr>
          <a:xfrm>
            <a:off x="3848118" y="1795598"/>
            <a:ext cx="1520097" cy="19655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C69BD3B0-B83D-369C-0614-4AE41B3615C5}"/>
              </a:ext>
            </a:extLst>
          </p:cNvPr>
          <p:cNvSpPr txBox="1"/>
          <p:nvPr/>
        </p:nvSpPr>
        <p:spPr>
          <a:xfrm>
            <a:off x="1088915" y="1231920"/>
            <a:ext cx="2589649" cy="2893100"/>
          </a:xfrm>
          <a:prstGeom prst="rect">
            <a:avLst/>
          </a:prstGeom>
          <a:noFill/>
        </p:spPr>
        <p:txBody>
          <a:bodyPr wrap="square" lIns="91440" tIns="45720" rIns="91440" bIns="45720" rtlCol="0" anchor="t">
            <a:spAutoFit/>
          </a:bodyPr>
          <a:lstStyle/>
          <a:p>
            <a:endParaRPr lang="en-US" sz="1400"/>
          </a:p>
          <a:p>
            <a:r>
              <a:rPr lang="en-US" sz="1200" b="1">
                <a:latin typeface="Montserrat" panose="00000500000000000000" pitchFamily="2" charset="0"/>
              </a:rPr>
              <a:t>Current State:</a:t>
            </a:r>
          </a:p>
          <a:p>
            <a:endParaRPr lang="en-US" sz="1200" b="1">
              <a:latin typeface="Montserrat" panose="00000500000000000000" pitchFamily="2" charset="0"/>
            </a:endParaRPr>
          </a:p>
          <a:p>
            <a:r>
              <a:rPr lang="en-US" sz="1200">
                <a:latin typeface="Montserrat" panose="00000500000000000000" pitchFamily="2" charset="0"/>
              </a:rPr>
              <a:t>Paper time sheets are used for some employee populations.</a:t>
            </a:r>
          </a:p>
          <a:p>
            <a:endParaRPr lang="en-US" sz="1200">
              <a:latin typeface="Montserrat" panose="00000500000000000000" pitchFamily="2" charset="0"/>
            </a:endParaRPr>
          </a:p>
          <a:p>
            <a:r>
              <a:rPr lang="en-US" sz="1200">
                <a:latin typeface="Montserrat" panose="00000500000000000000" pitchFamily="2" charset="0"/>
              </a:rPr>
              <a:t>Requests for time off varies from department to department.  It can be verbal, an email, a calendar entry.</a:t>
            </a:r>
          </a:p>
          <a:p>
            <a:endParaRPr lang="en-US" sz="1200">
              <a:latin typeface="Montserrat" panose="00000500000000000000" pitchFamily="2" charset="0"/>
            </a:endParaRPr>
          </a:p>
          <a:p>
            <a:r>
              <a:rPr lang="en-US" sz="1200">
                <a:latin typeface="Montserrat" panose="00000500000000000000" pitchFamily="2" charset="0"/>
              </a:rPr>
              <a:t>Some employees enter time on a computer into Solar (PeopleSoft).</a:t>
            </a:r>
          </a:p>
          <a:p>
            <a:endParaRPr lang="en-US" sz="1200" b="1"/>
          </a:p>
        </p:txBody>
      </p:sp>
      <p:sp>
        <p:nvSpPr>
          <p:cNvPr id="9" name="TextBox 8">
            <a:extLst>
              <a:ext uri="{FF2B5EF4-FFF2-40B4-BE49-F238E27FC236}">
                <a16:creationId xmlns:a16="http://schemas.microsoft.com/office/drawing/2014/main" id="{98245B41-124F-B5A8-3DEB-6DD3AECCED9B}"/>
              </a:ext>
            </a:extLst>
          </p:cNvPr>
          <p:cNvSpPr txBox="1"/>
          <p:nvPr/>
        </p:nvSpPr>
        <p:spPr>
          <a:xfrm>
            <a:off x="5648735" y="1448251"/>
            <a:ext cx="2700463" cy="3046988"/>
          </a:xfrm>
          <a:prstGeom prst="rect">
            <a:avLst/>
          </a:prstGeom>
          <a:noFill/>
        </p:spPr>
        <p:txBody>
          <a:bodyPr wrap="square" lIns="91440" tIns="45720" rIns="91440" bIns="45720" rtlCol="0" anchor="t">
            <a:spAutoFit/>
          </a:bodyPr>
          <a:lstStyle/>
          <a:p>
            <a:r>
              <a:rPr lang="en-US" sz="1200" b="1">
                <a:solidFill>
                  <a:schemeClr val="bg1"/>
                </a:solidFill>
                <a:latin typeface="Montserrat" panose="00000500000000000000" pitchFamily="2" charset="0"/>
              </a:rPr>
              <a:t>Future State:</a:t>
            </a:r>
          </a:p>
          <a:p>
            <a:endParaRPr lang="en-US" sz="1200" b="1">
              <a:solidFill>
                <a:schemeClr val="bg1"/>
              </a:solidFill>
              <a:latin typeface="Montserrat" panose="00000500000000000000" pitchFamily="2" charset="0"/>
            </a:endParaRPr>
          </a:p>
          <a:p>
            <a:r>
              <a:rPr lang="en-US" sz="1200">
                <a:latin typeface="Montserrat" panose="00000500000000000000" pitchFamily="2" charset="0"/>
              </a:rPr>
              <a:t>No more paper time sheets.</a:t>
            </a:r>
          </a:p>
          <a:p>
            <a:endParaRPr lang="en-US" sz="1200">
              <a:latin typeface="Montserrat" panose="00000500000000000000" pitchFamily="2" charset="0"/>
            </a:endParaRPr>
          </a:p>
          <a:p>
            <a:r>
              <a:rPr lang="en-US" sz="1200">
                <a:latin typeface="Montserrat" panose="00000500000000000000" pitchFamily="2" charset="0"/>
              </a:rPr>
              <a:t>Managers can receive and approve,  time off requests within WolfieONE </a:t>
            </a:r>
            <a:r>
              <a:rPr lang="en-US" sz="1200" b="1">
                <a:latin typeface="Montserrat" panose="00000500000000000000" pitchFamily="2" charset="0"/>
              </a:rPr>
              <a:t>notifications</a:t>
            </a:r>
            <a:r>
              <a:rPr lang="en-US" sz="1200">
                <a:latin typeface="Montserrat" panose="00000500000000000000" pitchFamily="2" charset="0"/>
              </a:rPr>
              <a:t>. </a:t>
            </a:r>
          </a:p>
          <a:p>
            <a:endParaRPr lang="en-US" sz="1200">
              <a:latin typeface="Montserrat" panose="00000500000000000000" pitchFamily="2" charset="0"/>
            </a:endParaRPr>
          </a:p>
          <a:p>
            <a:r>
              <a:rPr lang="en-US" sz="1200">
                <a:latin typeface="Montserrat" panose="00000500000000000000" pitchFamily="2" charset="0"/>
              </a:rPr>
              <a:t>Managers can approve, deny or modify employees’ time in WolfieONE.</a:t>
            </a:r>
          </a:p>
          <a:p>
            <a:endParaRPr lang="en-US" sz="1200">
              <a:latin typeface="Montserrat" panose="00000500000000000000" pitchFamily="2" charset="0"/>
            </a:endParaRPr>
          </a:p>
          <a:p>
            <a:r>
              <a:rPr lang="en-US" sz="1200">
                <a:latin typeface="Montserrat" panose="00000500000000000000" pitchFamily="2" charset="0"/>
              </a:rPr>
              <a:t>All records are maintained in WolfieONE.</a:t>
            </a:r>
          </a:p>
          <a:p>
            <a:endParaRPr lang="en-US" sz="1200"/>
          </a:p>
          <a:p>
            <a:endParaRPr lang="en-US" sz="1200"/>
          </a:p>
        </p:txBody>
      </p:sp>
      <p:sp>
        <p:nvSpPr>
          <p:cNvPr id="19" name="TextBox 18">
            <a:extLst>
              <a:ext uri="{FF2B5EF4-FFF2-40B4-BE49-F238E27FC236}">
                <a16:creationId xmlns:a16="http://schemas.microsoft.com/office/drawing/2014/main" id="{17AD5A9B-7F0A-5185-3069-9192AEDAB911}"/>
              </a:ext>
            </a:extLst>
          </p:cNvPr>
          <p:cNvSpPr txBox="1"/>
          <p:nvPr/>
        </p:nvSpPr>
        <p:spPr>
          <a:xfrm>
            <a:off x="1019728" y="346653"/>
            <a:ext cx="6079530" cy="954107"/>
          </a:xfrm>
          <a:prstGeom prst="rect">
            <a:avLst/>
          </a:prstGeom>
          <a:noFill/>
        </p:spPr>
        <p:txBody>
          <a:bodyPr wrap="square" lIns="91440" tIns="45720" rIns="91440" bIns="45720" rtlCol="0" anchor="t">
            <a:spAutoFit/>
          </a:bodyPr>
          <a:lstStyle/>
          <a:p>
            <a:r>
              <a:rPr lang="en-US" sz="2800" b="1">
                <a:latin typeface="Montserrat" panose="00000500000000000000" pitchFamily="2" charset="0"/>
              </a:rPr>
              <a:t>Entering time and approving time off requests </a:t>
            </a:r>
            <a:endParaRPr lang="en-US">
              <a:latin typeface="Montserrat" panose="00000500000000000000" pitchFamily="2" charset="0"/>
            </a:endParaRPr>
          </a:p>
        </p:txBody>
      </p:sp>
      <p:sp>
        <p:nvSpPr>
          <p:cNvPr id="23" name="Hexagon 22">
            <a:extLst>
              <a:ext uri="{FF2B5EF4-FFF2-40B4-BE49-F238E27FC236}">
                <a16:creationId xmlns:a16="http://schemas.microsoft.com/office/drawing/2014/main" id="{43E1D4DD-EF39-F664-B9C7-6F037A9C151D}"/>
              </a:ext>
            </a:extLst>
          </p:cNvPr>
          <p:cNvSpPr/>
          <p:nvPr/>
        </p:nvSpPr>
        <p:spPr>
          <a:xfrm>
            <a:off x="8057415" y="487232"/>
            <a:ext cx="561385" cy="485746"/>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800" b="1">
              <a:solidFill>
                <a:schemeClr val="tx2"/>
              </a:solidFill>
              <a:latin typeface="Aptos"/>
              <a:cs typeface="Arial"/>
            </a:endParaRPr>
          </a:p>
        </p:txBody>
      </p:sp>
      <p:cxnSp>
        <p:nvCxnSpPr>
          <p:cNvPr id="2" name="Straight Connector 1">
            <a:extLst>
              <a:ext uri="{FF2B5EF4-FFF2-40B4-BE49-F238E27FC236}">
                <a16:creationId xmlns:a16="http://schemas.microsoft.com/office/drawing/2014/main" id="{604B42D8-1E38-19F5-DBFB-40562C4146DE}"/>
              </a:ext>
            </a:extLst>
          </p:cNvPr>
          <p:cNvCxnSpPr>
            <a:cxnSpLocks/>
          </p:cNvCxnSpPr>
          <p:nvPr/>
        </p:nvCxnSpPr>
        <p:spPr>
          <a:xfrm flipV="1">
            <a:off x="1150938" y="1749393"/>
            <a:ext cx="2394273" cy="7937"/>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7635A190-28A9-6739-9449-78FE34C9929A}"/>
              </a:ext>
            </a:extLst>
          </p:cNvPr>
          <p:cNvCxnSpPr>
            <a:cxnSpLocks/>
          </p:cNvCxnSpPr>
          <p:nvPr/>
        </p:nvCxnSpPr>
        <p:spPr>
          <a:xfrm>
            <a:off x="5686685" y="1747827"/>
            <a:ext cx="24459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2" name="Picture 11" descr="A person with glasses and a red shirt&#10;&#10;Description automatically generated">
            <a:extLst>
              <a:ext uri="{FF2B5EF4-FFF2-40B4-BE49-F238E27FC236}">
                <a16:creationId xmlns:a16="http://schemas.microsoft.com/office/drawing/2014/main" id="{67F67DE3-3318-E7C6-1A7B-C6BCF7F567A6}"/>
              </a:ext>
            </a:extLst>
          </p:cNvPr>
          <p:cNvPicPr>
            <a:picLocks noChangeAspect="1"/>
          </p:cNvPicPr>
          <p:nvPr/>
        </p:nvPicPr>
        <p:blipFill>
          <a:blip r:embed="rId3"/>
          <a:stretch>
            <a:fillRect/>
          </a:stretch>
        </p:blipFill>
        <p:spPr>
          <a:xfrm>
            <a:off x="6925234" y="497577"/>
            <a:ext cx="531107" cy="485746"/>
          </a:xfrm>
          <a:prstGeom prst="rect">
            <a:avLst/>
          </a:prstGeom>
        </p:spPr>
      </p:pic>
      <p:pic>
        <p:nvPicPr>
          <p:cNvPr id="14" name="Graphic 13">
            <a:extLst>
              <a:ext uri="{FF2B5EF4-FFF2-40B4-BE49-F238E27FC236}">
                <a16:creationId xmlns:a16="http://schemas.microsoft.com/office/drawing/2014/main" id="{949B05D4-B461-431F-1E75-4AAED27C971E}"/>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059493" y="2242344"/>
            <a:ext cx="1050607" cy="1023937"/>
          </a:xfrm>
          <a:prstGeom prst="rect">
            <a:avLst/>
          </a:prstGeom>
        </p:spPr>
      </p:pic>
      <p:pic>
        <p:nvPicPr>
          <p:cNvPr id="15" name="Graphic 14">
            <a:extLst>
              <a:ext uri="{FF2B5EF4-FFF2-40B4-BE49-F238E27FC236}">
                <a16:creationId xmlns:a16="http://schemas.microsoft.com/office/drawing/2014/main" id="{D8E418B1-C148-5943-8832-91FD3D72252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7534640" y="516035"/>
            <a:ext cx="443936" cy="461665"/>
          </a:xfrm>
          <a:prstGeom prst="rect">
            <a:avLst/>
          </a:prstGeom>
        </p:spPr>
      </p:pic>
      <p:sp>
        <p:nvSpPr>
          <p:cNvPr id="8" name="TextBox 7">
            <a:extLst>
              <a:ext uri="{FF2B5EF4-FFF2-40B4-BE49-F238E27FC236}">
                <a16:creationId xmlns:a16="http://schemas.microsoft.com/office/drawing/2014/main" id="{9CA7194D-3873-A5DE-0579-0357BA123130}"/>
              </a:ext>
            </a:extLst>
          </p:cNvPr>
          <p:cNvSpPr txBox="1"/>
          <p:nvPr/>
        </p:nvSpPr>
        <p:spPr>
          <a:xfrm>
            <a:off x="8057415" y="509617"/>
            <a:ext cx="5613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a:solidFill>
                  <a:schemeClr val="tx2"/>
                </a:solidFill>
                <a:latin typeface="Open Sans"/>
                <a:ea typeface="Open Sans"/>
                <a:cs typeface="Open Sans"/>
              </a:rPr>
              <a:t>Time </a:t>
            </a:r>
          </a:p>
          <a:p>
            <a:pPr algn="ctr"/>
            <a:r>
              <a:rPr lang="en-US" sz="800">
                <a:solidFill>
                  <a:schemeClr val="tx2"/>
                </a:solidFill>
                <a:latin typeface="Open Sans"/>
                <a:ea typeface="Open Sans"/>
                <a:cs typeface="Open Sans"/>
              </a:rPr>
              <a:t>&amp;</a:t>
            </a:r>
          </a:p>
          <a:p>
            <a:pPr algn="ctr"/>
            <a:r>
              <a:rPr lang="en-US" sz="800">
                <a:solidFill>
                  <a:schemeClr val="tx2"/>
                </a:solidFill>
                <a:latin typeface="Open Sans"/>
                <a:ea typeface="Open Sans"/>
                <a:cs typeface="Open Sans"/>
              </a:rPr>
              <a:t>Labor</a:t>
            </a:r>
          </a:p>
        </p:txBody>
      </p:sp>
      <p:pic>
        <p:nvPicPr>
          <p:cNvPr id="3" name="Picture 2" descr="A black and white logo with a bell and a red circle&#10;&#10;AI-generated content may be incorrect.">
            <a:extLst>
              <a:ext uri="{FF2B5EF4-FFF2-40B4-BE49-F238E27FC236}">
                <a16:creationId xmlns:a16="http://schemas.microsoft.com/office/drawing/2014/main" id="{819F1AD5-CE45-381F-1A14-C9299C663B14}"/>
              </a:ext>
            </a:extLst>
          </p:cNvPr>
          <p:cNvPicPr>
            <a:picLocks noChangeAspect="1"/>
          </p:cNvPicPr>
          <p:nvPr/>
        </p:nvPicPr>
        <p:blipFill>
          <a:blip r:embed="rId6"/>
          <a:stretch>
            <a:fillRect/>
          </a:stretch>
        </p:blipFill>
        <p:spPr>
          <a:xfrm>
            <a:off x="8349198" y="2367763"/>
            <a:ext cx="426388" cy="410595"/>
          </a:xfrm>
          <a:prstGeom prst="rect">
            <a:avLst/>
          </a:prstGeom>
        </p:spPr>
      </p:pic>
    </p:spTree>
    <p:extLst>
      <p:ext uri="{BB962C8B-B14F-4D97-AF65-F5344CB8AC3E}">
        <p14:creationId xmlns:p14="http://schemas.microsoft.com/office/powerpoint/2010/main" val="3364547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42130-5A40-7CAC-BAC1-DC2A6E8AA989}"/>
            </a:ext>
          </a:extLst>
        </p:cNvPr>
        <p:cNvGrpSpPr/>
        <p:nvPr/>
      </p:nvGrpSpPr>
      <p:grpSpPr>
        <a:xfrm>
          <a:off x="0" y="0"/>
          <a:ext cx="0" cy="0"/>
          <a:chOff x="0" y="0"/>
          <a:chExt cx="0" cy="0"/>
        </a:xfrm>
      </p:grpSpPr>
      <p:sp>
        <p:nvSpPr>
          <p:cNvPr id="20" name="Content Placeholder 5">
            <a:extLst>
              <a:ext uri="{FF2B5EF4-FFF2-40B4-BE49-F238E27FC236}">
                <a16:creationId xmlns:a16="http://schemas.microsoft.com/office/drawing/2014/main" id="{3CC95251-725A-ABBD-FF93-65FE6505E982}"/>
              </a:ext>
            </a:extLst>
          </p:cNvPr>
          <p:cNvSpPr txBox="1">
            <a:spLocks/>
          </p:cNvSpPr>
          <p:nvPr/>
        </p:nvSpPr>
        <p:spPr>
          <a:xfrm>
            <a:off x="6007151" y="1602809"/>
            <a:ext cx="2672271" cy="2757676"/>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are we doing right that we need to continue doing?</a:t>
            </a:r>
          </a:p>
          <a:p>
            <a:pPr marL="182880">
              <a:lnSpc>
                <a:spcPct val="150000"/>
              </a:lnSpc>
              <a:spcBef>
                <a:spcPts val="600"/>
              </a:spcBef>
            </a:pPr>
            <a:endParaRPr lang="en-US" i="1">
              <a:latin typeface="Bitter"/>
            </a:endParaRPr>
          </a:p>
          <a:p>
            <a:pPr marL="182880">
              <a:lnSpc>
                <a:spcPct val="150000"/>
              </a:lnSpc>
              <a:spcBef>
                <a:spcPts val="600"/>
              </a:spcBef>
            </a:pPr>
            <a:r>
              <a:rPr lang="en-US" i="1">
                <a:latin typeface="Bitter"/>
              </a:rPr>
              <a:t>What works well that shouldn’t change?</a:t>
            </a:r>
          </a:p>
          <a:p>
            <a:pPr marL="182880">
              <a:lnSpc>
                <a:spcPct val="150000"/>
              </a:lnSpc>
              <a:spcBef>
                <a:spcPts val="600"/>
              </a:spcBef>
            </a:pPr>
            <a:r>
              <a:rPr lang="en-US" i="1">
                <a:latin typeface="Bitter"/>
              </a:rPr>
              <a:t>(e.g. Jaggaer, Concur)</a:t>
            </a:r>
            <a:endParaRPr lang="en-US" i="1"/>
          </a:p>
        </p:txBody>
      </p:sp>
      <p:sp>
        <p:nvSpPr>
          <p:cNvPr id="21" name="Content Placeholder 5">
            <a:extLst>
              <a:ext uri="{FF2B5EF4-FFF2-40B4-BE49-F238E27FC236}">
                <a16:creationId xmlns:a16="http://schemas.microsoft.com/office/drawing/2014/main" id="{1115A830-9DFE-1AF0-80BF-0C879D1649BB}"/>
              </a:ext>
            </a:extLst>
          </p:cNvPr>
          <p:cNvSpPr txBox="1">
            <a:spLocks/>
          </p:cNvSpPr>
          <p:nvPr/>
        </p:nvSpPr>
        <p:spPr>
          <a:xfrm>
            <a:off x="472440" y="1602808"/>
            <a:ext cx="2682138" cy="2752367"/>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start doing?</a:t>
            </a:r>
          </a:p>
          <a:p>
            <a:pPr marL="182880">
              <a:lnSpc>
                <a:spcPct val="150000"/>
              </a:lnSpc>
              <a:spcBef>
                <a:spcPts val="600"/>
              </a:spcBef>
            </a:pPr>
            <a:r>
              <a:rPr lang="en-US" i="1">
                <a:latin typeface="Bitter"/>
              </a:rPr>
              <a:t>Is there a tool, process or resources that would help us achieve our goals?</a:t>
            </a:r>
          </a:p>
          <a:p>
            <a:pPr marL="182880">
              <a:lnSpc>
                <a:spcPct val="150000"/>
              </a:lnSpc>
              <a:spcBef>
                <a:spcPts val="600"/>
              </a:spcBef>
            </a:pPr>
            <a:r>
              <a:rPr lang="en-US" i="1">
                <a:latin typeface="Bitter"/>
              </a:rPr>
              <a:t>What strengths do we have that we aren’t currently leveraging?</a:t>
            </a:r>
          </a:p>
          <a:p>
            <a:endParaRPr lang="en-US">
              <a:latin typeface="Bitter"/>
            </a:endParaRPr>
          </a:p>
        </p:txBody>
      </p:sp>
      <p:sp>
        <p:nvSpPr>
          <p:cNvPr id="22" name="Content Placeholder 5">
            <a:extLst>
              <a:ext uri="{FF2B5EF4-FFF2-40B4-BE49-F238E27FC236}">
                <a16:creationId xmlns:a16="http://schemas.microsoft.com/office/drawing/2014/main" id="{15F59CCA-D82C-BE16-AE43-87D4881D7DDE}"/>
              </a:ext>
            </a:extLst>
          </p:cNvPr>
          <p:cNvSpPr txBox="1">
            <a:spLocks/>
          </p:cNvSpPr>
          <p:nvPr/>
        </p:nvSpPr>
        <p:spPr>
          <a:xfrm>
            <a:off x="3302220" y="1602808"/>
            <a:ext cx="2557289" cy="2752368"/>
          </a:xfrm>
          <a:prstGeom prst="rect">
            <a:avLst/>
          </a:prstGeom>
          <a:solidFill>
            <a:schemeClr val="bg2">
              <a:lumMod val="75000"/>
            </a:schemeClr>
          </a:solidFill>
          <a:ln>
            <a:no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r>
              <a:rPr lang="en-US" i="1">
                <a:latin typeface="Bitter"/>
              </a:rPr>
              <a:t>What should we stop doing? </a:t>
            </a:r>
          </a:p>
          <a:p>
            <a:pPr marL="182880">
              <a:lnSpc>
                <a:spcPct val="150000"/>
              </a:lnSpc>
              <a:spcBef>
                <a:spcPts val="600"/>
              </a:spcBef>
            </a:pPr>
            <a:r>
              <a:rPr lang="en-US" i="1">
                <a:latin typeface="Bitter"/>
              </a:rPr>
              <a:t>What do we do that takes up a lot of resources but doesn’t produce results? </a:t>
            </a:r>
          </a:p>
          <a:p>
            <a:pPr marL="182880">
              <a:lnSpc>
                <a:spcPct val="150000"/>
              </a:lnSpc>
              <a:spcBef>
                <a:spcPts val="600"/>
              </a:spcBef>
            </a:pPr>
            <a:r>
              <a:rPr lang="en-US" i="1">
                <a:latin typeface="Bitter"/>
              </a:rPr>
              <a:t>Is there a tool or process that isn’t working the way is was intended to? </a:t>
            </a:r>
            <a:endParaRPr lang="en-US" i="1"/>
          </a:p>
        </p:txBody>
      </p:sp>
      <p:sp>
        <p:nvSpPr>
          <p:cNvPr id="6" name="Content Placeholder 5">
            <a:extLst>
              <a:ext uri="{FF2B5EF4-FFF2-40B4-BE49-F238E27FC236}">
                <a16:creationId xmlns:a16="http://schemas.microsoft.com/office/drawing/2014/main" id="{C6AF4CA5-390B-125A-6ED7-DBE04B5DF2F8}"/>
              </a:ext>
            </a:extLst>
          </p:cNvPr>
          <p:cNvSpPr>
            <a:spLocks noGrp="1"/>
          </p:cNvSpPr>
          <p:nvPr>
            <p:ph sz="quarter" idx="4"/>
          </p:nvPr>
        </p:nvSpPr>
        <p:spPr>
          <a:xfrm>
            <a:off x="5991911" y="1569281"/>
            <a:ext cx="2672271" cy="2757676"/>
          </a:xfrm>
          <a:solidFill>
            <a:schemeClr val="tx2"/>
          </a:solidFill>
          <a:ln>
            <a:solidFill>
              <a:schemeClr val="tx1">
                <a:lumMod val="50000"/>
                <a:lumOff val="50000"/>
              </a:schemeClr>
            </a:solidFill>
          </a:ln>
        </p:spPr>
        <p:txBody>
          <a:bodyPr vert="horz" wrap="square" lIns="0" tIns="0" rIns="0" bIns="0" rtlCol="0" anchor="t">
            <a:noAutofit/>
          </a:bodyPr>
          <a:lstStyle/>
          <a:p>
            <a:pPr marL="182880">
              <a:spcBef>
                <a:spcPts val="600"/>
              </a:spcBef>
            </a:pPr>
            <a:endParaRPr lang="en-US" sz="1200" b="1">
              <a:latin typeface="Bitter"/>
            </a:endParaRPr>
          </a:p>
          <a:p>
            <a:pPr marL="182880">
              <a:spcBef>
                <a:spcPts val="600"/>
              </a:spcBef>
            </a:pPr>
            <a:r>
              <a:rPr lang="en-US" sz="1200">
                <a:latin typeface="Montserrat" panose="00000500000000000000" pitchFamily="2" charset="0"/>
                <a:ea typeface="Open Sans"/>
                <a:cs typeface="Open Sans"/>
              </a:rPr>
              <a:t>Continue to manage time off requests and approve time for your employees.</a:t>
            </a:r>
          </a:p>
          <a:p>
            <a:pPr marL="182880">
              <a:spcBef>
                <a:spcPts val="600"/>
              </a:spcBef>
            </a:pPr>
            <a:endParaRPr lang="en-US" sz="1200">
              <a:latin typeface="Montserrat" panose="00000500000000000000" pitchFamily="2" charset="0"/>
              <a:ea typeface="Open Sans"/>
              <a:cs typeface="Open Sans"/>
            </a:endParaRPr>
          </a:p>
          <a:p>
            <a:pPr marL="182880">
              <a:spcBef>
                <a:spcPts val="600"/>
              </a:spcBef>
            </a:pPr>
            <a:r>
              <a:rPr lang="en-US" sz="1200">
                <a:latin typeface="Montserrat" panose="00000500000000000000" pitchFamily="2" charset="0"/>
                <a:ea typeface="Open Sans"/>
                <a:cs typeface="Open Sans"/>
              </a:rPr>
              <a:t>Continue to communicate with your employees about time management practices that align with your team’s goals.</a:t>
            </a:r>
          </a:p>
        </p:txBody>
      </p:sp>
      <p:sp>
        <p:nvSpPr>
          <p:cNvPr id="11" name="Content Placeholder 5">
            <a:extLst>
              <a:ext uri="{FF2B5EF4-FFF2-40B4-BE49-F238E27FC236}">
                <a16:creationId xmlns:a16="http://schemas.microsoft.com/office/drawing/2014/main" id="{A302DF12-B4E4-6A0B-7CAB-E453C34A7BDC}"/>
              </a:ext>
            </a:extLst>
          </p:cNvPr>
          <p:cNvSpPr txBox="1">
            <a:spLocks/>
          </p:cNvSpPr>
          <p:nvPr/>
        </p:nvSpPr>
        <p:spPr>
          <a:xfrm>
            <a:off x="3286980" y="1569280"/>
            <a:ext cx="2557289" cy="275236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endParaRPr lang="en-US" sz="1200" b="1" i="1">
              <a:latin typeface="Bitter"/>
            </a:endParaRPr>
          </a:p>
          <a:p>
            <a:pPr marL="182880">
              <a:spcBef>
                <a:spcPts val="600"/>
              </a:spcBef>
            </a:pPr>
            <a:r>
              <a:rPr lang="en-US" sz="1200">
                <a:latin typeface="Montserrat" panose="00000500000000000000" pitchFamily="2" charset="0"/>
                <a:ea typeface="Open Sans"/>
                <a:cs typeface="Open Sans"/>
              </a:rPr>
              <a:t>Stop using paper timesheets.</a:t>
            </a:r>
          </a:p>
          <a:p>
            <a:pPr marL="182880">
              <a:spcBef>
                <a:spcPts val="600"/>
              </a:spcBef>
            </a:pPr>
            <a:endParaRPr lang="en-US" sz="1200">
              <a:latin typeface="Montserrat" panose="00000500000000000000" pitchFamily="2" charset="0"/>
              <a:ea typeface="Open Sans"/>
              <a:cs typeface="Open Sans"/>
            </a:endParaRPr>
          </a:p>
          <a:p>
            <a:pPr marL="182880">
              <a:spcBef>
                <a:spcPts val="600"/>
              </a:spcBef>
            </a:pPr>
            <a:r>
              <a:rPr lang="en-US" sz="1200">
                <a:latin typeface="Montserrat" panose="00000500000000000000" pitchFamily="2" charset="0"/>
                <a:ea typeface="Open Sans"/>
                <a:cs typeface="Open Sans"/>
              </a:rPr>
              <a:t>Stop using Solar/PeopleSoft to approve, deny or modify time or absences.</a:t>
            </a:r>
            <a:r>
              <a:rPr lang="en-US" sz="1200" b="1">
                <a:latin typeface="Open Sans"/>
                <a:ea typeface="Open Sans"/>
                <a:cs typeface="Open Sans"/>
              </a:rPr>
              <a:t>	</a:t>
            </a:r>
          </a:p>
        </p:txBody>
      </p:sp>
      <p:sp>
        <p:nvSpPr>
          <p:cNvPr id="9" name="Content Placeholder 5">
            <a:extLst>
              <a:ext uri="{FF2B5EF4-FFF2-40B4-BE49-F238E27FC236}">
                <a16:creationId xmlns:a16="http://schemas.microsoft.com/office/drawing/2014/main" id="{F6CCBD2E-1933-5D91-4532-60D6D7904984}"/>
              </a:ext>
            </a:extLst>
          </p:cNvPr>
          <p:cNvSpPr txBox="1">
            <a:spLocks/>
          </p:cNvSpPr>
          <p:nvPr/>
        </p:nvSpPr>
        <p:spPr>
          <a:xfrm>
            <a:off x="457200" y="1569280"/>
            <a:ext cx="2682138" cy="275236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80">
              <a:lnSpc>
                <a:spcPct val="150000"/>
              </a:lnSpc>
              <a:spcBef>
                <a:spcPts val="600"/>
              </a:spcBef>
            </a:pPr>
            <a:endParaRPr lang="en-US" sz="1200" b="1" i="1">
              <a:latin typeface="Bitter"/>
            </a:endParaRPr>
          </a:p>
          <a:p>
            <a:pPr marL="182880">
              <a:spcBef>
                <a:spcPts val="600"/>
              </a:spcBef>
            </a:pPr>
            <a:r>
              <a:rPr lang="en-US" sz="1200">
                <a:latin typeface="Montserrat" panose="00000500000000000000" pitchFamily="2" charset="0"/>
                <a:ea typeface="Open Sans"/>
                <a:cs typeface="Open Sans"/>
              </a:rPr>
              <a:t>Check your WolfieONE notifications for time off requests.</a:t>
            </a:r>
            <a:endParaRPr lang="en-US">
              <a:latin typeface="Montserrat" panose="00000500000000000000" pitchFamily="2" charset="0"/>
            </a:endParaRPr>
          </a:p>
          <a:p>
            <a:pPr marL="182880">
              <a:spcBef>
                <a:spcPts val="600"/>
              </a:spcBef>
            </a:pPr>
            <a:endParaRPr lang="en-US" sz="1200">
              <a:latin typeface="Montserrat" panose="00000500000000000000" pitchFamily="2" charset="0"/>
              <a:ea typeface="Open Sans"/>
              <a:cs typeface="Open Sans"/>
            </a:endParaRPr>
          </a:p>
          <a:p>
            <a:pPr marL="182880">
              <a:spcBef>
                <a:spcPts val="600"/>
              </a:spcBef>
            </a:pPr>
            <a:r>
              <a:rPr lang="en-US" sz="1200">
                <a:latin typeface="Montserrat" panose="00000500000000000000" pitchFamily="2" charset="0"/>
                <a:ea typeface="Open Sans"/>
                <a:cs typeface="Open Sans"/>
              </a:rPr>
              <a:t>Approve Time Off requests (such as vacation and sick time) in WolfieONE.</a:t>
            </a:r>
          </a:p>
          <a:p>
            <a:pPr marL="354330" indent="-171450">
              <a:spcBef>
                <a:spcPts val="600"/>
              </a:spcBef>
              <a:buFont typeface="Arial"/>
              <a:buChar char="•"/>
            </a:pPr>
            <a:endParaRPr lang="en-US">
              <a:latin typeface="Montserrat" panose="00000500000000000000" pitchFamily="2" charset="0"/>
            </a:endParaRPr>
          </a:p>
          <a:p>
            <a:pPr marL="182880">
              <a:spcBef>
                <a:spcPts val="600"/>
              </a:spcBef>
            </a:pPr>
            <a:r>
              <a:rPr lang="en-US" sz="1200">
                <a:latin typeface="Montserrat" panose="00000500000000000000" pitchFamily="2" charset="0"/>
                <a:ea typeface="Open Sans"/>
                <a:cs typeface="Open Sans"/>
              </a:rPr>
              <a:t>Approve employee time in WolfieONE.</a:t>
            </a:r>
            <a:endParaRPr lang="en-US">
              <a:latin typeface="Montserrat" panose="00000500000000000000" pitchFamily="2" charset="0"/>
            </a:endParaRPr>
          </a:p>
        </p:txBody>
      </p:sp>
      <p:grpSp>
        <p:nvGrpSpPr>
          <p:cNvPr id="2" name="Group 1">
            <a:extLst>
              <a:ext uri="{FF2B5EF4-FFF2-40B4-BE49-F238E27FC236}">
                <a16:creationId xmlns:a16="http://schemas.microsoft.com/office/drawing/2014/main" id="{C4E82DA6-6DB6-C875-77D2-7E0579DAD2AD}"/>
              </a:ext>
            </a:extLst>
          </p:cNvPr>
          <p:cNvGrpSpPr/>
          <p:nvPr/>
        </p:nvGrpSpPr>
        <p:grpSpPr>
          <a:xfrm>
            <a:off x="1141864" y="520996"/>
            <a:ext cx="7376861" cy="933829"/>
            <a:chOff x="1141864" y="520996"/>
            <a:chExt cx="7376861" cy="933829"/>
          </a:xfrm>
        </p:grpSpPr>
        <p:pic>
          <p:nvPicPr>
            <p:cNvPr id="3" name="Graphic 2" descr="A green arrow in a circle&#10;&#10;Description automatically generated">
              <a:extLst>
                <a:ext uri="{FF2B5EF4-FFF2-40B4-BE49-F238E27FC236}">
                  <a16:creationId xmlns:a16="http://schemas.microsoft.com/office/drawing/2014/main" id="{4A673471-DAC7-309B-3220-B11E6D2B78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45702" y="520996"/>
              <a:ext cx="911212" cy="933829"/>
            </a:xfrm>
            <a:prstGeom prst="rect">
              <a:avLst/>
            </a:prstGeom>
          </p:spPr>
        </p:pic>
        <p:grpSp>
          <p:nvGrpSpPr>
            <p:cNvPr id="4" name="Group 3">
              <a:extLst>
                <a:ext uri="{FF2B5EF4-FFF2-40B4-BE49-F238E27FC236}">
                  <a16:creationId xmlns:a16="http://schemas.microsoft.com/office/drawing/2014/main" id="{DD4CC49A-71A4-0084-18BD-6C9E363742B5}"/>
                </a:ext>
              </a:extLst>
            </p:cNvPr>
            <p:cNvGrpSpPr/>
            <p:nvPr/>
          </p:nvGrpSpPr>
          <p:grpSpPr>
            <a:xfrm>
              <a:off x="1141864" y="665220"/>
              <a:ext cx="7376861" cy="717350"/>
              <a:chOff x="1141864" y="665220"/>
              <a:chExt cx="7376861" cy="717350"/>
            </a:xfrm>
          </p:grpSpPr>
          <p:grpSp>
            <p:nvGrpSpPr>
              <p:cNvPr id="5" name="Group 4">
                <a:extLst>
                  <a:ext uri="{FF2B5EF4-FFF2-40B4-BE49-F238E27FC236}">
                    <a16:creationId xmlns:a16="http://schemas.microsoft.com/office/drawing/2014/main" id="{78597C24-3A08-3288-6390-1634E6AD6CD1}"/>
                  </a:ext>
                </a:extLst>
              </p:cNvPr>
              <p:cNvGrpSpPr/>
              <p:nvPr/>
            </p:nvGrpSpPr>
            <p:grpSpPr>
              <a:xfrm>
                <a:off x="1141864" y="665220"/>
                <a:ext cx="3339644" cy="637726"/>
                <a:chOff x="1141864" y="665220"/>
                <a:chExt cx="3339644" cy="637726"/>
              </a:xfrm>
            </p:grpSpPr>
            <p:pic>
              <p:nvPicPr>
                <p:cNvPr id="23" name="Graphic 22">
                  <a:extLst>
                    <a:ext uri="{FF2B5EF4-FFF2-40B4-BE49-F238E27FC236}">
                      <a16:creationId xmlns:a16="http://schemas.microsoft.com/office/drawing/2014/main" id="{B19C8495-CF0D-C5DB-4C66-8E22AC2045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1864" y="665220"/>
                  <a:ext cx="637726" cy="637726"/>
                </a:xfrm>
                <a:prstGeom prst="rect">
                  <a:avLst/>
                </a:prstGeom>
              </p:spPr>
            </p:pic>
            <p:pic>
              <p:nvPicPr>
                <p:cNvPr id="24" name="Graphic 23" descr="A red and black circle with a square in it&#10;&#10;Description automatically generated">
                  <a:extLst>
                    <a:ext uri="{FF2B5EF4-FFF2-40B4-BE49-F238E27FC236}">
                      <a16:creationId xmlns:a16="http://schemas.microsoft.com/office/drawing/2014/main" id="{CAA744F6-327D-5FD7-C02F-37F1CFE9074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87955" y="688503"/>
                  <a:ext cx="593553" cy="593553"/>
                </a:xfrm>
                <a:prstGeom prst="rect">
                  <a:avLst/>
                </a:prstGeom>
              </p:spPr>
            </p:pic>
          </p:grpSp>
          <p:grpSp>
            <p:nvGrpSpPr>
              <p:cNvPr id="10" name="Group 9">
                <a:extLst>
                  <a:ext uri="{FF2B5EF4-FFF2-40B4-BE49-F238E27FC236}">
                    <a16:creationId xmlns:a16="http://schemas.microsoft.com/office/drawing/2014/main" id="{C29E54BF-F4B4-42FF-707E-2BD1B67A5885}"/>
                  </a:ext>
                </a:extLst>
              </p:cNvPr>
              <p:cNvGrpSpPr/>
              <p:nvPr/>
            </p:nvGrpSpPr>
            <p:grpSpPr>
              <a:xfrm>
                <a:off x="1521144" y="815517"/>
                <a:ext cx="6997581" cy="567053"/>
                <a:chOff x="1521144" y="815517"/>
                <a:chExt cx="6997581" cy="567053"/>
              </a:xfrm>
            </p:grpSpPr>
            <p:sp>
              <p:nvSpPr>
                <p:cNvPr id="13" name="Text Placeholder 4">
                  <a:extLst>
                    <a:ext uri="{FF2B5EF4-FFF2-40B4-BE49-F238E27FC236}">
                      <a16:creationId xmlns:a16="http://schemas.microsoft.com/office/drawing/2014/main" id="{63942A7D-76A6-77C6-4818-84947D9A1F1C}"/>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7" name="Text Placeholder 4">
                  <a:extLst>
                    <a:ext uri="{FF2B5EF4-FFF2-40B4-BE49-F238E27FC236}">
                      <a16:creationId xmlns:a16="http://schemas.microsoft.com/office/drawing/2014/main" id="{1D695523-98CF-333C-6D2F-5980661E49C0}"/>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19" name="Text Placeholder 4">
                  <a:extLst>
                    <a:ext uri="{FF2B5EF4-FFF2-40B4-BE49-F238E27FC236}">
                      <a16:creationId xmlns:a16="http://schemas.microsoft.com/office/drawing/2014/main" id="{72D7AFA8-4869-6FC4-AD0F-54AB1AA89FBA}"/>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spTree>
    <p:extLst>
      <p:ext uri="{BB962C8B-B14F-4D97-AF65-F5344CB8AC3E}">
        <p14:creationId xmlns:p14="http://schemas.microsoft.com/office/powerpoint/2010/main" val="2955121912"/>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3FB156-6241-5560-C389-0FB6E19912C0}"/>
              </a:ext>
            </a:extLst>
          </p:cNvPr>
          <p:cNvSpPr>
            <a:spLocks noGrp="1"/>
          </p:cNvSpPr>
          <p:nvPr>
            <p:ph type="sldNum" idx="4"/>
          </p:nvPr>
        </p:nvSpPr>
        <p:spPr/>
        <p:txBody>
          <a:bodyPr/>
          <a:lstStyle/>
          <a:p>
            <a:fld id="{00000000-1234-1234-1234-123412341234}" type="slidenum">
              <a:rPr lang="en-US" smtClean="0"/>
              <a:pPr/>
              <a:t>33</a:t>
            </a:fld>
            <a:endParaRPr lang="en-US"/>
          </a:p>
        </p:txBody>
      </p:sp>
      <p:sp>
        <p:nvSpPr>
          <p:cNvPr id="4" name="TextBox 3">
            <a:extLst>
              <a:ext uri="{FF2B5EF4-FFF2-40B4-BE49-F238E27FC236}">
                <a16:creationId xmlns:a16="http://schemas.microsoft.com/office/drawing/2014/main" id="{93A62238-E14D-FABB-AE14-4374EDAC2385}"/>
              </a:ext>
            </a:extLst>
          </p:cNvPr>
          <p:cNvSpPr txBox="1"/>
          <p:nvPr/>
        </p:nvSpPr>
        <p:spPr>
          <a:xfrm>
            <a:off x="821127" y="406779"/>
            <a:ext cx="7501745" cy="3970318"/>
          </a:xfrm>
          <a:custGeom>
            <a:avLst/>
            <a:gdLst>
              <a:gd name="connsiteX0" fmla="*/ 0 w 7501745"/>
              <a:gd name="connsiteY0" fmla="*/ 0 h 3970318"/>
              <a:gd name="connsiteX1" fmla="*/ 727092 w 7501745"/>
              <a:gd name="connsiteY1" fmla="*/ 0 h 3970318"/>
              <a:gd name="connsiteX2" fmla="*/ 1454184 w 7501745"/>
              <a:gd name="connsiteY2" fmla="*/ 0 h 3970318"/>
              <a:gd name="connsiteX3" fmla="*/ 1806189 w 7501745"/>
              <a:gd name="connsiteY3" fmla="*/ 0 h 3970318"/>
              <a:gd name="connsiteX4" fmla="*/ 2383247 w 7501745"/>
              <a:gd name="connsiteY4" fmla="*/ 0 h 3970318"/>
              <a:gd name="connsiteX5" fmla="*/ 3110339 w 7501745"/>
              <a:gd name="connsiteY5" fmla="*/ 0 h 3970318"/>
              <a:gd name="connsiteX6" fmla="*/ 3537361 w 7501745"/>
              <a:gd name="connsiteY6" fmla="*/ 0 h 3970318"/>
              <a:gd name="connsiteX7" fmla="*/ 4189436 w 7501745"/>
              <a:gd name="connsiteY7" fmla="*/ 0 h 3970318"/>
              <a:gd name="connsiteX8" fmla="*/ 4616458 w 7501745"/>
              <a:gd name="connsiteY8" fmla="*/ 0 h 3970318"/>
              <a:gd name="connsiteX9" fmla="*/ 5343551 w 7501745"/>
              <a:gd name="connsiteY9" fmla="*/ 0 h 3970318"/>
              <a:gd name="connsiteX10" fmla="*/ 5995625 w 7501745"/>
              <a:gd name="connsiteY10" fmla="*/ 0 h 3970318"/>
              <a:gd name="connsiteX11" fmla="*/ 6347630 w 7501745"/>
              <a:gd name="connsiteY11" fmla="*/ 0 h 3970318"/>
              <a:gd name="connsiteX12" fmla="*/ 6699635 w 7501745"/>
              <a:gd name="connsiteY12" fmla="*/ 0 h 3970318"/>
              <a:gd name="connsiteX13" fmla="*/ 7501745 w 7501745"/>
              <a:gd name="connsiteY13" fmla="*/ 0 h 3970318"/>
              <a:gd name="connsiteX14" fmla="*/ 7501745 w 7501745"/>
              <a:gd name="connsiteY14" fmla="*/ 567188 h 3970318"/>
              <a:gd name="connsiteX15" fmla="*/ 7501745 w 7501745"/>
              <a:gd name="connsiteY15" fmla="*/ 1094673 h 3970318"/>
              <a:gd name="connsiteX16" fmla="*/ 7501745 w 7501745"/>
              <a:gd name="connsiteY16" fmla="*/ 1582455 h 3970318"/>
              <a:gd name="connsiteX17" fmla="*/ 7501745 w 7501745"/>
              <a:gd name="connsiteY17" fmla="*/ 2229050 h 3970318"/>
              <a:gd name="connsiteX18" fmla="*/ 7501745 w 7501745"/>
              <a:gd name="connsiteY18" fmla="*/ 2677129 h 3970318"/>
              <a:gd name="connsiteX19" fmla="*/ 7501745 w 7501745"/>
              <a:gd name="connsiteY19" fmla="*/ 3125207 h 3970318"/>
              <a:gd name="connsiteX20" fmla="*/ 7501745 w 7501745"/>
              <a:gd name="connsiteY20" fmla="*/ 3970318 h 3970318"/>
              <a:gd name="connsiteX21" fmla="*/ 6924688 w 7501745"/>
              <a:gd name="connsiteY21" fmla="*/ 3970318 h 3970318"/>
              <a:gd name="connsiteX22" fmla="*/ 6272613 w 7501745"/>
              <a:gd name="connsiteY22" fmla="*/ 3970318 h 3970318"/>
              <a:gd name="connsiteX23" fmla="*/ 5770573 w 7501745"/>
              <a:gd name="connsiteY23" fmla="*/ 3970318 h 3970318"/>
              <a:gd name="connsiteX24" fmla="*/ 5418568 w 7501745"/>
              <a:gd name="connsiteY24" fmla="*/ 3970318 h 3970318"/>
              <a:gd name="connsiteX25" fmla="*/ 4991546 w 7501745"/>
              <a:gd name="connsiteY25" fmla="*/ 3970318 h 3970318"/>
              <a:gd name="connsiteX26" fmla="*/ 4264454 w 7501745"/>
              <a:gd name="connsiteY26" fmla="*/ 3970318 h 3970318"/>
              <a:gd name="connsiteX27" fmla="*/ 3912449 w 7501745"/>
              <a:gd name="connsiteY27" fmla="*/ 3970318 h 3970318"/>
              <a:gd name="connsiteX28" fmla="*/ 3485426 w 7501745"/>
              <a:gd name="connsiteY28" fmla="*/ 3970318 h 3970318"/>
              <a:gd name="connsiteX29" fmla="*/ 3058404 w 7501745"/>
              <a:gd name="connsiteY29" fmla="*/ 3970318 h 3970318"/>
              <a:gd name="connsiteX30" fmla="*/ 2481346 w 7501745"/>
              <a:gd name="connsiteY30" fmla="*/ 3970318 h 3970318"/>
              <a:gd name="connsiteX31" fmla="*/ 1979307 w 7501745"/>
              <a:gd name="connsiteY31" fmla="*/ 3970318 h 3970318"/>
              <a:gd name="connsiteX32" fmla="*/ 1627302 w 7501745"/>
              <a:gd name="connsiteY32" fmla="*/ 3970318 h 3970318"/>
              <a:gd name="connsiteX33" fmla="*/ 1275297 w 7501745"/>
              <a:gd name="connsiteY33" fmla="*/ 3970318 h 3970318"/>
              <a:gd name="connsiteX34" fmla="*/ 773257 w 7501745"/>
              <a:gd name="connsiteY34" fmla="*/ 3970318 h 3970318"/>
              <a:gd name="connsiteX35" fmla="*/ 0 w 7501745"/>
              <a:gd name="connsiteY35" fmla="*/ 3970318 h 3970318"/>
              <a:gd name="connsiteX36" fmla="*/ 0 w 7501745"/>
              <a:gd name="connsiteY36" fmla="*/ 3442833 h 3970318"/>
              <a:gd name="connsiteX37" fmla="*/ 0 w 7501745"/>
              <a:gd name="connsiteY37" fmla="*/ 2796238 h 3970318"/>
              <a:gd name="connsiteX38" fmla="*/ 0 w 7501745"/>
              <a:gd name="connsiteY38" fmla="*/ 2348160 h 3970318"/>
              <a:gd name="connsiteX39" fmla="*/ 0 w 7501745"/>
              <a:gd name="connsiteY39" fmla="*/ 1820674 h 3970318"/>
              <a:gd name="connsiteX40" fmla="*/ 0 w 7501745"/>
              <a:gd name="connsiteY40" fmla="*/ 1174080 h 3970318"/>
              <a:gd name="connsiteX41" fmla="*/ 0 w 7501745"/>
              <a:gd name="connsiteY41" fmla="*/ 567188 h 3970318"/>
              <a:gd name="connsiteX42" fmla="*/ 0 w 7501745"/>
              <a:gd name="connsiteY42"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501745" h="3970318" fill="none" extrusionOk="0">
                <a:moveTo>
                  <a:pt x="0" y="0"/>
                </a:moveTo>
                <a:cubicBezTo>
                  <a:pt x="186351" y="-70065"/>
                  <a:pt x="537510" y="14443"/>
                  <a:pt x="727092" y="0"/>
                </a:cubicBezTo>
                <a:cubicBezTo>
                  <a:pt x="916674" y="-14443"/>
                  <a:pt x="1179204" y="46084"/>
                  <a:pt x="1454184" y="0"/>
                </a:cubicBezTo>
                <a:cubicBezTo>
                  <a:pt x="1729164" y="-46084"/>
                  <a:pt x="1723572" y="5142"/>
                  <a:pt x="1806189" y="0"/>
                </a:cubicBezTo>
                <a:cubicBezTo>
                  <a:pt x="1888807" y="-5142"/>
                  <a:pt x="2184978" y="3847"/>
                  <a:pt x="2383247" y="0"/>
                </a:cubicBezTo>
                <a:cubicBezTo>
                  <a:pt x="2581516" y="-3847"/>
                  <a:pt x="2862607" y="84502"/>
                  <a:pt x="3110339" y="0"/>
                </a:cubicBezTo>
                <a:cubicBezTo>
                  <a:pt x="3358071" y="-84502"/>
                  <a:pt x="3351612" y="25792"/>
                  <a:pt x="3537361" y="0"/>
                </a:cubicBezTo>
                <a:cubicBezTo>
                  <a:pt x="3723110" y="-25792"/>
                  <a:pt x="3980744" y="59562"/>
                  <a:pt x="4189436" y="0"/>
                </a:cubicBezTo>
                <a:cubicBezTo>
                  <a:pt x="4398129" y="-59562"/>
                  <a:pt x="4495156" y="28761"/>
                  <a:pt x="4616458" y="0"/>
                </a:cubicBezTo>
                <a:cubicBezTo>
                  <a:pt x="4737760" y="-28761"/>
                  <a:pt x="4998549" y="7845"/>
                  <a:pt x="5343551" y="0"/>
                </a:cubicBezTo>
                <a:cubicBezTo>
                  <a:pt x="5688553" y="-7845"/>
                  <a:pt x="5860867" y="58588"/>
                  <a:pt x="5995625" y="0"/>
                </a:cubicBezTo>
                <a:cubicBezTo>
                  <a:pt x="6130383" y="-58588"/>
                  <a:pt x="6199459" y="26566"/>
                  <a:pt x="6347630" y="0"/>
                </a:cubicBezTo>
                <a:cubicBezTo>
                  <a:pt x="6495801" y="-26566"/>
                  <a:pt x="6551757" y="13205"/>
                  <a:pt x="6699635" y="0"/>
                </a:cubicBezTo>
                <a:cubicBezTo>
                  <a:pt x="6847513" y="-13205"/>
                  <a:pt x="7242010" y="94114"/>
                  <a:pt x="7501745" y="0"/>
                </a:cubicBezTo>
                <a:cubicBezTo>
                  <a:pt x="7527388" y="145542"/>
                  <a:pt x="7482850" y="369175"/>
                  <a:pt x="7501745" y="567188"/>
                </a:cubicBezTo>
                <a:cubicBezTo>
                  <a:pt x="7520640" y="765201"/>
                  <a:pt x="7494407" y="831986"/>
                  <a:pt x="7501745" y="1094673"/>
                </a:cubicBezTo>
                <a:cubicBezTo>
                  <a:pt x="7509083" y="1357360"/>
                  <a:pt x="7461600" y="1406626"/>
                  <a:pt x="7501745" y="1582455"/>
                </a:cubicBezTo>
                <a:cubicBezTo>
                  <a:pt x="7541890" y="1758284"/>
                  <a:pt x="7430970" y="2000995"/>
                  <a:pt x="7501745" y="2229050"/>
                </a:cubicBezTo>
                <a:cubicBezTo>
                  <a:pt x="7572520" y="2457105"/>
                  <a:pt x="7480387" y="2483484"/>
                  <a:pt x="7501745" y="2677129"/>
                </a:cubicBezTo>
                <a:cubicBezTo>
                  <a:pt x="7523103" y="2870774"/>
                  <a:pt x="7448535" y="2933606"/>
                  <a:pt x="7501745" y="3125207"/>
                </a:cubicBezTo>
                <a:cubicBezTo>
                  <a:pt x="7554955" y="3316808"/>
                  <a:pt x="7453013" y="3562674"/>
                  <a:pt x="7501745" y="3970318"/>
                </a:cubicBezTo>
                <a:cubicBezTo>
                  <a:pt x="7359904" y="4026263"/>
                  <a:pt x="7066689" y="3938168"/>
                  <a:pt x="6924688" y="3970318"/>
                </a:cubicBezTo>
                <a:cubicBezTo>
                  <a:pt x="6782687" y="4002468"/>
                  <a:pt x="6585894" y="3956904"/>
                  <a:pt x="6272613" y="3970318"/>
                </a:cubicBezTo>
                <a:cubicBezTo>
                  <a:pt x="5959333" y="3983732"/>
                  <a:pt x="5998110" y="3970216"/>
                  <a:pt x="5770573" y="3970318"/>
                </a:cubicBezTo>
                <a:cubicBezTo>
                  <a:pt x="5543036" y="3970420"/>
                  <a:pt x="5529630" y="3936585"/>
                  <a:pt x="5418568" y="3970318"/>
                </a:cubicBezTo>
                <a:cubicBezTo>
                  <a:pt x="5307507" y="4004051"/>
                  <a:pt x="5102351" y="3936667"/>
                  <a:pt x="4991546" y="3970318"/>
                </a:cubicBezTo>
                <a:cubicBezTo>
                  <a:pt x="4880741" y="4003969"/>
                  <a:pt x="4442563" y="3917995"/>
                  <a:pt x="4264454" y="3970318"/>
                </a:cubicBezTo>
                <a:cubicBezTo>
                  <a:pt x="4086345" y="4022641"/>
                  <a:pt x="4075717" y="3949201"/>
                  <a:pt x="3912449" y="3970318"/>
                </a:cubicBezTo>
                <a:cubicBezTo>
                  <a:pt x="3749181" y="3991435"/>
                  <a:pt x="3646144" y="3970142"/>
                  <a:pt x="3485426" y="3970318"/>
                </a:cubicBezTo>
                <a:cubicBezTo>
                  <a:pt x="3324708" y="3970494"/>
                  <a:pt x="3146321" y="3928445"/>
                  <a:pt x="3058404" y="3970318"/>
                </a:cubicBezTo>
                <a:cubicBezTo>
                  <a:pt x="2970487" y="4012191"/>
                  <a:pt x="2632033" y="3950126"/>
                  <a:pt x="2481346" y="3970318"/>
                </a:cubicBezTo>
                <a:cubicBezTo>
                  <a:pt x="2330659" y="3990510"/>
                  <a:pt x="2182920" y="3918369"/>
                  <a:pt x="1979307" y="3970318"/>
                </a:cubicBezTo>
                <a:cubicBezTo>
                  <a:pt x="1775694" y="4022267"/>
                  <a:pt x="1706560" y="3955624"/>
                  <a:pt x="1627302" y="3970318"/>
                </a:cubicBezTo>
                <a:cubicBezTo>
                  <a:pt x="1548044" y="3985012"/>
                  <a:pt x="1440847" y="3936559"/>
                  <a:pt x="1275297" y="3970318"/>
                </a:cubicBezTo>
                <a:cubicBezTo>
                  <a:pt x="1109747" y="4004077"/>
                  <a:pt x="881310" y="3945643"/>
                  <a:pt x="773257" y="3970318"/>
                </a:cubicBezTo>
                <a:cubicBezTo>
                  <a:pt x="665204" y="3994993"/>
                  <a:pt x="169053" y="3941632"/>
                  <a:pt x="0" y="3970318"/>
                </a:cubicBezTo>
                <a:cubicBezTo>
                  <a:pt x="-11907" y="3750210"/>
                  <a:pt x="48995" y="3649453"/>
                  <a:pt x="0" y="3442833"/>
                </a:cubicBezTo>
                <a:cubicBezTo>
                  <a:pt x="-48995" y="3236214"/>
                  <a:pt x="67557" y="3090624"/>
                  <a:pt x="0" y="2796238"/>
                </a:cubicBezTo>
                <a:cubicBezTo>
                  <a:pt x="-67557" y="2501853"/>
                  <a:pt x="35416" y="2487347"/>
                  <a:pt x="0" y="2348160"/>
                </a:cubicBezTo>
                <a:cubicBezTo>
                  <a:pt x="-35416" y="2208973"/>
                  <a:pt x="26012" y="1928675"/>
                  <a:pt x="0" y="1820674"/>
                </a:cubicBezTo>
                <a:cubicBezTo>
                  <a:pt x="-26012" y="1712673"/>
                  <a:pt x="13653" y="1428401"/>
                  <a:pt x="0" y="1174080"/>
                </a:cubicBezTo>
                <a:cubicBezTo>
                  <a:pt x="-13653" y="919759"/>
                  <a:pt x="37918" y="821000"/>
                  <a:pt x="0" y="567188"/>
                </a:cubicBezTo>
                <a:cubicBezTo>
                  <a:pt x="-37918" y="313376"/>
                  <a:pt x="49466" y="212410"/>
                  <a:pt x="0" y="0"/>
                </a:cubicBezTo>
                <a:close/>
              </a:path>
              <a:path w="7501745" h="3970318" stroke="0" extrusionOk="0">
                <a:moveTo>
                  <a:pt x="0" y="0"/>
                </a:moveTo>
                <a:cubicBezTo>
                  <a:pt x="267783" y="-37354"/>
                  <a:pt x="361085" y="332"/>
                  <a:pt x="577057" y="0"/>
                </a:cubicBezTo>
                <a:cubicBezTo>
                  <a:pt x="793029" y="-332"/>
                  <a:pt x="935960" y="16133"/>
                  <a:pt x="1079097" y="0"/>
                </a:cubicBezTo>
                <a:cubicBezTo>
                  <a:pt x="1222234" y="-16133"/>
                  <a:pt x="1533369" y="82536"/>
                  <a:pt x="1806189" y="0"/>
                </a:cubicBezTo>
                <a:cubicBezTo>
                  <a:pt x="2079009" y="-82536"/>
                  <a:pt x="2031559" y="34663"/>
                  <a:pt x="2233212" y="0"/>
                </a:cubicBezTo>
                <a:cubicBezTo>
                  <a:pt x="2434865" y="-34663"/>
                  <a:pt x="2603840" y="55793"/>
                  <a:pt x="2810269" y="0"/>
                </a:cubicBezTo>
                <a:cubicBezTo>
                  <a:pt x="3016698" y="-55793"/>
                  <a:pt x="3199082" y="56198"/>
                  <a:pt x="3537361" y="0"/>
                </a:cubicBezTo>
                <a:cubicBezTo>
                  <a:pt x="3875640" y="-56198"/>
                  <a:pt x="4011321" y="24147"/>
                  <a:pt x="4189436" y="0"/>
                </a:cubicBezTo>
                <a:cubicBezTo>
                  <a:pt x="4367551" y="-24147"/>
                  <a:pt x="4634024" y="49288"/>
                  <a:pt x="4841511" y="0"/>
                </a:cubicBezTo>
                <a:cubicBezTo>
                  <a:pt x="5048999" y="-49288"/>
                  <a:pt x="5294895" y="18182"/>
                  <a:pt x="5568603" y="0"/>
                </a:cubicBezTo>
                <a:cubicBezTo>
                  <a:pt x="5842311" y="-18182"/>
                  <a:pt x="6063175" y="27310"/>
                  <a:pt x="6295695" y="0"/>
                </a:cubicBezTo>
                <a:cubicBezTo>
                  <a:pt x="6528215" y="-27310"/>
                  <a:pt x="6686304" y="9171"/>
                  <a:pt x="6797735" y="0"/>
                </a:cubicBezTo>
                <a:cubicBezTo>
                  <a:pt x="6909166" y="-9171"/>
                  <a:pt x="7307098" y="3928"/>
                  <a:pt x="7501745" y="0"/>
                </a:cubicBezTo>
                <a:cubicBezTo>
                  <a:pt x="7520089" y="184008"/>
                  <a:pt x="7488064" y="343537"/>
                  <a:pt x="7501745" y="448079"/>
                </a:cubicBezTo>
                <a:cubicBezTo>
                  <a:pt x="7515426" y="552621"/>
                  <a:pt x="7498572" y="893381"/>
                  <a:pt x="7501745" y="1054970"/>
                </a:cubicBezTo>
                <a:cubicBezTo>
                  <a:pt x="7504918" y="1216559"/>
                  <a:pt x="7489223" y="1303714"/>
                  <a:pt x="7501745" y="1542752"/>
                </a:cubicBezTo>
                <a:cubicBezTo>
                  <a:pt x="7514267" y="1781790"/>
                  <a:pt x="7477428" y="1937107"/>
                  <a:pt x="7501745" y="2149644"/>
                </a:cubicBezTo>
                <a:cubicBezTo>
                  <a:pt x="7526062" y="2362181"/>
                  <a:pt x="7453672" y="2460702"/>
                  <a:pt x="7501745" y="2637426"/>
                </a:cubicBezTo>
                <a:cubicBezTo>
                  <a:pt x="7549818" y="2814150"/>
                  <a:pt x="7488318" y="2999793"/>
                  <a:pt x="7501745" y="3284020"/>
                </a:cubicBezTo>
                <a:cubicBezTo>
                  <a:pt x="7515172" y="3568247"/>
                  <a:pt x="7425818" y="3735540"/>
                  <a:pt x="7501745" y="3970318"/>
                </a:cubicBezTo>
                <a:cubicBezTo>
                  <a:pt x="7319409" y="3986919"/>
                  <a:pt x="7153958" y="3916453"/>
                  <a:pt x="6999705" y="3970318"/>
                </a:cubicBezTo>
                <a:cubicBezTo>
                  <a:pt x="6845452" y="4024183"/>
                  <a:pt x="6599812" y="3893287"/>
                  <a:pt x="6347630" y="3970318"/>
                </a:cubicBezTo>
                <a:cubicBezTo>
                  <a:pt x="6095449" y="4047349"/>
                  <a:pt x="6087838" y="3938707"/>
                  <a:pt x="5845591" y="3970318"/>
                </a:cubicBezTo>
                <a:cubicBezTo>
                  <a:pt x="5603344" y="4001929"/>
                  <a:pt x="5475143" y="3936447"/>
                  <a:pt x="5343551" y="3970318"/>
                </a:cubicBezTo>
                <a:cubicBezTo>
                  <a:pt x="5211959" y="4004189"/>
                  <a:pt x="4843237" y="3894238"/>
                  <a:pt x="4616458" y="3970318"/>
                </a:cubicBezTo>
                <a:cubicBezTo>
                  <a:pt x="4389679" y="4046398"/>
                  <a:pt x="4208732" y="3953599"/>
                  <a:pt x="4039401" y="3970318"/>
                </a:cubicBezTo>
                <a:cubicBezTo>
                  <a:pt x="3870070" y="3987037"/>
                  <a:pt x="3782310" y="3951762"/>
                  <a:pt x="3687396" y="3970318"/>
                </a:cubicBezTo>
                <a:cubicBezTo>
                  <a:pt x="3592482" y="3988874"/>
                  <a:pt x="3487530" y="3966413"/>
                  <a:pt x="3335391" y="3970318"/>
                </a:cubicBezTo>
                <a:cubicBezTo>
                  <a:pt x="3183253" y="3974223"/>
                  <a:pt x="3046650" y="3962768"/>
                  <a:pt x="2908369" y="3970318"/>
                </a:cubicBezTo>
                <a:cubicBezTo>
                  <a:pt x="2770088" y="3977868"/>
                  <a:pt x="2591174" y="3966320"/>
                  <a:pt x="2406329" y="3970318"/>
                </a:cubicBezTo>
                <a:cubicBezTo>
                  <a:pt x="2221484" y="3974316"/>
                  <a:pt x="1981256" y="3958215"/>
                  <a:pt x="1829272" y="3970318"/>
                </a:cubicBezTo>
                <a:cubicBezTo>
                  <a:pt x="1677288" y="3982421"/>
                  <a:pt x="1400779" y="3938337"/>
                  <a:pt x="1177197" y="3970318"/>
                </a:cubicBezTo>
                <a:cubicBezTo>
                  <a:pt x="953615" y="4002299"/>
                  <a:pt x="938867" y="3929795"/>
                  <a:pt x="825192" y="3970318"/>
                </a:cubicBezTo>
                <a:cubicBezTo>
                  <a:pt x="711518" y="4010841"/>
                  <a:pt x="267298" y="3940897"/>
                  <a:pt x="0" y="3970318"/>
                </a:cubicBezTo>
                <a:cubicBezTo>
                  <a:pt x="-54934" y="3830236"/>
                  <a:pt x="51323" y="3669214"/>
                  <a:pt x="0" y="3482536"/>
                </a:cubicBezTo>
                <a:cubicBezTo>
                  <a:pt x="-51323" y="3295858"/>
                  <a:pt x="782" y="3197094"/>
                  <a:pt x="0" y="2915348"/>
                </a:cubicBezTo>
                <a:cubicBezTo>
                  <a:pt x="-782" y="2633602"/>
                  <a:pt x="39370" y="2567836"/>
                  <a:pt x="0" y="2348160"/>
                </a:cubicBezTo>
                <a:cubicBezTo>
                  <a:pt x="-39370" y="2128484"/>
                  <a:pt x="66982" y="1982912"/>
                  <a:pt x="0" y="1780971"/>
                </a:cubicBezTo>
                <a:cubicBezTo>
                  <a:pt x="-66982" y="1579030"/>
                  <a:pt x="49588" y="1550004"/>
                  <a:pt x="0" y="1332892"/>
                </a:cubicBezTo>
                <a:cubicBezTo>
                  <a:pt x="-49588" y="1115780"/>
                  <a:pt x="63306" y="834991"/>
                  <a:pt x="0" y="686298"/>
                </a:cubicBezTo>
                <a:cubicBezTo>
                  <a:pt x="-63306" y="537605"/>
                  <a:pt x="71192" y="276733"/>
                  <a:pt x="0" y="0"/>
                </a:cubicBezTo>
                <a:close/>
              </a:path>
            </a:pathLst>
          </a:custGeom>
          <a:solidFill>
            <a:schemeClr val="tx2"/>
          </a:solidFill>
          <a:ln>
            <a:solidFill>
              <a:schemeClr val="tx1"/>
            </a:solidFill>
            <a:extLst>
              <a:ext uri="{C807C97D-BFC1-408E-A445-0C87EB9F89A2}">
                <ask:lineSketchStyleProps xmlns:ask="http://schemas.microsoft.com/office/drawing/2018/sketchyshapes" sd="157667599">
                  <a:prstGeom prst="rect">
                    <a:avLst/>
                  </a:prstGeom>
                  <ask:type>
                    <ask:lineSketchScribbl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Montserrat" panose="00000500000000000000" pitchFamily="2" charset="0"/>
              </a:rPr>
              <a:t>(Summary) In </a:t>
            </a:r>
            <a:r>
              <a:rPr lang="en-US" err="1">
                <a:latin typeface="Montserrat" panose="00000500000000000000" pitchFamily="2" charset="0"/>
              </a:rPr>
              <a:t>WolfieONE</a:t>
            </a:r>
            <a:r>
              <a:rPr lang="en-US">
                <a:latin typeface="Montserrat" panose="00000500000000000000" pitchFamily="2" charset="0"/>
              </a:rPr>
              <a:t>, Managers can:</a:t>
            </a:r>
          </a:p>
          <a:p>
            <a:pPr algn="l"/>
            <a:endParaRPr lang="en-US">
              <a:latin typeface="Montserrat" panose="00000500000000000000" pitchFamily="2" charset="0"/>
            </a:endParaRPr>
          </a:p>
          <a:p>
            <a:pPr marL="285750" indent="-285750" algn="l">
              <a:buFont typeface="Arial" panose="020B0604020202020204" pitchFamily="34" charset="0"/>
              <a:buChar char="•"/>
            </a:pPr>
            <a:r>
              <a:rPr lang="en-US" b="1">
                <a:latin typeface="Montserrat" panose="00000500000000000000" pitchFamily="2" charset="0"/>
              </a:rPr>
              <a:t>Initiate transactions </a:t>
            </a:r>
            <a:r>
              <a:rPr lang="en-US">
                <a:latin typeface="Montserrat" panose="00000500000000000000" pitchFamily="2" charset="0"/>
              </a:rPr>
              <a:t>for changes which will </a:t>
            </a:r>
            <a:r>
              <a:rPr lang="en-US" b="1">
                <a:latin typeface="Montserrat" panose="00000500000000000000" pitchFamily="2" charset="0"/>
              </a:rPr>
              <a:t>route through an approval process</a:t>
            </a:r>
            <a:r>
              <a:rPr lang="en-US">
                <a:latin typeface="Montserrat" panose="00000500000000000000" pitchFamily="2" charset="0"/>
              </a:rPr>
              <a:t>.</a:t>
            </a:r>
          </a:p>
          <a:p>
            <a:pPr marL="285750" indent="-285750">
              <a:buFont typeface="Arial" panose="020B0604020202020204" pitchFamily="34" charset="0"/>
              <a:buChar char="•"/>
            </a:pPr>
            <a:r>
              <a:rPr lang="en-US">
                <a:latin typeface="Montserrat" panose="00000500000000000000" pitchFamily="2" charset="0"/>
              </a:rPr>
              <a:t>Choose from </a:t>
            </a:r>
            <a:r>
              <a:rPr lang="en-US" b="1">
                <a:latin typeface="Montserrat" panose="00000500000000000000" pitchFamily="2" charset="0"/>
              </a:rPr>
              <a:t>standardized Titles and Descriptions</a:t>
            </a:r>
            <a:r>
              <a:rPr lang="en-US">
                <a:latin typeface="Montserrat" panose="00000500000000000000" pitchFamily="2" charset="0"/>
              </a:rPr>
              <a:t> to streamline hiring. </a:t>
            </a:r>
          </a:p>
          <a:p>
            <a:pPr marL="285750" indent="-285750">
              <a:buFont typeface="Arial" panose="020B0604020202020204" pitchFamily="34" charset="0"/>
              <a:buChar char="•"/>
            </a:pPr>
            <a:r>
              <a:rPr lang="en-US">
                <a:latin typeface="Montserrat" panose="00000500000000000000" pitchFamily="2" charset="0"/>
              </a:rPr>
              <a:t>Engage with</a:t>
            </a:r>
            <a:r>
              <a:rPr lang="en-US" b="1">
                <a:latin typeface="Montserrat" panose="00000500000000000000" pitchFamily="2" charset="0"/>
              </a:rPr>
              <a:t> digitized performance </a:t>
            </a:r>
            <a:r>
              <a:rPr lang="en-US">
                <a:latin typeface="Montserrat" panose="00000500000000000000" pitchFamily="2" charset="0"/>
              </a:rPr>
              <a:t>programs and evaluations.</a:t>
            </a:r>
          </a:p>
          <a:p>
            <a:pPr marL="285750" indent="-285750">
              <a:buFont typeface="Arial" panose="020B0604020202020204" pitchFamily="34" charset="0"/>
              <a:buChar char="•"/>
            </a:pPr>
            <a:r>
              <a:rPr lang="en-US">
                <a:latin typeface="Montserrat" panose="00000500000000000000" pitchFamily="2" charset="0"/>
              </a:rPr>
              <a:t>Distribute</a:t>
            </a:r>
            <a:r>
              <a:rPr lang="en-US" b="1">
                <a:latin typeface="Montserrat" panose="00000500000000000000" pitchFamily="2" charset="0"/>
              </a:rPr>
              <a:t> Merit and Discretionary increases </a:t>
            </a:r>
            <a:r>
              <a:rPr lang="en-US">
                <a:latin typeface="Montserrat" panose="00000500000000000000" pitchFamily="2" charset="0"/>
              </a:rPr>
              <a:t>directly into </a:t>
            </a:r>
            <a:r>
              <a:rPr lang="en-US" err="1">
                <a:latin typeface="Montserrat" panose="00000500000000000000" pitchFamily="2" charset="0"/>
              </a:rPr>
              <a:t>WolfieONE</a:t>
            </a:r>
            <a:r>
              <a:rPr lang="en-US">
                <a:latin typeface="Montserrat" panose="00000500000000000000" pitchFamily="2" charset="0"/>
              </a:rPr>
              <a:t>.</a:t>
            </a:r>
          </a:p>
          <a:p>
            <a:pPr marL="285750" indent="-285750" algn="l">
              <a:buFont typeface="Arial" panose="020B0604020202020204" pitchFamily="34" charset="0"/>
              <a:buChar char="•"/>
            </a:pPr>
            <a:r>
              <a:rPr lang="en-US" b="1">
                <a:latin typeface="Montserrat" panose="00000500000000000000" pitchFamily="2" charset="0"/>
              </a:rPr>
              <a:t>Assign training </a:t>
            </a:r>
            <a:r>
              <a:rPr lang="en-US">
                <a:latin typeface="Montserrat" panose="00000500000000000000" pitchFamily="2" charset="0"/>
              </a:rPr>
              <a:t>to team in </a:t>
            </a:r>
            <a:r>
              <a:rPr lang="en-US" err="1">
                <a:latin typeface="Montserrat" panose="00000500000000000000" pitchFamily="2" charset="0"/>
              </a:rPr>
              <a:t>WolfieONE</a:t>
            </a:r>
            <a:r>
              <a:rPr lang="en-US">
                <a:latin typeface="Montserrat" panose="00000500000000000000" pitchFamily="2" charset="0"/>
              </a:rPr>
              <a:t> (West Campus and LISVH only)</a:t>
            </a:r>
          </a:p>
          <a:p>
            <a:pPr marL="285750" indent="-285750" algn="l">
              <a:buFont typeface="Arial" panose="020B0604020202020204" pitchFamily="34" charset="0"/>
              <a:buChar char="•"/>
            </a:pPr>
            <a:r>
              <a:rPr lang="en-US" b="1">
                <a:latin typeface="Montserrat" panose="00000500000000000000" pitchFamily="2" charset="0"/>
              </a:rPr>
              <a:t>Approve time, time off </a:t>
            </a:r>
            <a:r>
              <a:rPr lang="en-US">
                <a:latin typeface="Montserrat" panose="00000500000000000000" pitchFamily="2" charset="0"/>
              </a:rPr>
              <a:t>in </a:t>
            </a:r>
            <a:r>
              <a:rPr lang="en-US" err="1">
                <a:latin typeface="Montserrat" panose="00000500000000000000" pitchFamily="2" charset="0"/>
              </a:rPr>
              <a:t>WolfieONE</a:t>
            </a:r>
            <a:r>
              <a:rPr lang="en-US">
                <a:latin typeface="Montserrat" panose="00000500000000000000" pitchFamily="2" charset="0"/>
              </a:rPr>
              <a:t> (West Campus only)</a:t>
            </a:r>
          </a:p>
          <a:p>
            <a:pPr marL="285750" indent="-285750" algn="l">
              <a:buFont typeface="Arial" panose="020B0604020202020204" pitchFamily="34" charset="0"/>
              <a:buChar char="•"/>
            </a:pPr>
            <a:endParaRPr lang="en-US"/>
          </a:p>
        </p:txBody>
      </p:sp>
    </p:spTree>
    <p:extLst>
      <p:ext uri="{BB962C8B-B14F-4D97-AF65-F5344CB8AC3E}">
        <p14:creationId xmlns:p14="http://schemas.microsoft.com/office/powerpoint/2010/main" val="2219515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D1298FA-5BC6-2D3E-34CE-70DC2F623491}"/>
              </a:ext>
            </a:extLst>
          </p:cNvPr>
          <p:cNvSpPr>
            <a:spLocks noGrp="1"/>
          </p:cNvSpPr>
          <p:nvPr>
            <p:ph type="body" sz="quarter" idx="13"/>
          </p:nvPr>
        </p:nvSpPr>
        <p:spPr>
          <a:xfrm>
            <a:off x="767814" y="1945626"/>
            <a:ext cx="4893192" cy="1941457"/>
          </a:xfrm>
        </p:spPr>
        <p:txBody>
          <a:bodyPr vert="horz" wrap="square" lIns="0" tIns="0" rIns="0" bIns="0" rtlCol="0" anchor="t">
            <a:noAutofit/>
          </a:bodyPr>
          <a:lstStyle/>
          <a:p>
            <a:pPr algn="ctr"/>
            <a:r>
              <a:rPr lang="en-US" sz="1800" b="1">
                <a:solidFill>
                  <a:schemeClr val="bg1">
                    <a:lumMod val="75000"/>
                  </a:schemeClr>
                </a:solidFill>
                <a:latin typeface="Montserrat" panose="00000500000000000000" pitchFamily="2" charset="0"/>
                <a:cs typeface="Arial"/>
              </a:rPr>
              <a:t>Share </a:t>
            </a:r>
            <a:r>
              <a:rPr lang="en-US" sz="1800" b="1">
                <a:solidFill>
                  <a:srgbClr val="222222"/>
                </a:solidFill>
                <a:latin typeface="Montserrat" panose="00000500000000000000" pitchFamily="2" charset="0"/>
                <a:cs typeface="Arial"/>
              </a:rPr>
              <a:t>suggestions or feedback on </a:t>
            </a:r>
            <a:r>
              <a:rPr lang="en-US" sz="1800" b="1">
                <a:solidFill>
                  <a:schemeClr val="bg1">
                    <a:lumMod val="75000"/>
                  </a:schemeClr>
                </a:solidFill>
                <a:latin typeface="Montserrat" panose="00000500000000000000" pitchFamily="2" charset="0"/>
                <a:cs typeface="Arial"/>
              </a:rPr>
              <a:t>WolfieONE</a:t>
            </a:r>
            <a:r>
              <a:rPr lang="en-US" sz="1800" b="1" i="0">
                <a:solidFill>
                  <a:srgbClr val="222222"/>
                </a:solidFill>
                <a:effectLst/>
                <a:latin typeface="Montserrat" panose="00000500000000000000" pitchFamily="2" charset="0"/>
                <a:cs typeface="Arial"/>
              </a:rPr>
              <a:t> </a:t>
            </a:r>
            <a:r>
              <a:rPr lang="en-US" sz="1800" b="1">
                <a:solidFill>
                  <a:srgbClr val="222222"/>
                </a:solidFill>
                <a:latin typeface="Montserrat" panose="00000500000000000000" pitchFamily="2" charset="0"/>
                <a:cs typeface="Arial"/>
                <a:hlinkClick r:id="rId2"/>
              </a:rPr>
              <a:t>here</a:t>
            </a:r>
            <a:endParaRPr lang="en-US">
              <a:solidFill>
                <a:srgbClr val="000000"/>
              </a:solidFill>
              <a:latin typeface="Montserrat" panose="00000500000000000000" pitchFamily="2" charset="0"/>
              <a:cs typeface="Arial"/>
            </a:endParaRPr>
          </a:p>
          <a:p>
            <a:pPr algn="ctr"/>
            <a:r>
              <a:rPr lang="en-US" sz="1800" b="1">
                <a:solidFill>
                  <a:srgbClr val="222222"/>
                </a:solidFill>
                <a:latin typeface="Montserrat" panose="00000500000000000000" pitchFamily="2" charset="0"/>
                <a:cs typeface="Arial"/>
              </a:rPr>
              <a:t>or email us </a:t>
            </a:r>
            <a:endParaRPr lang="en-US">
              <a:latin typeface="Montserrat" panose="00000500000000000000" pitchFamily="2" charset="0"/>
            </a:endParaRPr>
          </a:p>
          <a:p>
            <a:pPr algn="ctr"/>
            <a:r>
              <a:rPr lang="en-US" sz="2400" b="1">
                <a:latin typeface="Montserrat" panose="00000500000000000000" pitchFamily="2" charset="0"/>
                <a:hlinkClick r:id="rId3">
                  <a:extLst>
                    <a:ext uri="{A12FA001-AC4F-418D-AE19-62706E023703}">
                      <ahyp:hlinkClr xmlns:ahyp="http://schemas.microsoft.com/office/drawing/2018/hyperlinkcolor" val="tx"/>
                    </a:ext>
                  </a:extLst>
                </a:hlinkClick>
              </a:rPr>
              <a:t>ocm</a:t>
            </a:r>
            <a:r>
              <a:rPr lang="en-US" sz="2400" b="1" i="0" u="none" strike="noStrike">
                <a:effectLst/>
                <a:latin typeface="Montserrat" panose="00000500000000000000" pitchFamily="2" charset="0"/>
                <a:hlinkClick r:id="rId3">
                  <a:extLst>
                    <a:ext uri="{A12FA001-AC4F-418D-AE19-62706E023703}">
                      <ahyp:hlinkClr xmlns:ahyp="http://schemas.microsoft.com/office/drawing/2018/hyperlinkcolor" val="tx"/>
                    </a:ext>
                  </a:extLst>
                </a:hlinkClick>
              </a:rPr>
              <a:t>@stonybrook.edu</a:t>
            </a:r>
            <a:endParaRPr lang="en-US" sz="1800" b="1">
              <a:latin typeface="Montserrat" panose="00000500000000000000" pitchFamily="2" charset="0"/>
            </a:endParaRPr>
          </a:p>
        </p:txBody>
      </p:sp>
      <p:sp>
        <p:nvSpPr>
          <p:cNvPr id="2" name="Title 3">
            <a:extLst>
              <a:ext uri="{FF2B5EF4-FFF2-40B4-BE49-F238E27FC236}">
                <a16:creationId xmlns:a16="http://schemas.microsoft.com/office/drawing/2014/main" id="{50DC3D6B-F194-3FF9-76B2-D88AEFF6FB47}"/>
              </a:ext>
            </a:extLst>
          </p:cNvPr>
          <p:cNvSpPr txBox="1">
            <a:spLocks/>
          </p:cNvSpPr>
          <p:nvPr/>
        </p:nvSpPr>
        <p:spPr>
          <a:xfrm>
            <a:off x="934811" y="294304"/>
            <a:ext cx="788670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3200">
                <a:solidFill>
                  <a:schemeClr val="tx2"/>
                </a:solidFill>
                <a:latin typeface="Montserrat ExtraBold"/>
              </a:rPr>
              <a:t>Questions and Feedback</a:t>
            </a:r>
          </a:p>
        </p:txBody>
      </p:sp>
      <p:pic>
        <p:nvPicPr>
          <p:cNvPr id="7" name="Picture 6" descr="A qr code with a white background">
            <a:extLst>
              <a:ext uri="{FF2B5EF4-FFF2-40B4-BE49-F238E27FC236}">
                <a16:creationId xmlns:a16="http://schemas.microsoft.com/office/drawing/2014/main" id="{5B75418E-DF96-01A1-6EE1-BF598CE60A9C}"/>
              </a:ext>
            </a:extLst>
          </p:cNvPr>
          <p:cNvPicPr>
            <a:picLocks noChangeAspect="1"/>
          </p:cNvPicPr>
          <p:nvPr/>
        </p:nvPicPr>
        <p:blipFill>
          <a:blip r:embed="rId4"/>
          <a:stretch>
            <a:fillRect/>
          </a:stretch>
        </p:blipFill>
        <p:spPr>
          <a:xfrm>
            <a:off x="5661006" y="1700582"/>
            <a:ext cx="2093012" cy="2093012"/>
          </a:xfrm>
          <a:prstGeom prst="rect">
            <a:avLst/>
          </a:prstGeom>
        </p:spPr>
      </p:pic>
      <p:sp>
        <p:nvSpPr>
          <p:cNvPr id="3" name="Title 3">
            <a:extLst>
              <a:ext uri="{FF2B5EF4-FFF2-40B4-BE49-F238E27FC236}">
                <a16:creationId xmlns:a16="http://schemas.microsoft.com/office/drawing/2014/main" id="{4FAE20F9-DF9A-0D0D-C0B9-B3931235B4D3}"/>
              </a:ext>
            </a:extLst>
          </p:cNvPr>
          <p:cNvSpPr txBox="1">
            <a:spLocks/>
          </p:cNvSpPr>
          <p:nvPr/>
        </p:nvSpPr>
        <p:spPr>
          <a:xfrm>
            <a:off x="924810" y="291179"/>
            <a:ext cx="6332691"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3200">
                <a:solidFill>
                  <a:schemeClr val="bg1"/>
                </a:solidFill>
                <a:latin typeface="Montserrat ExtraBold"/>
              </a:rPr>
              <a:t>Questions and Feedback</a:t>
            </a:r>
          </a:p>
        </p:txBody>
      </p:sp>
    </p:spTree>
    <p:extLst>
      <p:ext uri="{BB962C8B-B14F-4D97-AF65-F5344CB8AC3E}">
        <p14:creationId xmlns:p14="http://schemas.microsoft.com/office/powerpoint/2010/main" val="1111976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3BE2-CE23-DBDA-B6CA-0FB7DA2C4B3C}"/>
              </a:ext>
            </a:extLst>
          </p:cNvPr>
          <p:cNvSpPr>
            <a:spLocks noGrp="1"/>
          </p:cNvSpPr>
          <p:nvPr>
            <p:ph type="title"/>
          </p:nvPr>
        </p:nvSpPr>
        <p:spPr/>
        <p:txBody>
          <a:bodyPr/>
          <a:lstStyle/>
          <a:p>
            <a:r>
              <a:rPr lang="en-US" dirty="0">
                <a:latin typeface="Montserrat ExtraBold"/>
              </a:rPr>
              <a:t>Resources  </a:t>
            </a:r>
            <a:endParaRPr lang="en-US" dirty="0"/>
          </a:p>
        </p:txBody>
      </p:sp>
      <p:sp>
        <p:nvSpPr>
          <p:cNvPr id="3" name="Text Placeholder 2">
            <a:extLst>
              <a:ext uri="{FF2B5EF4-FFF2-40B4-BE49-F238E27FC236}">
                <a16:creationId xmlns:a16="http://schemas.microsoft.com/office/drawing/2014/main" id="{95EA4A3A-D06C-0DAE-DEC0-AD0DFD0ECEE4}"/>
              </a:ext>
            </a:extLst>
          </p:cNvPr>
          <p:cNvSpPr>
            <a:spLocks noGrp="1"/>
          </p:cNvSpPr>
          <p:nvPr>
            <p:ph type="body" sz="quarter" idx="13"/>
          </p:nvPr>
        </p:nvSpPr>
        <p:spPr/>
        <p:txBody>
          <a:bodyPr vert="horz" wrap="square" lIns="0" tIns="0" rIns="0" bIns="0" rtlCol="0" anchor="t">
            <a:noAutofit/>
          </a:bodyPr>
          <a:lstStyle/>
          <a:p>
            <a:pPr marL="285750" indent="-285750">
              <a:buFont typeface="Arial"/>
              <a:buChar char="•"/>
            </a:pPr>
            <a:r>
              <a:rPr lang="en-US">
                <a:latin typeface="Bitter"/>
                <a:hlinkClick r:id="rId2"/>
              </a:rPr>
              <a:t>Stonybrook.edu/erp</a:t>
            </a:r>
            <a:endParaRPr lang="en-US"/>
          </a:p>
          <a:p>
            <a:pPr marL="285750" indent="-285750">
              <a:buFont typeface="Arial"/>
              <a:buChar char="•"/>
            </a:pPr>
            <a:r>
              <a:rPr lang="en-US">
                <a:latin typeface="Bitter"/>
                <a:hlinkClick r:id="rId3"/>
              </a:rPr>
              <a:t>Change Champion Stakeholder Awareness</a:t>
            </a:r>
            <a:endParaRPr lang="en-US"/>
          </a:p>
          <a:p>
            <a:pPr marL="285750" indent="-285750">
              <a:buFont typeface="Arial"/>
              <a:buChar char="•"/>
            </a:pPr>
            <a:r>
              <a:rPr lang="en-US">
                <a:latin typeface="Bitter"/>
                <a:hlinkClick r:id="rId4"/>
              </a:rPr>
              <a:t>Change Champion Toolkit</a:t>
            </a:r>
            <a:endParaRPr lang="en-US"/>
          </a:p>
        </p:txBody>
      </p:sp>
    </p:spTree>
    <p:extLst>
      <p:ext uri="{BB962C8B-B14F-4D97-AF65-F5344CB8AC3E}">
        <p14:creationId xmlns:p14="http://schemas.microsoft.com/office/powerpoint/2010/main" val="4360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E0D2-CAEF-77C3-7276-B322507809B5}"/>
            </a:ext>
          </a:extLst>
        </p:cNvPr>
        <p:cNvGrpSpPr/>
        <p:nvPr/>
      </p:nvGrpSpPr>
      <p:grpSpPr>
        <a:xfrm>
          <a:off x="0" y="0"/>
          <a:ext cx="0" cy="0"/>
          <a:chOff x="0" y="0"/>
          <a:chExt cx="0" cy="0"/>
        </a:xfrm>
      </p:grpSpPr>
      <p:pic>
        <p:nvPicPr>
          <p:cNvPr id="10" name="Picture 9" descr="A wallpaper of words&#10;&#10;Description automatically generated">
            <a:extLst>
              <a:ext uri="{FF2B5EF4-FFF2-40B4-BE49-F238E27FC236}">
                <a16:creationId xmlns:a16="http://schemas.microsoft.com/office/drawing/2014/main" id="{6292C7BC-8B1C-A8C9-5728-FEA3BBBA25F9}"/>
              </a:ext>
            </a:extLst>
          </p:cNvPr>
          <p:cNvPicPr>
            <a:picLocks noChangeAspect="1"/>
          </p:cNvPicPr>
          <p:nvPr/>
        </p:nvPicPr>
        <p:blipFill>
          <a:blip r:embed="rId2"/>
          <a:stretch>
            <a:fillRect/>
          </a:stretch>
        </p:blipFill>
        <p:spPr>
          <a:xfrm>
            <a:off x="-4028" y="356"/>
            <a:ext cx="9144000" cy="5133223"/>
          </a:xfrm>
          <a:prstGeom prst="rect">
            <a:avLst/>
          </a:prstGeom>
        </p:spPr>
      </p:pic>
      <p:sp>
        <p:nvSpPr>
          <p:cNvPr id="2" name="Title 3">
            <a:extLst>
              <a:ext uri="{FF2B5EF4-FFF2-40B4-BE49-F238E27FC236}">
                <a16:creationId xmlns:a16="http://schemas.microsoft.com/office/drawing/2014/main" id="{60A3412C-0962-C97B-573C-F44811F87C3B}"/>
              </a:ext>
            </a:extLst>
          </p:cNvPr>
          <p:cNvSpPr txBox="1">
            <a:spLocks/>
          </p:cNvSpPr>
          <p:nvPr/>
        </p:nvSpPr>
        <p:spPr>
          <a:xfrm>
            <a:off x="596755" y="256124"/>
            <a:ext cx="788670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endParaRPr lang="en-US">
              <a:solidFill>
                <a:schemeClr val="bg1"/>
              </a:solidFill>
            </a:endParaRPr>
          </a:p>
        </p:txBody>
      </p:sp>
      <p:pic>
        <p:nvPicPr>
          <p:cNvPr id="14" name="Picture 13" descr="A close up of a word&#10;&#10;Description automatically generated">
            <a:extLst>
              <a:ext uri="{FF2B5EF4-FFF2-40B4-BE49-F238E27FC236}">
                <a16:creationId xmlns:a16="http://schemas.microsoft.com/office/drawing/2014/main" id="{ECEB9388-07F8-3E98-A3C8-FE62764D2E27}"/>
              </a:ext>
            </a:extLst>
          </p:cNvPr>
          <p:cNvPicPr>
            <a:picLocks noChangeAspect="1"/>
          </p:cNvPicPr>
          <p:nvPr/>
        </p:nvPicPr>
        <p:blipFill>
          <a:blip r:embed="rId3"/>
          <a:stretch>
            <a:fillRect/>
          </a:stretch>
        </p:blipFill>
        <p:spPr>
          <a:xfrm>
            <a:off x="1961166" y="1868990"/>
            <a:ext cx="5131212" cy="994172"/>
          </a:xfrm>
          <a:prstGeom prst="rect">
            <a:avLst/>
          </a:prstGeom>
          <a:effectLst>
            <a:softEdge rad="0"/>
          </a:effectLst>
          <a:scene3d>
            <a:camera prst="orthographicFront"/>
            <a:lightRig rig="threePt" dir="t"/>
          </a:scene3d>
          <a:sp3d contourW="3810"/>
        </p:spPr>
      </p:pic>
    </p:spTree>
    <p:extLst>
      <p:ext uri="{BB962C8B-B14F-4D97-AF65-F5344CB8AC3E}">
        <p14:creationId xmlns:p14="http://schemas.microsoft.com/office/powerpoint/2010/main" val="3852466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BB2EED0-113A-C6D3-10C6-9BA0C7E12BD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786" y="-17285"/>
            <a:ext cx="9144000" cy="263969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8C975E4-A0B8-5A41-A6A0-6A5165D509BB}"/>
              </a:ext>
            </a:extLst>
          </p:cNvPr>
          <p:cNvSpPr txBox="1"/>
          <p:nvPr/>
        </p:nvSpPr>
        <p:spPr>
          <a:xfrm>
            <a:off x="4185698" y="2755548"/>
            <a:ext cx="4484529" cy="1969770"/>
          </a:xfrm>
          <a:prstGeom prst="rect">
            <a:avLst/>
          </a:prstGeom>
          <a:noFill/>
        </p:spPr>
        <p:txBody>
          <a:bodyPr wrap="square" lIns="91440" tIns="45720" rIns="91440" bIns="45720" anchor="t">
            <a:spAutoFit/>
          </a:bodyPr>
          <a:lstStyle/>
          <a:p>
            <a:r>
              <a:rPr lang="en-US" sz="1200">
                <a:latin typeface="Montserrat" panose="00000500000000000000" pitchFamily="2" charset="0"/>
              </a:rPr>
              <a:t>            What’s changing in:</a:t>
            </a:r>
          </a:p>
          <a:p>
            <a:endParaRPr lang="en-US" sz="1200">
              <a:latin typeface="Montserrat" panose="00000500000000000000" pitchFamily="2" charset="0"/>
            </a:endParaRPr>
          </a:p>
          <a:p>
            <a:pPr marL="628650" lvl="1" indent="-171450">
              <a:buFont typeface="Arial" panose="020B0604020202020204" pitchFamily="34" charset="0"/>
              <a:buChar char="•"/>
            </a:pPr>
            <a:r>
              <a:rPr lang="en-US" sz="1200">
                <a:latin typeface="Montserrat" panose="00000500000000000000" pitchFamily="2" charset="0"/>
              </a:rPr>
              <a:t>Managerial requests and approval workflows</a:t>
            </a:r>
          </a:p>
          <a:p>
            <a:pPr marL="628650" lvl="1" indent="-171450">
              <a:buFont typeface="Arial" panose="020B0604020202020204" pitchFamily="34" charset="0"/>
              <a:buChar char="•"/>
            </a:pPr>
            <a:r>
              <a:rPr lang="en-US" sz="1200">
                <a:latin typeface="Montserrat" panose="00000500000000000000" pitchFamily="2" charset="0"/>
              </a:rPr>
              <a:t>Job title and description transformation</a:t>
            </a:r>
          </a:p>
          <a:p>
            <a:pPr marL="628650" lvl="1" indent="-171450">
              <a:buFont typeface="Arial" panose="020B0604020202020204" pitchFamily="34" charset="0"/>
              <a:buChar char="•"/>
            </a:pPr>
            <a:r>
              <a:rPr lang="en-US" sz="1200">
                <a:latin typeface="Montserrat" panose="00000500000000000000" pitchFamily="2" charset="0"/>
              </a:rPr>
              <a:t>Performance program and evaluation management</a:t>
            </a:r>
          </a:p>
          <a:p>
            <a:pPr marL="628650" lvl="1" indent="-171450">
              <a:buFont typeface="Arial" panose="020B0604020202020204" pitchFamily="34" charset="0"/>
              <a:buChar char="•"/>
            </a:pPr>
            <a:r>
              <a:rPr lang="en-US" sz="1200">
                <a:latin typeface="Montserrat" panose="00000500000000000000" pitchFamily="2" charset="0"/>
              </a:rPr>
              <a:t>Distributing merit and discretionary increases</a:t>
            </a:r>
          </a:p>
          <a:p>
            <a:pPr marL="628650" lvl="1" indent="-171450">
              <a:buFont typeface="Arial" panose="020B0604020202020204" pitchFamily="34" charset="0"/>
              <a:buChar char="•"/>
            </a:pPr>
            <a:r>
              <a:rPr lang="en-US" sz="1200">
                <a:latin typeface="Montserrat" panose="00000500000000000000" pitchFamily="2" charset="0"/>
              </a:rPr>
              <a:t>Learning &amp; development for your employees</a:t>
            </a:r>
          </a:p>
          <a:p>
            <a:pPr marL="628650" lvl="1" indent="-171450">
              <a:buFont typeface="Arial" panose="020B0604020202020204" pitchFamily="34" charset="0"/>
              <a:buChar char="•"/>
            </a:pPr>
            <a:r>
              <a:rPr lang="en-US" sz="1200">
                <a:latin typeface="Montserrat" panose="00000500000000000000" pitchFamily="2" charset="0"/>
              </a:rPr>
              <a:t>Approving time and time-off</a:t>
            </a:r>
          </a:p>
          <a:p>
            <a:pPr marL="628650" lvl="1" indent="-171450">
              <a:buFont typeface="Arial" panose="020B0604020202020204" pitchFamily="34" charset="0"/>
              <a:buChar char="•"/>
            </a:pPr>
            <a:endParaRPr lang="en-US" sz="1400">
              <a:latin typeface="Bitter"/>
            </a:endParaRPr>
          </a:p>
        </p:txBody>
      </p:sp>
      <p:sp>
        <p:nvSpPr>
          <p:cNvPr id="11" name="TextBox 10">
            <a:extLst>
              <a:ext uri="{FF2B5EF4-FFF2-40B4-BE49-F238E27FC236}">
                <a16:creationId xmlns:a16="http://schemas.microsoft.com/office/drawing/2014/main" id="{3E6734C2-7CB7-F74D-EA35-2666D947D815}"/>
              </a:ext>
            </a:extLst>
          </p:cNvPr>
          <p:cNvSpPr txBox="1"/>
          <p:nvPr/>
        </p:nvSpPr>
        <p:spPr>
          <a:xfrm>
            <a:off x="1941199" y="2843779"/>
            <a:ext cx="2336800" cy="1600438"/>
          </a:xfrm>
          <a:prstGeom prst="rect">
            <a:avLst/>
          </a:prstGeom>
          <a:noFill/>
        </p:spPr>
        <p:txBody>
          <a:bodyPr wrap="square" lIns="91440" tIns="45720" rIns="91440" bIns="45720" anchor="t">
            <a:spAutoFit/>
          </a:bodyPr>
          <a:lstStyle/>
          <a:p>
            <a:r>
              <a:rPr lang="en-US" sz="1400">
                <a:latin typeface="Montserrat" panose="00000500000000000000" pitchFamily="2" charset="0"/>
              </a:rPr>
              <a:t>What is </a:t>
            </a:r>
            <a:r>
              <a:rPr lang="en-US" sz="1400" err="1">
                <a:latin typeface="Montserrat" panose="00000500000000000000" pitchFamily="2" charset="0"/>
              </a:rPr>
              <a:t>WolfieONE</a:t>
            </a:r>
            <a:r>
              <a:rPr lang="en-US" sz="1400">
                <a:latin typeface="Montserrat" panose="00000500000000000000" pitchFamily="2" charset="0"/>
              </a:rPr>
              <a:t>?</a:t>
            </a:r>
          </a:p>
          <a:p>
            <a:r>
              <a:rPr lang="en-US" sz="1400">
                <a:latin typeface="Montserrat" panose="00000500000000000000" pitchFamily="2" charset="0"/>
              </a:rPr>
              <a:t> </a:t>
            </a:r>
          </a:p>
          <a:p>
            <a:r>
              <a:rPr lang="en-US" sz="1400">
                <a:latin typeface="Montserrat" panose="00000500000000000000" pitchFamily="2" charset="0"/>
              </a:rPr>
              <a:t>What does it look like?</a:t>
            </a:r>
          </a:p>
          <a:p>
            <a:endParaRPr lang="en-US" sz="1400">
              <a:latin typeface="Montserrat" panose="00000500000000000000" pitchFamily="2" charset="0"/>
            </a:endParaRPr>
          </a:p>
          <a:p>
            <a:r>
              <a:rPr lang="en-US" sz="1400">
                <a:latin typeface="Montserrat" panose="00000500000000000000" pitchFamily="2" charset="0"/>
              </a:rPr>
              <a:t>What is HCM?</a:t>
            </a:r>
          </a:p>
          <a:p>
            <a:endParaRPr lang="en-US" sz="1400">
              <a:latin typeface="Montserrat" panose="00000500000000000000" pitchFamily="2" charset="0"/>
            </a:endParaRPr>
          </a:p>
          <a:p>
            <a:r>
              <a:rPr lang="en-US" sz="1400">
                <a:latin typeface="Montserrat" panose="00000500000000000000" pitchFamily="2" charset="0"/>
              </a:rPr>
              <a:t>Who uses HCM?</a:t>
            </a:r>
          </a:p>
        </p:txBody>
      </p:sp>
      <p:cxnSp>
        <p:nvCxnSpPr>
          <p:cNvPr id="15" name="Straight Connector 14">
            <a:extLst>
              <a:ext uri="{FF2B5EF4-FFF2-40B4-BE49-F238E27FC236}">
                <a16:creationId xmlns:a16="http://schemas.microsoft.com/office/drawing/2014/main" id="{8051916C-72E7-F87E-EE48-EC2DDFE0512C}"/>
              </a:ext>
            </a:extLst>
          </p:cNvPr>
          <p:cNvCxnSpPr>
            <a:cxnSpLocks/>
          </p:cNvCxnSpPr>
          <p:nvPr/>
        </p:nvCxnSpPr>
        <p:spPr>
          <a:xfrm>
            <a:off x="4381500" y="2837418"/>
            <a:ext cx="12700" cy="165775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921C949-30B4-471B-69D5-98BD378C1F3B}"/>
              </a:ext>
            </a:extLst>
          </p:cNvPr>
          <p:cNvCxnSpPr>
            <a:cxnSpLocks/>
          </p:cNvCxnSpPr>
          <p:nvPr/>
        </p:nvCxnSpPr>
        <p:spPr>
          <a:xfrm>
            <a:off x="0" y="2636520"/>
            <a:ext cx="9144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F7B7D66C-6258-002B-4647-DF884BA5DCB8}"/>
              </a:ext>
            </a:extLst>
          </p:cNvPr>
          <p:cNvSpPr>
            <a:spLocks noGrp="1"/>
          </p:cNvSpPr>
          <p:nvPr>
            <p:ph type="title"/>
          </p:nvPr>
        </p:nvSpPr>
        <p:spPr>
          <a:xfrm>
            <a:off x="1453246" y="571115"/>
            <a:ext cx="3847834" cy="965688"/>
          </a:xfrm>
        </p:spPr>
        <p:txBody>
          <a:bodyPr/>
          <a:lstStyle/>
          <a:p>
            <a:r>
              <a:rPr lang="en-US">
                <a:solidFill>
                  <a:schemeClr val="tx2"/>
                </a:solidFill>
                <a:latin typeface="Montserrat ExtraBold"/>
              </a:rPr>
              <a:t>Agenda</a:t>
            </a:r>
            <a:r>
              <a:rPr lang="en-US">
                <a:latin typeface="Montserrat ExtraBold"/>
              </a:rPr>
              <a:t>	</a:t>
            </a:r>
          </a:p>
        </p:txBody>
      </p:sp>
      <p:sp>
        <p:nvSpPr>
          <p:cNvPr id="2" name="Title 3">
            <a:extLst>
              <a:ext uri="{FF2B5EF4-FFF2-40B4-BE49-F238E27FC236}">
                <a16:creationId xmlns:a16="http://schemas.microsoft.com/office/drawing/2014/main" id="{80C02AFF-F06E-EA86-DDD0-223B67C14232}"/>
              </a:ext>
            </a:extLst>
          </p:cNvPr>
          <p:cNvSpPr txBox="1">
            <a:spLocks/>
          </p:cNvSpPr>
          <p:nvPr/>
        </p:nvSpPr>
        <p:spPr>
          <a:xfrm>
            <a:off x="1446184" y="364019"/>
            <a:ext cx="3847834" cy="1168483"/>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2800" b="1" i="0" kern="1200" cap="all" baseline="0">
                <a:solidFill>
                  <a:srgbClr val="990000"/>
                </a:solidFill>
                <a:latin typeface="Montserrat ExtraBold" panose="00000900000000000000" pitchFamily="2" charset="0"/>
                <a:ea typeface="+mj-ea"/>
                <a:cs typeface="+mj-cs"/>
              </a:defRPr>
            </a:lvl1pPr>
          </a:lstStyle>
          <a:p>
            <a:r>
              <a:rPr lang="en-US">
                <a:latin typeface="Montserrat ExtraBold"/>
              </a:rPr>
              <a:t>Agenda	</a:t>
            </a:r>
          </a:p>
        </p:txBody>
      </p:sp>
    </p:spTree>
    <p:extLst>
      <p:ext uri="{BB962C8B-B14F-4D97-AF65-F5344CB8AC3E}">
        <p14:creationId xmlns:p14="http://schemas.microsoft.com/office/powerpoint/2010/main" val="7252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4F51DBB-693D-2134-D3DC-37BA077931E0}"/>
              </a:ext>
            </a:extLst>
          </p:cNvPr>
          <p:cNvSpPr/>
          <p:nvPr/>
        </p:nvSpPr>
        <p:spPr>
          <a:xfrm>
            <a:off x="1254325" y="1927581"/>
            <a:ext cx="6820305" cy="1702038"/>
          </a:xfrm>
          <a:prstGeom prst="rect">
            <a:avLst/>
          </a:prstGeom>
          <a:solidFill>
            <a:schemeClr val="bg2">
              <a:lumMod val="9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3ED3A4C0-669B-6E0B-5CA1-ECBBE2C7C9C5}"/>
              </a:ext>
            </a:extLst>
          </p:cNvPr>
          <p:cNvSpPr>
            <a:spLocks noGrp="1" noChangeArrowheads="1"/>
          </p:cNvSpPr>
          <p:nvPr>
            <p:ph type="body" sz="quarter" idx="13"/>
          </p:nvPr>
        </p:nvSpPr>
        <p:spPr bwMode="auto">
          <a:xfrm>
            <a:off x="1232894" y="1868149"/>
            <a:ext cx="6841767" cy="1754326"/>
          </a:xfrm>
          <a:prstGeom prst="rect">
            <a:avLst/>
          </a:prstGeom>
          <a:solidFill>
            <a:schemeClr val="tx2"/>
          </a:solidFill>
          <a:ln>
            <a:solidFill>
              <a:schemeClr val="bg2">
                <a:lumMod val="90000"/>
              </a:schemeClr>
            </a:solid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effectLst/>
                <a:latin typeface="Open Sans"/>
                <a:ea typeface="Open Sans"/>
                <a:cs typeface="Open Sans"/>
              </a:rPr>
              <a:t>WolfieONE is Stony Brook University's new Oracle Enterprise </a:t>
            </a:r>
            <a:r>
              <a:rPr lang="en-US" altLang="en-US" sz="1800">
                <a:latin typeface="Open Sans"/>
                <a:ea typeface="Open Sans"/>
                <a:cs typeface="Open Sans"/>
              </a:rPr>
              <a:t>R</a:t>
            </a:r>
            <a:r>
              <a:rPr kumimoji="0" lang="en-US" altLang="en-US" sz="1800" b="0" i="0" u="none" strike="noStrike" cap="none" normalizeH="0" baseline="0">
                <a:ln>
                  <a:noFill/>
                </a:ln>
                <a:effectLst/>
                <a:latin typeface="Open Sans"/>
                <a:ea typeface="Open Sans"/>
                <a:cs typeface="Open Sans"/>
              </a:rPr>
              <a:t>esource </a:t>
            </a:r>
            <a:r>
              <a:rPr lang="en-US" altLang="en-US" sz="1800">
                <a:latin typeface="Open Sans"/>
                <a:ea typeface="Open Sans"/>
                <a:cs typeface="Open Sans"/>
              </a:rPr>
              <a:t>P</a:t>
            </a:r>
            <a:r>
              <a:rPr kumimoji="0" lang="en-US" altLang="en-US" sz="1800" b="0" i="0" u="none" strike="noStrike" cap="none" normalizeH="0" baseline="0">
                <a:ln>
                  <a:noFill/>
                </a:ln>
                <a:effectLst/>
                <a:latin typeface="Open Sans"/>
                <a:ea typeface="Open Sans"/>
                <a:cs typeface="Open Sans"/>
              </a:rPr>
              <a:t>lanning </a:t>
            </a:r>
            <a:r>
              <a:rPr kumimoji="0" lang="en-US" altLang="en-US" sz="1800" b="1" i="0" u="none" strike="noStrike" cap="none" normalizeH="0" baseline="0">
                <a:ln>
                  <a:noFill/>
                </a:ln>
                <a:effectLst/>
                <a:latin typeface="Open Sans"/>
                <a:ea typeface="Open Sans"/>
                <a:cs typeface="Open Sans"/>
              </a:rPr>
              <a:t>(ERP) </a:t>
            </a:r>
            <a:r>
              <a:rPr kumimoji="0" lang="en-US" altLang="en-US" sz="1800" b="0" i="0" u="none" strike="noStrike" cap="none" normalizeH="0" baseline="0">
                <a:ln>
                  <a:noFill/>
                </a:ln>
                <a:effectLst/>
                <a:latin typeface="Open Sans"/>
                <a:ea typeface="Open Sans"/>
                <a:cs typeface="Open Sans"/>
              </a:rPr>
              <a:t>system that will provide a more unified, transparent, and user-friendly platform for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800" b="1">
                <a:latin typeface="Open Sans"/>
                <a:ea typeface="Open Sans"/>
                <a:cs typeface="Open Sans"/>
              </a:rPr>
              <a:t>M</a:t>
            </a:r>
            <a:r>
              <a:rPr kumimoji="0" lang="en-US" altLang="en-US" sz="1800" b="1" i="0" u="none" strike="noStrike" cap="none" normalizeH="0" baseline="0">
                <a:ln>
                  <a:noFill/>
                </a:ln>
                <a:effectLst/>
                <a:latin typeface="Open Sans"/>
                <a:ea typeface="Open Sans"/>
                <a:cs typeface="Open Sans"/>
              </a:rPr>
              <a:t>anaging finances &amp; business operations</a:t>
            </a:r>
            <a:endParaRPr kumimoji="0" lang="en-US" altLang="en-US" sz="1800" b="0" i="0" u="none" strike="noStrike" cap="none" normalizeH="0" baseline="0">
              <a:ln>
                <a:noFill/>
              </a:ln>
              <a:effectLst/>
              <a:latin typeface="Open Sans"/>
              <a:ea typeface="Open Sans"/>
              <a:cs typeface="Open San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800" b="1">
                <a:latin typeface="Open Sans"/>
                <a:ea typeface="Open Sans"/>
                <a:cs typeface="Open Sans"/>
              </a:rPr>
              <a:t>H</a:t>
            </a:r>
            <a:r>
              <a:rPr kumimoji="0" lang="en-US" altLang="en-US" sz="1800" b="1" i="0" u="none" strike="noStrike" cap="none" normalizeH="0" baseline="0">
                <a:ln>
                  <a:noFill/>
                </a:ln>
                <a:effectLst/>
                <a:latin typeface="Open Sans"/>
                <a:ea typeface="Open Sans"/>
                <a:cs typeface="Open Sans"/>
              </a:rPr>
              <a:t>uman resources</a:t>
            </a:r>
            <a:endParaRPr lang="en-US" altLang="en-US" sz="1800" b="1" i="0" u="none" strike="noStrike" cap="none" normalizeH="0" baseline="0">
              <a:ln>
                <a:noFill/>
              </a:ln>
              <a:effectLst/>
              <a:latin typeface="Open Sans"/>
              <a:ea typeface="Open Sans"/>
              <a:cs typeface="Open San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800" b="1">
                <a:latin typeface="Open Sans"/>
                <a:ea typeface="Open Sans"/>
                <a:cs typeface="Open Sans"/>
              </a:rPr>
              <a:t>B</a:t>
            </a:r>
            <a:r>
              <a:rPr kumimoji="0" lang="en-US" altLang="en-US" sz="1800" b="1" i="0" u="none" strike="noStrike" cap="none" normalizeH="0" baseline="0">
                <a:ln>
                  <a:noFill/>
                </a:ln>
                <a:effectLst/>
                <a:latin typeface="Open Sans"/>
                <a:ea typeface="Open Sans"/>
                <a:cs typeface="Open Sans"/>
              </a:rPr>
              <a:t>udgeting &amp; </a:t>
            </a:r>
            <a:r>
              <a:rPr lang="en-US" altLang="en-US" sz="1800" b="1">
                <a:latin typeface="Open Sans"/>
                <a:ea typeface="Open Sans"/>
                <a:cs typeface="Open Sans"/>
              </a:rPr>
              <a:t>p</a:t>
            </a:r>
            <a:r>
              <a:rPr kumimoji="0" lang="en-US" altLang="en-US" sz="1800" b="1" i="0" u="none" strike="noStrike" cap="none" normalizeH="0" baseline="0">
                <a:ln>
                  <a:noFill/>
                </a:ln>
                <a:effectLst/>
                <a:latin typeface="Open Sans"/>
                <a:ea typeface="Open Sans"/>
                <a:cs typeface="Open Sans"/>
              </a:rPr>
              <a:t>lanning</a:t>
            </a:r>
            <a:endParaRPr kumimoji="0" lang="en-US" altLang="en-US" sz="1800" b="0" i="0" u="none" strike="noStrike" cap="none" normalizeH="0" baseline="0">
              <a:ln>
                <a:noFill/>
              </a:ln>
              <a:effectLst/>
              <a:latin typeface="Open Sans"/>
              <a:ea typeface="Open Sans"/>
              <a:cs typeface="Open Sans"/>
            </a:endParaRPr>
          </a:p>
        </p:txBody>
      </p:sp>
      <p:sp>
        <p:nvSpPr>
          <p:cNvPr id="2" name="Title 1">
            <a:extLst>
              <a:ext uri="{FF2B5EF4-FFF2-40B4-BE49-F238E27FC236}">
                <a16:creationId xmlns:a16="http://schemas.microsoft.com/office/drawing/2014/main" id="{FD2FA006-409D-41B1-02FC-4DFDAC678985}"/>
              </a:ext>
            </a:extLst>
          </p:cNvPr>
          <p:cNvSpPr>
            <a:spLocks noGrp="1"/>
          </p:cNvSpPr>
          <p:nvPr>
            <p:ph type="title"/>
          </p:nvPr>
        </p:nvSpPr>
        <p:spPr>
          <a:xfrm>
            <a:off x="1160283" y="406607"/>
            <a:ext cx="4594139" cy="994172"/>
          </a:xfrm>
        </p:spPr>
        <p:txBody>
          <a:bodyPr/>
          <a:lstStyle/>
          <a:p>
            <a:pPr>
              <a:lnSpc>
                <a:spcPct val="100000"/>
              </a:lnSpc>
            </a:pPr>
            <a:r>
              <a:rPr lang="en-US" sz="3600">
                <a:solidFill>
                  <a:schemeClr val="tx2"/>
                </a:solidFill>
                <a:latin typeface="Montserrat ExtraBold"/>
              </a:rPr>
              <a:t>What is WolfieONE?</a:t>
            </a:r>
          </a:p>
        </p:txBody>
      </p:sp>
      <p:sp>
        <p:nvSpPr>
          <p:cNvPr id="3" name="Title 1">
            <a:extLst>
              <a:ext uri="{FF2B5EF4-FFF2-40B4-BE49-F238E27FC236}">
                <a16:creationId xmlns:a16="http://schemas.microsoft.com/office/drawing/2014/main" id="{4FF0DAF3-77B5-3FC2-2C74-7FD4C91C241D}"/>
              </a:ext>
            </a:extLst>
          </p:cNvPr>
          <p:cNvSpPr txBox="1">
            <a:spLocks/>
          </p:cNvSpPr>
          <p:nvPr/>
        </p:nvSpPr>
        <p:spPr>
          <a:xfrm>
            <a:off x="1156751" y="395932"/>
            <a:ext cx="4594139"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2400" b="1" i="0" kern="1200" cap="all" baseline="0">
                <a:solidFill>
                  <a:srgbClr val="990000"/>
                </a:solidFill>
                <a:latin typeface="Montserrat ExtraBold" panose="00000900000000000000" pitchFamily="2" charset="0"/>
                <a:ea typeface="+mj-ea"/>
                <a:cs typeface="+mj-cs"/>
              </a:defRPr>
            </a:lvl1pPr>
          </a:lstStyle>
          <a:p>
            <a:pPr>
              <a:lnSpc>
                <a:spcPct val="100000"/>
              </a:lnSpc>
            </a:pPr>
            <a:r>
              <a:rPr lang="en-US" sz="3600">
                <a:latin typeface="Montserrat ExtraBold"/>
              </a:rPr>
              <a:t>What is WolfieONE?</a:t>
            </a:r>
          </a:p>
        </p:txBody>
      </p:sp>
    </p:spTree>
    <p:extLst>
      <p:ext uri="{BB962C8B-B14F-4D97-AF65-F5344CB8AC3E}">
        <p14:creationId xmlns:p14="http://schemas.microsoft.com/office/powerpoint/2010/main" val="134074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 shot of a tablet&#10;&#10;Description automatically generated">
            <a:extLst>
              <a:ext uri="{FF2B5EF4-FFF2-40B4-BE49-F238E27FC236}">
                <a16:creationId xmlns:a16="http://schemas.microsoft.com/office/drawing/2014/main" id="{F02847F2-E215-D6AA-ECC4-AE1329F59556}"/>
              </a:ext>
            </a:extLst>
          </p:cNvPr>
          <p:cNvPicPr>
            <a:picLocks noChangeAspect="1"/>
          </p:cNvPicPr>
          <p:nvPr/>
        </p:nvPicPr>
        <p:blipFill>
          <a:blip r:embed="rId3"/>
          <a:srcRect l="36151" t="42458" r="35501" b="37466"/>
          <a:stretch/>
        </p:blipFill>
        <p:spPr>
          <a:xfrm>
            <a:off x="167216" y="1287253"/>
            <a:ext cx="3401405" cy="2552483"/>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8D4A8415-4CA6-7AB2-8072-A0DB69584232}"/>
              </a:ext>
            </a:extLst>
          </p:cNvPr>
          <p:cNvPicPr>
            <a:picLocks noChangeAspect="1"/>
          </p:cNvPicPr>
          <p:nvPr/>
        </p:nvPicPr>
        <p:blipFill>
          <a:blip r:embed="rId4"/>
          <a:stretch>
            <a:fillRect/>
          </a:stretch>
        </p:blipFill>
        <p:spPr>
          <a:xfrm>
            <a:off x="4026198" y="773303"/>
            <a:ext cx="4400874" cy="2382453"/>
          </a:xfrm>
          <a:prstGeom prst="rect">
            <a:avLst/>
          </a:prstGeom>
          <a:ln>
            <a:solidFill>
              <a:schemeClr val="tx1"/>
            </a:solidFill>
          </a:ln>
        </p:spPr>
      </p:pic>
      <p:pic>
        <p:nvPicPr>
          <p:cNvPr id="19" name="Picture 18" descr="A black screen with white lines&#10;&#10;Description automatically generated">
            <a:extLst>
              <a:ext uri="{FF2B5EF4-FFF2-40B4-BE49-F238E27FC236}">
                <a16:creationId xmlns:a16="http://schemas.microsoft.com/office/drawing/2014/main" id="{41F056D2-6AA3-877F-CB3F-51999CB2AD22}"/>
              </a:ext>
            </a:extLst>
          </p:cNvPr>
          <p:cNvPicPr>
            <a:picLocks noChangeAspect="1"/>
          </p:cNvPicPr>
          <p:nvPr/>
        </p:nvPicPr>
        <p:blipFill>
          <a:blip r:embed="rId5"/>
          <a:stretch>
            <a:fillRect/>
          </a:stretch>
        </p:blipFill>
        <p:spPr>
          <a:xfrm>
            <a:off x="3678867" y="329714"/>
            <a:ext cx="5103625" cy="4473929"/>
          </a:xfrm>
          <a:prstGeom prst="rect">
            <a:avLst/>
          </a:prstGeom>
        </p:spPr>
      </p:pic>
      <p:pic>
        <p:nvPicPr>
          <p:cNvPr id="12" name="Picture 11" descr="A logo of a wolf&#10;&#10;Description automatically generated">
            <a:extLst>
              <a:ext uri="{FF2B5EF4-FFF2-40B4-BE49-F238E27FC236}">
                <a16:creationId xmlns:a16="http://schemas.microsoft.com/office/drawing/2014/main" id="{BA04363F-19A0-708A-726D-07DAEC9374B6}"/>
              </a:ext>
            </a:extLst>
          </p:cNvPr>
          <p:cNvPicPr>
            <a:picLocks noChangeAspect="1"/>
          </p:cNvPicPr>
          <p:nvPr/>
        </p:nvPicPr>
        <p:blipFill>
          <a:blip r:embed="rId6"/>
          <a:stretch>
            <a:fillRect/>
          </a:stretch>
        </p:blipFill>
        <p:spPr>
          <a:xfrm>
            <a:off x="5934570" y="3411573"/>
            <a:ext cx="587350" cy="587350"/>
          </a:xfrm>
          <a:prstGeom prst="rect">
            <a:avLst/>
          </a:prstGeom>
        </p:spPr>
      </p:pic>
      <p:pic>
        <p:nvPicPr>
          <p:cNvPr id="9" name="Picture 8" descr="A screenshot of a phone&#10;&#10;Description automatically generated">
            <a:extLst>
              <a:ext uri="{FF2B5EF4-FFF2-40B4-BE49-F238E27FC236}">
                <a16:creationId xmlns:a16="http://schemas.microsoft.com/office/drawing/2014/main" id="{30AA7126-79A6-357C-66BF-6128D71B2786}"/>
              </a:ext>
            </a:extLst>
          </p:cNvPr>
          <p:cNvPicPr>
            <a:picLocks noChangeAspect="1"/>
          </p:cNvPicPr>
          <p:nvPr/>
        </p:nvPicPr>
        <p:blipFill>
          <a:blip r:embed="rId7"/>
          <a:stretch>
            <a:fillRect/>
          </a:stretch>
        </p:blipFill>
        <p:spPr>
          <a:xfrm>
            <a:off x="3081483" y="2353254"/>
            <a:ext cx="1073294" cy="1932445"/>
          </a:xfrm>
          <a:prstGeom prst="rect">
            <a:avLst/>
          </a:prstGeom>
        </p:spPr>
      </p:pic>
      <p:pic>
        <p:nvPicPr>
          <p:cNvPr id="18" name="Picture 17" descr="A black cell phone with a black screen&#10;&#10;Description automatically generated">
            <a:extLst>
              <a:ext uri="{FF2B5EF4-FFF2-40B4-BE49-F238E27FC236}">
                <a16:creationId xmlns:a16="http://schemas.microsoft.com/office/drawing/2014/main" id="{B9D4C831-1996-FC7D-115D-09215F79BBC1}"/>
              </a:ext>
            </a:extLst>
          </p:cNvPr>
          <p:cNvPicPr>
            <a:picLocks noChangeAspect="1"/>
          </p:cNvPicPr>
          <p:nvPr/>
        </p:nvPicPr>
        <p:blipFill>
          <a:blip r:embed="rId8"/>
          <a:stretch>
            <a:fillRect/>
          </a:stretch>
        </p:blipFill>
        <p:spPr>
          <a:xfrm>
            <a:off x="3004330" y="2040223"/>
            <a:ext cx="1219452" cy="2552482"/>
          </a:xfrm>
          <a:prstGeom prst="rect">
            <a:avLst/>
          </a:prstGeom>
        </p:spPr>
      </p:pic>
      <p:sp>
        <p:nvSpPr>
          <p:cNvPr id="2" name="Title 1">
            <a:extLst>
              <a:ext uri="{FF2B5EF4-FFF2-40B4-BE49-F238E27FC236}">
                <a16:creationId xmlns:a16="http://schemas.microsoft.com/office/drawing/2014/main" id="{C80B2AC2-9EDB-86BE-CF2D-0BFD3AB0415D}"/>
              </a:ext>
            </a:extLst>
          </p:cNvPr>
          <p:cNvSpPr>
            <a:spLocks noGrp="1"/>
          </p:cNvSpPr>
          <p:nvPr>
            <p:ph type="title"/>
          </p:nvPr>
        </p:nvSpPr>
        <p:spPr>
          <a:xfrm>
            <a:off x="307643" y="242146"/>
            <a:ext cx="3684083" cy="449850"/>
          </a:xfrm>
        </p:spPr>
        <p:txBody>
          <a:bodyPr/>
          <a:lstStyle/>
          <a:p>
            <a:r>
              <a:rPr lang="en-US" sz="1800">
                <a:solidFill>
                  <a:schemeClr val="tx2"/>
                </a:solidFill>
              </a:rPr>
              <a:t>What does it look like?</a:t>
            </a:r>
          </a:p>
        </p:txBody>
      </p:sp>
      <p:sp>
        <p:nvSpPr>
          <p:cNvPr id="4" name="TextBox 3">
            <a:extLst>
              <a:ext uri="{FF2B5EF4-FFF2-40B4-BE49-F238E27FC236}">
                <a16:creationId xmlns:a16="http://schemas.microsoft.com/office/drawing/2014/main" id="{BF74FC75-B865-9A4D-8EF2-5F9FD6CC4E3C}"/>
              </a:ext>
            </a:extLst>
          </p:cNvPr>
          <p:cNvSpPr txBox="1"/>
          <p:nvPr/>
        </p:nvSpPr>
        <p:spPr>
          <a:xfrm>
            <a:off x="440840" y="773303"/>
            <a:ext cx="2939335" cy="369332"/>
          </a:xfrm>
          <a:prstGeom prst="rect">
            <a:avLst/>
          </a:prstGeom>
          <a:noFill/>
        </p:spPr>
        <p:txBody>
          <a:bodyPr wrap="square" rtlCol="0">
            <a:spAutoFit/>
          </a:bodyPr>
          <a:lstStyle/>
          <a:p>
            <a:r>
              <a:rPr lang="en-US" sz="900">
                <a:latin typeface="Montserrat" panose="00000500000000000000" pitchFamily="2" charset="0"/>
              </a:rPr>
              <a:t>Note:  Colors may change to SBU Brand, but functionality and navigation remains the same.</a:t>
            </a:r>
          </a:p>
        </p:txBody>
      </p:sp>
      <p:sp>
        <p:nvSpPr>
          <p:cNvPr id="3" name="Title 1">
            <a:extLst>
              <a:ext uri="{FF2B5EF4-FFF2-40B4-BE49-F238E27FC236}">
                <a16:creationId xmlns:a16="http://schemas.microsoft.com/office/drawing/2014/main" id="{C1C0F1C5-9F05-A5D2-5402-9DAD1AB12D3F}"/>
              </a:ext>
            </a:extLst>
          </p:cNvPr>
          <p:cNvSpPr txBox="1">
            <a:spLocks/>
          </p:cNvSpPr>
          <p:nvPr/>
        </p:nvSpPr>
        <p:spPr>
          <a:xfrm>
            <a:off x="304112" y="237192"/>
            <a:ext cx="3684083" cy="449850"/>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2400" b="1" i="0" kern="1200" cap="all" baseline="0">
                <a:solidFill>
                  <a:srgbClr val="990000"/>
                </a:solidFill>
                <a:latin typeface="Montserrat ExtraBold" panose="00000900000000000000" pitchFamily="2" charset="0"/>
                <a:ea typeface="+mj-ea"/>
                <a:cs typeface="+mj-cs"/>
              </a:defRPr>
            </a:lvl1pPr>
          </a:lstStyle>
          <a:p>
            <a:r>
              <a:rPr lang="en-US" sz="1800"/>
              <a:t>What does it look like?</a:t>
            </a:r>
          </a:p>
        </p:txBody>
      </p:sp>
    </p:spTree>
    <p:extLst>
      <p:ext uri="{BB962C8B-B14F-4D97-AF65-F5344CB8AC3E}">
        <p14:creationId xmlns:p14="http://schemas.microsoft.com/office/powerpoint/2010/main" val="83763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9223E-5AD9-2F2D-2168-728AC76252E2}"/>
              </a:ext>
            </a:extLst>
          </p:cNvPr>
          <p:cNvSpPr>
            <a:spLocks noGrp="1"/>
          </p:cNvSpPr>
          <p:nvPr>
            <p:ph type="body" sz="quarter" idx="13"/>
          </p:nvPr>
        </p:nvSpPr>
        <p:spPr>
          <a:xfrm>
            <a:off x="889786" y="1710575"/>
            <a:ext cx="3534788" cy="2134141"/>
          </a:xfrm>
        </p:spPr>
        <p:txBody>
          <a:bodyPr numCol="2"/>
          <a:lstStyle/>
          <a:p>
            <a:pPr marL="285750" indent="-285750">
              <a:buFont typeface="Arial" panose="020B0604020202020204" pitchFamily="34" charset="0"/>
              <a:buChar char="•"/>
            </a:pPr>
            <a:r>
              <a:rPr lang="en-US">
                <a:latin typeface="Montserrat" panose="00000500000000000000" pitchFamily="2" charset="0"/>
              </a:rPr>
              <a:t>Core HR</a:t>
            </a:r>
          </a:p>
          <a:p>
            <a:pPr marL="285750" indent="-285750">
              <a:buFont typeface="Arial" panose="020B0604020202020204" pitchFamily="34" charset="0"/>
              <a:buChar char="•"/>
            </a:pPr>
            <a:r>
              <a:rPr lang="en-US">
                <a:latin typeface="Montserrat" panose="00000500000000000000" pitchFamily="2" charset="0"/>
              </a:rPr>
              <a:t>Payroll</a:t>
            </a:r>
          </a:p>
          <a:p>
            <a:pPr marL="285750" indent="-285750">
              <a:buFont typeface="Arial" panose="020B0604020202020204" pitchFamily="34" charset="0"/>
              <a:buChar char="•"/>
            </a:pPr>
            <a:r>
              <a:rPr lang="en-US">
                <a:latin typeface="Montserrat" panose="00000500000000000000" pitchFamily="2" charset="0"/>
              </a:rPr>
              <a:t>Compensation</a:t>
            </a:r>
          </a:p>
          <a:p>
            <a:pPr marL="285750" indent="-285750">
              <a:buFont typeface="Arial" panose="020B0604020202020204" pitchFamily="34" charset="0"/>
              <a:buChar char="•"/>
            </a:pPr>
            <a:r>
              <a:rPr lang="en-US">
                <a:latin typeface="Montserrat" panose="00000500000000000000" pitchFamily="2" charset="0"/>
              </a:rPr>
              <a:t>Time &amp; Labor</a:t>
            </a:r>
          </a:p>
          <a:p>
            <a:pPr marL="285750" indent="-285750">
              <a:buFont typeface="Arial" panose="020B0604020202020204" pitchFamily="34" charset="0"/>
              <a:buChar char="•"/>
            </a:pPr>
            <a:r>
              <a:rPr lang="en-US">
                <a:latin typeface="Montserrat" panose="00000500000000000000" pitchFamily="2" charset="0"/>
              </a:rPr>
              <a:t>Reporting</a:t>
            </a:r>
          </a:p>
          <a:p>
            <a:pPr marL="285750" indent="-285750">
              <a:buFont typeface="Arial" panose="020B0604020202020204" pitchFamily="34" charset="0"/>
              <a:buChar char="•"/>
            </a:pPr>
            <a:r>
              <a:rPr lang="en-US">
                <a:latin typeface="Montserrat" panose="00000500000000000000" pitchFamily="2" charset="0"/>
              </a:rPr>
              <a:t>Absence Management</a:t>
            </a:r>
          </a:p>
          <a:p>
            <a:pPr marL="285750" indent="-285750">
              <a:buFont typeface="Arial" panose="020B0604020202020204" pitchFamily="34" charset="0"/>
              <a:buChar char="•"/>
            </a:pPr>
            <a:r>
              <a:rPr lang="en-US">
                <a:latin typeface="Montserrat" panose="00000500000000000000" pitchFamily="2" charset="0"/>
              </a:rPr>
              <a:t>Performance &amp; Goals</a:t>
            </a:r>
          </a:p>
          <a:p>
            <a:pPr marL="285750" indent="-285750">
              <a:buFont typeface="Arial" panose="020B0604020202020204" pitchFamily="34" charset="0"/>
              <a:buChar char="•"/>
            </a:pPr>
            <a:r>
              <a:rPr lang="en-US">
                <a:latin typeface="Montserrat" panose="00000500000000000000" pitchFamily="2" charset="0"/>
              </a:rPr>
              <a:t>Learning</a:t>
            </a:r>
          </a:p>
          <a:p>
            <a:pPr marL="285750" indent="-285750">
              <a:buFont typeface="Arial" panose="020B0604020202020204" pitchFamily="34" charset="0"/>
              <a:buChar char="•"/>
            </a:pPr>
            <a:r>
              <a:rPr lang="en-US">
                <a:latin typeface="Montserrat" panose="00000500000000000000" pitchFamily="2" charset="0"/>
              </a:rPr>
              <a:t>Recruiting </a:t>
            </a:r>
          </a:p>
          <a:p>
            <a:pPr marL="285750" indent="-285750">
              <a:buFont typeface="Arial" panose="020B0604020202020204" pitchFamily="34" charset="0"/>
              <a:buChar char="•"/>
            </a:pPr>
            <a:r>
              <a:rPr lang="en-US">
                <a:latin typeface="Montserrat" panose="00000500000000000000" pitchFamily="2" charset="0"/>
              </a:rPr>
              <a:t>Journeys</a:t>
            </a:r>
          </a:p>
          <a:p>
            <a:pPr marL="285750" indent="-285750">
              <a:buFont typeface="Arial" panose="020B0604020202020204" pitchFamily="34" charset="0"/>
              <a:buChar char="•"/>
            </a:pPr>
            <a:r>
              <a:rPr lang="en-US">
                <a:latin typeface="Montserrat" panose="00000500000000000000" pitchFamily="2" charset="0"/>
              </a:rPr>
              <a:t>HR Helpdesk</a:t>
            </a:r>
          </a:p>
          <a:p>
            <a:endParaRPr lang="en-US"/>
          </a:p>
        </p:txBody>
      </p:sp>
      <p:sp>
        <p:nvSpPr>
          <p:cNvPr id="6" name="Title 1">
            <a:extLst>
              <a:ext uri="{FF2B5EF4-FFF2-40B4-BE49-F238E27FC236}">
                <a16:creationId xmlns:a16="http://schemas.microsoft.com/office/drawing/2014/main" id="{D689D2A5-CB09-66AD-EE76-3D370D26E9C1}"/>
              </a:ext>
            </a:extLst>
          </p:cNvPr>
          <p:cNvSpPr txBox="1">
            <a:spLocks/>
          </p:cNvSpPr>
          <p:nvPr/>
        </p:nvSpPr>
        <p:spPr>
          <a:xfrm>
            <a:off x="859617" y="359057"/>
            <a:ext cx="3731079" cy="57739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solidFill>
                  <a:schemeClr val="tx2"/>
                </a:solidFill>
                <a:latin typeface="Montserrat ExtraBold"/>
              </a:rPr>
              <a:t>What is HCM? </a:t>
            </a:r>
          </a:p>
        </p:txBody>
      </p:sp>
      <p:pic>
        <p:nvPicPr>
          <p:cNvPr id="12" name="Picture 11" descr="A diagram of a company's core hr&#10;&#10;Description automatically generated">
            <a:extLst>
              <a:ext uri="{FF2B5EF4-FFF2-40B4-BE49-F238E27FC236}">
                <a16:creationId xmlns:a16="http://schemas.microsoft.com/office/drawing/2014/main" id="{9FB987DD-8C30-246D-8F62-10912E10E1C2}"/>
              </a:ext>
            </a:extLst>
          </p:cNvPr>
          <p:cNvPicPr>
            <a:picLocks noChangeAspect="1"/>
          </p:cNvPicPr>
          <p:nvPr/>
        </p:nvPicPr>
        <p:blipFill>
          <a:blip r:embed="rId3"/>
          <a:stretch>
            <a:fillRect/>
          </a:stretch>
        </p:blipFill>
        <p:spPr>
          <a:xfrm>
            <a:off x="4284827" y="1156902"/>
            <a:ext cx="4855142" cy="3107468"/>
          </a:xfrm>
          <a:prstGeom prst="rect">
            <a:avLst/>
          </a:prstGeom>
        </p:spPr>
      </p:pic>
      <p:sp>
        <p:nvSpPr>
          <p:cNvPr id="4" name="Text Placeholder 3">
            <a:extLst>
              <a:ext uri="{FF2B5EF4-FFF2-40B4-BE49-F238E27FC236}">
                <a16:creationId xmlns:a16="http://schemas.microsoft.com/office/drawing/2014/main" id="{0BAFBD0E-6A39-095F-310F-BA9BCBB7E635}"/>
              </a:ext>
            </a:extLst>
          </p:cNvPr>
          <p:cNvSpPr>
            <a:spLocks noGrp="1"/>
          </p:cNvSpPr>
          <p:nvPr>
            <p:ph type="body" idx="1"/>
          </p:nvPr>
        </p:nvSpPr>
        <p:spPr>
          <a:xfrm>
            <a:off x="889786" y="942932"/>
            <a:ext cx="3732513" cy="289076"/>
          </a:xfrm>
        </p:spPr>
        <p:txBody>
          <a:bodyPr/>
          <a:lstStyle/>
          <a:p>
            <a:r>
              <a:rPr lang="en-US" sz="1400">
                <a:latin typeface="Montserrat"/>
              </a:rPr>
              <a:t>Human Capital Management (HCM) </a:t>
            </a:r>
          </a:p>
        </p:txBody>
      </p:sp>
      <p:sp>
        <p:nvSpPr>
          <p:cNvPr id="9" name="TextBox 8">
            <a:extLst>
              <a:ext uri="{FF2B5EF4-FFF2-40B4-BE49-F238E27FC236}">
                <a16:creationId xmlns:a16="http://schemas.microsoft.com/office/drawing/2014/main" id="{D2160944-49FA-9427-C7DC-1A56CE638526}"/>
              </a:ext>
            </a:extLst>
          </p:cNvPr>
          <p:cNvSpPr txBox="1"/>
          <p:nvPr/>
        </p:nvSpPr>
        <p:spPr>
          <a:xfrm>
            <a:off x="5069758" y="429727"/>
            <a:ext cx="3541357" cy="646331"/>
          </a:xfrm>
          <a:prstGeom prst="rect">
            <a:avLst/>
          </a:prstGeom>
          <a:noFill/>
          <a:ln>
            <a:solidFill>
              <a:schemeClr val="bg2">
                <a:lumMod val="75000"/>
              </a:schemeClr>
            </a:solidFill>
          </a:ln>
        </p:spPr>
        <p:txBody>
          <a:bodyPr wrap="square" lIns="91440" tIns="45720" rIns="91440" bIns="45720" rtlCol="0" anchor="t">
            <a:spAutoFit/>
          </a:bodyPr>
          <a:lstStyle/>
          <a:p>
            <a:r>
              <a:rPr lang="en-US" sz="1200">
                <a:latin typeface="Open Sans"/>
                <a:ea typeface="Open Sans"/>
                <a:cs typeface="Open Sans"/>
              </a:rPr>
              <a:t>A suite of ORACLE modules we will use to deliver day to day human resources activities, reports and requests:</a:t>
            </a:r>
          </a:p>
        </p:txBody>
      </p:sp>
      <p:sp>
        <p:nvSpPr>
          <p:cNvPr id="3" name="TextBox 2">
            <a:extLst>
              <a:ext uri="{FF2B5EF4-FFF2-40B4-BE49-F238E27FC236}">
                <a16:creationId xmlns:a16="http://schemas.microsoft.com/office/drawing/2014/main" id="{34EDBC80-1968-6947-CB17-83B0648405E4}"/>
              </a:ext>
            </a:extLst>
          </p:cNvPr>
          <p:cNvSpPr txBox="1"/>
          <p:nvPr/>
        </p:nvSpPr>
        <p:spPr>
          <a:xfrm>
            <a:off x="5448151" y="3154117"/>
            <a:ext cx="616247" cy="230832"/>
          </a:xfrm>
          <a:prstGeom prst="rect">
            <a:avLst/>
          </a:prstGeom>
          <a:solidFill>
            <a:srgbClr val="82828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solidFill>
                  <a:schemeClr val="tx2"/>
                </a:solidFill>
              </a:rPr>
              <a:t>Learning</a:t>
            </a:r>
          </a:p>
        </p:txBody>
      </p:sp>
      <p:sp>
        <p:nvSpPr>
          <p:cNvPr id="2" name="Title 1">
            <a:extLst>
              <a:ext uri="{FF2B5EF4-FFF2-40B4-BE49-F238E27FC236}">
                <a16:creationId xmlns:a16="http://schemas.microsoft.com/office/drawing/2014/main" id="{636B8C56-3442-407D-7EC6-43BBEF1C5901}"/>
              </a:ext>
            </a:extLst>
          </p:cNvPr>
          <p:cNvSpPr txBox="1">
            <a:spLocks/>
          </p:cNvSpPr>
          <p:nvPr/>
        </p:nvSpPr>
        <p:spPr>
          <a:xfrm>
            <a:off x="846081" y="352578"/>
            <a:ext cx="3731079" cy="57739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latin typeface="Montserrat ExtraBold"/>
              </a:rPr>
              <a:t>What is HCM? </a:t>
            </a:r>
          </a:p>
        </p:txBody>
      </p:sp>
    </p:spTree>
    <p:extLst>
      <p:ext uri="{BB962C8B-B14F-4D97-AF65-F5344CB8AC3E}">
        <p14:creationId xmlns:p14="http://schemas.microsoft.com/office/powerpoint/2010/main" val="1946499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64D92F-1DAB-FC0F-971F-5DD45F9E97DF}"/>
              </a:ext>
            </a:extLst>
          </p:cNvPr>
          <p:cNvSpPr>
            <a:spLocks noGrp="1"/>
          </p:cNvSpPr>
          <p:nvPr>
            <p:ph type="body" idx="1"/>
          </p:nvPr>
        </p:nvSpPr>
        <p:spPr>
          <a:xfrm>
            <a:off x="1662020" y="2010931"/>
            <a:ext cx="1298970" cy="229029"/>
          </a:xfrm>
        </p:spPr>
        <p:txBody>
          <a:bodyPr/>
          <a:lstStyle/>
          <a:p>
            <a:r>
              <a:rPr lang="en-US" sz="1400">
                <a:latin typeface="Montserrat"/>
              </a:rPr>
              <a:t>Employees</a:t>
            </a:r>
          </a:p>
        </p:txBody>
      </p:sp>
      <p:pic>
        <p:nvPicPr>
          <p:cNvPr id="7" name="Picture 6" descr="A person with a blue background&#10;&#10;Description automatically generated">
            <a:extLst>
              <a:ext uri="{FF2B5EF4-FFF2-40B4-BE49-F238E27FC236}">
                <a16:creationId xmlns:a16="http://schemas.microsoft.com/office/drawing/2014/main" id="{DCD31670-F747-6E36-430A-973B956F5BAB}"/>
              </a:ext>
            </a:extLst>
          </p:cNvPr>
          <p:cNvPicPr>
            <a:picLocks noChangeAspect="1"/>
          </p:cNvPicPr>
          <p:nvPr/>
        </p:nvPicPr>
        <p:blipFill>
          <a:blip r:embed="rId3"/>
          <a:stretch>
            <a:fillRect/>
          </a:stretch>
        </p:blipFill>
        <p:spPr>
          <a:xfrm>
            <a:off x="2045656" y="1325022"/>
            <a:ext cx="462144" cy="478798"/>
          </a:xfrm>
          <a:prstGeom prst="rect">
            <a:avLst/>
          </a:prstGeom>
        </p:spPr>
      </p:pic>
      <p:pic>
        <p:nvPicPr>
          <p:cNvPr id="9" name="Picture 8" descr="A close-up of a person&#10;&#10;Description automatically generated">
            <a:extLst>
              <a:ext uri="{FF2B5EF4-FFF2-40B4-BE49-F238E27FC236}">
                <a16:creationId xmlns:a16="http://schemas.microsoft.com/office/drawing/2014/main" id="{940AB315-3F68-9BF1-EBE3-4FA90B39B74B}"/>
              </a:ext>
            </a:extLst>
          </p:cNvPr>
          <p:cNvPicPr>
            <a:picLocks noChangeAspect="1"/>
          </p:cNvPicPr>
          <p:nvPr/>
        </p:nvPicPr>
        <p:blipFill>
          <a:blip r:embed="rId4"/>
          <a:stretch>
            <a:fillRect/>
          </a:stretch>
        </p:blipFill>
        <p:spPr>
          <a:xfrm>
            <a:off x="6989671" y="1325022"/>
            <a:ext cx="462144" cy="492098"/>
          </a:xfrm>
          <a:prstGeom prst="rect">
            <a:avLst/>
          </a:prstGeom>
        </p:spPr>
      </p:pic>
      <p:pic>
        <p:nvPicPr>
          <p:cNvPr id="11" name="Picture 10" descr="A person with glasses and a red shirt&#10;&#10;Description automatically generated">
            <a:extLst>
              <a:ext uri="{FF2B5EF4-FFF2-40B4-BE49-F238E27FC236}">
                <a16:creationId xmlns:a16="http://schemas.microsoft.com/office/drawing/2014/main" id="{C3273FD1-5A12-0C96-AD4E-5CC63A12477F}"/>
              </a:ext>
            </a:extLst>
          </p:cNvPr>
          <p:cNvPicPr>
            <a:picLocks noChangeAspect="1"/>
          </p:cNvPicPr>
          <p:nvPr/>
        </p:nvPicPr>
        <p:blipFill>
          <a:blip r:embed="rId5"/>
          <a:stretch>
            <a:fillRect/>
          </a:stretch>
        </p:blipFill>
        <p:spPr>
          <a:xfrm>
            <a:off x="4318926" y="1300472"/>
            <a:ext cx="510807" cy="506403"/>
          </a:xfrm>
          <a:prstGeom prst="rect">
            <a:avLst/>
          </a:prstGeom>
        </p:spPr>
      </p:pic>
      <p:sp>
        <p:nvSpPr>
          <p:cNvPr id="13" name="Text Placeholder 2">
            <a:extLst>
              <a:ext uri="{FF2B5EF4-FFF2-40B4-BE49-F238E27FC236}">
                <a16:creationId xmlns:a16="http://schemas.microsoft.com/office/drawing/2014/main" id="{1CEA5FFB-E680-2A99-D626-62F62C49E74D}"/>
              </a:ext>
            </a:extLst>
          </p:cNvPr>
          <p:cNvSpPr txBox="1">
            <a:spLocks/>
          </p:cNvSpPr>
          <p:nvPr/>
        </p:nvSpPr>
        <p:spPr>
          <a:xfrm>
            <a:off x="4031202" y="2004930"/>
            <a:ext cx="1156095" cy="236173"/>
          </a:xfrm>
          <a:prstGeom prst="rect">
            <a:avLst/>
          </a:prstGeom>
        </p:spPr>
        <p:txBody>
          <a:bodyPr vert="horz" wrap="square" lIns="0" tIns="0" rIns="0" bIns="0" rtlCol="0" anchor="t" anchorCtr="0">
            <a:noAutofit/>
          </a:bodyPr>
          <a:lstStyle>
            <a:lvl1pPr marL="0" indent="0" algn="l" defTabSz="685800" rtl="0" eaLnBrk="1" latinLnBrk="0" hangingPunct="1">
              <a:lnSpc>
                <a:spcPts val="1500"/>
              </a:lnSpc>
              <a:spcBef>
                <a:spcPts val="750"/>
              </a:spcBef>
              <a:buClr>
                <a:schemeClr val="bg1"/>
              </a:buClr>
              <a:buFontTx/>
              <a:buNone/>
              <a:tabLst/>
              <a:defRPr lang="en-US" sz="2200" b="1" i="0" kern="1200" cap="all" baseline="0">
                <a:solidFill>
                  <a:schemeClr val="tx1"/>
                </a:solidFill>
                <a:latin typeface="Alumni Sans"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r>
              <a:rPr lang="en-US" sz="1400">
                <a:latin typeface="Montserrat"/>
              </a:rPr>
              <a:t>Managers</a:t>
            </a:r>
          </a:p>
        </p:txBody>
      </p:sp>
      <p:sp>
        <p:nvSpPr>
          <p:cNvPr id="15" name="Text Placeholder 2">
            <a:extLst>
              <a:ext uri="{FF2B5EF4-FFF2-40B4-BE49-F238E27FC236}">
                <a16:creationId xmlns:a16="http://schemas.microsoft.com/office/drawing/2014/main" id="{BE0B1FF9-EDCD-1CC1-EB9A-19DDEB9742C0}"/>
              </a:ext>
            </a:extLst>
          </p:cNvPr>
          <p:cNvSpPr txBox="1">
            <a:spLocks/>
          </p:cNvSpPr>
          <p:nvPr/>
        </p:nvSpPr>
        <p:spPr>
          <a:xfrm>
            <a:off x="5844884" y="1989500"/>
            <a:ext cx="2972257" cy="192997"/>
          </a:xfrm>
          <a:prstGeom prst="rect">
            <a:avLst/>
          </a:prstGeom>
        </p:spPr>
        <p:txBody>
          <a:bodyPr vert="horz" wrap="square" lIns="0" tIns="0" rIns="0" bIns="0" rtlCol="0" anchor="t" anchorCtr="0">
            <a:noAutofit/>
          </a:bodyPr>
          <a:lstStyle>
            <a:lvl1pPr marL="0" indent="0" algn="l" defTabSz="685800" rtl="0" eaLnBrk="1" latinLnBrk="0" hangingPunct="1">
              <a:lnSpc>
                <a:spcPts val="1500"/>
              </a:lnSpc>
              <a:spcBef>
                <a:spcPts val="750"/>
              </a:spcBef>
              <a:buClr>
                <a:schemeClr val="bg1"/>
              </a:buClr>
              <a:buFontTx/>
              <a:buNone/>
              <a:tabLst/>
              <a:defRPr lang="en-US" sz="2200" b="1" i="0" kern="1200" cap="all" baseline="0">
                <a:solidFill>
                  <a:schemeClr val="tx1"/>
                </a:solidFill>
                <a:latin typeface="Alumni Sans"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1400">
                <a:latin typeface="Montserrat"/>
              </a:rPr>
              <a:t>HR &amp; Division approvers</a:t>
            </a:r>
          </a:p>
        </p:txBody>
      </p:sp>
      <p:sp>
        <p:nvSpPr>
          <p:cNvPr id="5" name="TextBox 4">
            <a:extLst>
              <a:ext uri="{FF2B5EF4-FFF2-40B4-BE49-F238E27FC236}">
                <a16:creationId xmlns:a16="http://schemas.microsoft.com/office/drawing/2014/main" id="{A5B54175-8D9B-7C28-DBEE-45C9CDFF01E7}"/>
              </a:ext>
            </a:extLst>
          </p:cNvPr>
          <p:cNvSpPr txBox="1"/>
          <p:nvPr/>
        </p:nvSpPr>
        <p:spPr>
          <a:xfrm>
            <a:off x="814234" y="2241821"/>
            <a:ext cx="2934929" cy="2539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latin typeface="Montserrat"/>
              </a:rPr>
              <a:t>What do I do?</a:t>
            </a:r>
          </a:p>
          <a:p>
            <a:pPr algn="ctr"/>
            <a:endParaRPr lang="en-US" sz="1200" b="1">
              <a:latin typeface="Montserrat"/>
            </a:endParaRPr>
          </a:p>
          <a:p>
            <a:pPr marL="171450" indent="-171450">
              <a:buFont typeface="Arial" panose="020B0604020202020204" pitchFamily="34" charset="0"/>
              <a:buChar char="•"/>
            </a:pPr>
            <a:r>
              <a:rPr lang="en-US" sz="900">
                <a:latin typeface="Montserrat"/>
                <a:ea typeface="+mn-lt"/>
                <a:cs typeface="+mn-lt"/>
              </a:rPr>
              <a:t>View employment and update personal  information</a:t>
            </a:r>
            <a:endParaRPr lang="en-US" sz="900">
              <a:latin typeface="Montserrat"/>
            </a:endParaRPr>
          </a:p>
          <a:p>
            <a:pPr marL="171450" indent="-171450">
              <a:buFont typeface="Arial" panose="020B0604020202020204" pitchFamily="34" charset="0"/>
              <a:buChar char="•"/>
            </a:pPr>
            <a:endParaRPr lang="en-US" sz="900">
              <a:latin typeface="Montserrat"/>
              <a:ea typeface="+mn-lt"/>
              <a:cs typeface="+mn-lt"/>
            </a:endParaRPr>
          </a:p>
          <a:p>
            <a:pPr marL="171450" indent="-171450">
              <a:buFont typeface="Arial" panose="020B0604020202020204" pitchFamily="34" charset="0"/>
              <a:buChar char="•"/>
            </a:pPr>
            <a:r>
              <a:rPr lang="en-US" sz="900">
                <a:latin typeface="Montserrat"/>
                <a:ea typeface="+mn-lt"/>
                <a:cs typeface="+mn-lt"/>
              </a:rPr>
              <a:t>Complete training</a:t>
            </a:r>
            <a:endParaRPr lang="en-US" sz="900">
              <a:latin typeface="Montserrat"/>
            </a:endParaRPr>
          </a:p>
          <a:p>
            <a:endParaRPr lang="en-US" sz="900">
              <a:latin typeface="Montserrat"/>
            </a:endParaRPr>
          </a:p>
          <a:p>
            <a:pPr marL="171450" indent="-171450">
              <a:buFont typeface="Arial" panose="020B0604020202020204" pitchFamily="34" charset="0"/>
              <a:buChar char="•"/>
            </a:pPr>
            <a:r>
              <a:rPr lang="en-US" sz="900">
                <a:latin typeface="Montserrat"/>
                <a:ea typeface="+mn-lt"/>
                <a:cs typeface="+mn-lt"/>
              </a:rPr>
              <a:t>View pay slips (State)</a:t>
            </a:r>
            <a:endParaRPr lang="en-US" sz="900">
              <a:latin typeface="Montserrat"/>
            </a:endParaRPr>
          </a:p>
          <a:p>
            <a:pPr>
              <a:buFont typeface="Arial"/>
              <a:buChar char="•"/>
            </a:pPr>
            <a:endParaRPr lang="en-US" sz="900">
              <a:latin typeface="Montserrat"/>
            </a:endParaRPr>
          </a:p>
          <a:p>
            <a:pPr marL="171450" indent="-171450">
              <a:buFont typeface="Arial" panose="020B0604020202020204" pitchFamily="34" charset="0"/>
              <a:buChar char="•"/>
            </a:pPr>
            <a:r>
              <a:rPr lang="en-US" sz="900">
                <a:latin typeface="Montserrat"/>
              </a:rPr>
              <a:t>Review benefits options</a:t>
            </a:r>
          </a:p>
          <a:p>
            <a:pPr marL="171450" indent="-171450">
              <a:buFont typeface="Arial" panose="020B0604020202020204" pitchFamily="34" charset="0"/>
              <a:buChar char="•"/>
            </a:pPr>
            <a:endParaRPr lang="en-US" sz="900">
              <a:latin typeface="Montserrat"/>
            </a:endParaRPr>
          </a:p>
          <a:p>
            <a:pPr marL="171450" indent="-171450">
              <a:buFont typeface="Arial" panose="020B0604020202020204" pitchFamily="34" charset="0"/>
              <a:buChar char="•"/>
            </a:pPr>
            <a:r>
              <a:rPr lang="en-US" sz="900">
                <a:latin typeface="Montserrat"/>
              </a:rPr>
              <a:t>Review performance programs and evaluations</a:t>
            </a:r>
          </a:p>
          <a:p>
            <a:pPr marL="171450" indent="-171450">
              <a:buFont typeface="Arial" panose="020B0604020202020204" pitchFamily="34" charset="0"/>
              <a:buChar char="•"/>
            </a:pPr>
            <a:endParaRPr lang="en-US" sz="900">
              <a:latin typeface="Montserrat"/>
            </a:endParaRPr>
          </a:p>
          <a:p>
            <a:pPr marL="171450" indent="-171450">
              <a:buFont typeface="Arial" panose="020B0604020202020204" pitchFamily="34" charset="0"/>
              <a:buChar char="•"/>
            </a:pPr>
            <a:r>
              <a:rPr lang="en-US" sz="900">
                <a:latin typeface="Montserrat"/>
              </a:rPr>
              <a:t>Submit time, Request time off </a:t>
            </a:r>
          </a:p>
          <a:p>
            <a:r>
              <a:rPr lang="en-US" sz="900">
                <a:latin typeface="Montserrat"/>
              </a:rPr>
              <a:t>      – excluding Hospital and Vets home			</a:t>
            </a:r>
          </a:p>
        </p:txBody>
      </p:sp>
      <p:sp>
        <p:nvSpPr>
          <p:cNvPr id="6" name="TextBox 5">
            <a:extLst>
              <a:ext uri="{FF2B5EF4-FFF2-40B4-BE49-F238E27FC236}">
                <a16:creationId xmlns:a16="http://schemas.microsoft.com/office/drawing/2014/main" id="{349F458A-8FF0-C8D4-24AF-D38E1554091F}"/>
              </a:ext>
            </a:extLst>
          </p:cNvPr>
          <p:cNvSpPr txBox="1"/>
          <p:nvPr/>
        </p:nvSpPr>
        <p:spPr>
          <a:xfrm>
            <a:off x="3409127" y="2250108"/>
            <a:ext cx="231571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98450" algn="ctr"/>
            <a:r>
              <a:rPr lang="en-US" sz="1200" b="1">
                <a:latin typeface="Montserrat"/>
                <a:cs typeface="Arial"/>
              </a:rPr>
              <a:t>What do I do?</a:t>
            </a:r>
            <a:endParaRPr lang="en-US" sz="1200" b="1">
              <a:solidFill>
                <a:srgbClr val="444444"/>
              </a:solidFill>
              <a:latin typeface="Montserrat"/>
              <a:cs typeface="Arial"/>
            </a:endParaRPr>
          </a:p>
          <a:p>
            <a:pPr marL="457200" indent="-298450"/>
            <a:endParaRPr lang="en-US" sz="12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Manage a team (ensure they enter time and labor promptly) </a:t>
            </a:r>
            <a:endParaRPr lang="en-US" sz="900">
              <a:solidFill>
                <a:srgbClr val="444444"/>
              </a:solidFill>
              <a:latin typeface="Montserrat"/>
              <a:cs typeface="Arial"/>
            </a:endParaRPr>
          </a:p>
          <a:p>
            <a:pPr marL="457200" indent="-298450">
              <a:buFont typeface="Arial"/>
              <a:buChar char="•"/>
            </a:pPr>
            <a:endParaRPr lang="en-US" sz="9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Access to dashboards</a:t>
            </a:r>
            <a:endParaRPr lang="en-US" sz="900">
              <a:solidFill>
                <a:srgbClr val="444444"/>
              </a:solidFill>
              <a:latin typeface="Montserrat"/>
              <a:cs typeface="Arial"/>
            </a:endParaRPr>
          </a:p>
          <a:p>
            <a:pPr marL="158750"/>
            <a:endParaRPr lang="en-US" sz="9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Evaluate performance</a:t>
            </a:r>
          </a:p>
          <a:p>
            <a:pPr marL="457200" indent="-298450">
              <a:buFont typeface="Arial"/>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Review and approve requests </a:t>
            </a:r>
          </a:p>
          <a:p>
            <a:pPr marL="330200" indent="-171450">
              <a:buFont typeface="Arial" panose="020B0604020202020204" pitchFamily="34" charset="0"/>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Request changes to employees’ records; initiate transactions</a:t>
            </a:r>
          </a:p>
          <a:p>
            <a:pPr marL="330200" indent="-171450">
              <a:buFont typeface="Arial" panose="020B0604020202020204" pitchFamily="34" charset="0"/>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Transact upon team</a:t>
            </a:r>
          </a:p>
        </p:txBody>
      </p:sp>
      <p:sp>
        <p:nvSpPr>
          <p:cNvPr id="8" name="TextBox 7">
            <a:extLst>
              <a:ext uri="{FF2B5EF4-FFF2-40B4-BE49-F238E27FC236}">
                <a16:creationId xmlns:a16="http://schemas.microsoft.com/office/drawing/2014/main" id="{EB5AB910-75A9-5DD0-4277-DF58C8A4EF81}"/>
              </a:ext>
            </a:extLst>
          </p:cNvPr>
          <p:cNvSpPr txBox="1"/>
          <p:nvPr/>
        </p:nvSpPr>
        <p:spPr>
          <a:xfrm>
            <a:off x="6102740" y="2250108"/>
            <a:ext cx="2449671"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latin typeface="Montserrat"/>
                <a:ea typeface="+mn-lt"/>
                <a:cs typeface="+mn-lt"/>
              </a:rPr>
              <a:t>What do I do?</a:t>
            </a:r>
            <a:endParaRPr lang="en-US" sz="1200" b="1">
              <a:latin typeface="Montserrat"/>
            </a:endParaRPr>
          </a:p>
          <a:p>
            <a:endParaRPr lang="en-US" sz="900">
              <a:latin typeface="Montserrat"/>
            </a:endParaRPr>
          </a:p>
          <a:p>
            <a:pPr marL="171446" indent="-171446">
              <a:buFont typeface="Arial" panose="020B0604020202020204" pitchFamily="34" charset="0"/>
              <a:buChar char="•"/>
            </a:pPr>
            <a:r>
              <a:rPr lang="en-US" sz="900">
                <a:latin typeface="Montserrat"/>
                <a:ea typeface="+mn-lt"/>
                <a:cs typeface="+mn-lt"/>
              </a:rPr>
              <a:t>Review/approve/deny transactions</a:t>
            </a:r>
            <a:endParaRPr lang="en-US" sz="900">
              <a:latin typeface="Montserrat"/>
            </a:endParaRPr>
          </a:p>
          <a:p>
            <a:pPr marL="171446" indent="-171446">
              <a:buFont typeface="Arial"/>
              <a:buChar char="•"/>
            </a:pPr>
            <a:endParaRPr lang="en-US" sz="900">
              <a:latin typeface="Montserrat"/>
              <a:ea typeface="+mn-lt"/>
              <a:cs typeface="+mn-lt"/>
            </a:endParaRPr>
          </a:p>
          <a:p>
            <a:pPr marL="171446" indent="-171446">
              <a:buFont typeface="Arial"/>
              <a:buChar char="•"/>
            </a:pPr>
            <a:r>
              <a:rPr lang="en-US" sz="900">
                <a:latin typeface="Montserrat"/>
                <a:ea typeface="+mn-lt"/>
                <a:cs typeface="+mn-lt"/>
              </a:rPr>
              <a:t>View entire division</a:t>
            </a:r>
            <a:endParaRPr lang="en-US" sz="900">
              <a:latin typeface="Montserrat"/>
            </a:endParaRPr>
          </a:p>
          <a:p>
            <a:pPr marL="171446" indent="-171446">
              <a:buFont typeface="Arial"/>
              <a:buChar char="•"/>
            </a:pPr>
            <a:endParaRPr lang="en-US" sz="900">
              <a:latin typeface="Montserrat"/>
              <a:ea typeface="+mn-lt"/>
              <a:cs typeface="+mn-lt"/>
            </a:endParaRPr>
          </a:p>
          <a:p>
            <a:pPr marL="171446" indent="-171446">
              <a:buFont typeface="Arial"/>
              <a:buChar char="•"/>
            </a:pPr>
            <a:r>
              <a:rPr lang="en-US" sz="900">
                <a:latin typeface="Montserrat"/>
                <a:ea typeface="+mn-lt"/>
                <a:cs typeface="+mn-lt"/>
              </a:rPr>
              <a:t>Transact upon entire division</a:t>
            </a:r>
            <a:endParaRPr lang="en-US" sz="900">
              <a:latin typeface="Montserrat"/>
            </a:endParaRPr>
          </a:p>
        </p:txBody>
      </p:sp>
      <p:sp>
        <p:nvSpPr>
          <p:cNvPr id="10" name="Title 3">
            <a:extLst>
              <a:ext uri="{FF2B5EF4-FFF2-40B4-BE49-F238E27FC236}">
                <a16:creationId xmlns:a16="http://schemas.microsoft.com/office/drawing/2014/main" id="{C513038E-88C2-A2FF-C5ED-DE4FF5834C81}"/>
              </a:ext>
            </a:extLst>
          </p:cNvPr>
          <p:cNvSpPr txBox="1">
            <a:spLocks/>
          </p:cNvSpPr>
          <p:nvPr/>
        </p:nvSpPr>
        <p:spPr>
          <a:xfrm>
            <a:off x="824055" y="498209"/>
            <a:ext cx="3755007" cy="61515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solidFill>
                  <a:schemeClr val="tx2"/>
                </a:solidFill>
                <a:latin typeface="Montserrat ExtraBold" panose="00000900000000000000" pitchFamily="2" charset="0"/>
              </a:rPr>
              <a:t>Who uses HCM?</a:t>
            </a:r>
          </a:p>
        </p:txBody>
      </p:sp>
      <p:sp>
        <p:nvSpPr>
          <p:cNvPr id="2" name="Title 3">
            <a:extLst>
              <a:ext uri="{FF2B5EF4-FFF2-40B4-BE49-F238E27FC236}">
                <a16:creationId xmlns:a16="http://schemas.microsoft.com/office/drawing/2014/main" id="{8927F999-DCF0-3871-1765-F4601808500A}"/>
              </a:ext>
            </a:extLst>
          </p:cNvPr>
          <p:cNvSpPr txBox="1">
            <a:spLocks/>
          </p:cNvSpPr>
          <p:nvPr/>
        </p:nvSpPr>
        <p:spPr>
          <a:xfrm>
            <a:off x="816993" y="492735"/>
            <a:ext cx="3755007" cy="61515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solidFill>
                  <a:schemeClr val="bg1"/>
                </a:solidFill>
                <a:latin typeface="Montserrat ExtraBold" panose="00000900000000000000" pitchFamily="2" charset="0"/>
              </a:rPr>
              <a:t>Who uses HCM?</a:t>
            </a:r>
          </a:p>
        </p:txBody>
      </p:sp>
    </p:spTree>
    <p:extLst>
      <p:ext uri="{BB962C8B-B14F-4D97-AF65-F5344CB8AC3E}">
        <p14:creationId xmlns:p14="http://schemas.microsoft.com/office/powerpoint/2010/main" val="414413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E821-6359-3961-92DE-80D16B35F00E}"/>
              </a:ext>
            </a:extLst>
          </p:cNvPr>
          <p:cNvSpPr>
            <a:spLocks noGrp="1"/>
          </p:cNvSpPr>
          <p:nvPr>
            <p:ph type="ctrTitle"/>
          </p:nvPr>
        </p:nvSpPr>
        <p:spPr>
          <a:xfrm>
            <a:off x="2203255" y="1328717"/>
            <a:ext cx="6554244" cy="1790700"/>
          </a:xfrm>
        </p:spPr>
        <p:txBody>
          <a:bodyPr/>
          <a:lstStyle/>
          <a:p>
            <a:r>
              <a:rPr lang="en-US">
                <a:solidFill>
                  <a:schemeClr val="bg1">
                    <a:lumMod val="75000"/>
                  </a:schemeClr>
                </a:solidFill>
              </a:rPr>
              <a:t>What’s Changing?</a:t>
            </a:r>
          </a:p>
        </p:txBody>
      </p:sp>
      <p:sp>
        <p:nvSpPr>
          <p:cNvPr id="3" name="Title 1">
            <a:extLst>
              <a:ext uri="{FF2B5EF4-FFF2-40B4-BE49-F238E27FC236}">
                <a16:creationId xmlns:a16="http://schemas.microsoft.com/office/drawing/2014/main" id="{B362EA5C-840C-4D27-BB1D-4FC1BF7BB1A6}"/>
              </a:ext>
            </a:extLst>
          </p:cNvPr>
          <p:cNvSpPr txBox="1">
            <a:spLocks/>
          </p:cNvSpPr>
          <p:nvPr/>
        </p:nvSpPr>
        <p:spPr>
          <a:xfrm>
            <a:off x="2189131" y="1325186"/>
            <a:ext cx="4614146" cy="1790700"/>
          </a:xfrm>
          <a:prstGeom prst="rect">
            <a:avLst/>
          </a:prstGeom>
        </p:spPr>
        <p:txBody>
          <a:bodyPr vert="horz" lIns="0" tIns="0" rIns="0" bIns="0" rtlCol="0" anchor="b" anchorCtr="0">
            <a:noAutofit/>
          </a:bodyPr>
          <a:lstStyle>
            <a:lvl1pPr algn="l" defTabSz="685800" rtl="0" eaLnBrk="1" latinLnBrk="0" hangingPunct="1">
              <a:lnSpc>
                <a:spcPct val="100000"/>
              </a:lnSpc>
              <a:spcBef>
                <a:spcPct val="0"/>
              </a:spcBef>
              <a:buNone/>
              <a:defRPr lang="en-US" sz="4800" b="1" i="0" kern="1200" cap="all" baseline="0">
                <a:solidFill>
                  <a:schemeClr val="bg2"/>
                </a:solidFill>
                <a:latin typeface="Montserrat ExtraBold" panose="00000900000000000000" pitchFamily="2" charset="0"/>
                <a:ea typeface="+mj-ea"/>
                <a:cs typeface="+mj-cs"/>
              </a:defRPr>
            </a:lvl1pPr>
          </a:lstStyle>
          <a:p>
            <a:r>
              <a:rPr lang="en-US"/>
              <a:t>What’s Changing?</a:t>
            </a:r>
          </a:p>
        </p:txBody>
      </p:sp>
    </p:spTree>
    <p:extLst>
      <p:ext uri="{BB962C8B-B14F-4D97-AF65-F5344CB8AC3E}">
        <p14:creationId xmlns:p14="http://schemas.microsoft.com/office/powerpoint/2010/main" val="2039014771"/>
      </p:ext>
    </p:extLst>
  </p:cSld>
  <p:clrMapOvr>
    <a:masterClrMapping/>
  </p:clrMapOvr>
</p:sld>
</file>

<file path=ppt/theme/theme1.xml><?xml version="1.0" encoding="utf-8"?>
<a:theme xmlns:a="http://schemas.openxmlformats.org/drawingml/2006/main" name="Office Theme">
  <a:themeElements>
    <a:clrScheme name="SBU 2">
      <a:dk1>
        <a:srgbClr val="000000"/>
      </a:dk1>
      <a:lt1>
        <a:srgbClr val="990000"/>
      </a:lt1>
      <a:dk2>
        <a:srgbClr val="FEFFFF"/>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BU Slides PPT template R2.1" id="{68843E21-11FD-2444-A112-A94A50CDC45F}" vid="{7FD9F813-7762-914D-8DAD-6664ACCEFAF5}"/>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0065AD9-338B-42E8-9157-2C540A804215}">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haredWithUsers xmlns="7b42f114-0ebd-418c-92c7-a9346f5218a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5EE154-16A7-4FF1-AFE8-706DD5B5B29A}">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81C33E6-44FE-49FD-8AA8-0D9D512C3139}">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3D9E2C1-A9B9-429E-ACA4-AFECF88173AD}">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24080710-Dare To Be Brand Launch-PPT Template Lite</Template>
  <Application>Microsoft Office PowerPoint</Application>
  <PresentationFormat>On-screen Show (16:9)</PresentationFormat>
  <Slides>36</Slides>
  <Notes>24</Notes>
  <HiddenSlides>0</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WolfieONE:   Manager self Service (MSS)</vt:lpstr>
      <vt:lpstr>PowerPoint Presentation</vt:lpstr>
      <vt:lpstr>The Importance of Early Communication in  Change Management</vt:lpstr>
      <vt:lpstr>Agenda </vt:lpstr>
      <vt:lpstr>What is WolfieONE?</vt:lpstr>
      <vt:lpstr>What does it look like?</vt:lpstr>
      <vt:lpstr>PowerPoint Presentation</vt:lpstr>
      <vt:lpstr>PowerPoint Presentation</vt:lpstr>
      <vt:lpstr>What’s Changing?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Screenshot of distributing pool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WolfieONE:  Manager Self Service (MSS)</dc:title>
  <dc:creator>Nichole Gladky</dc:creator>
  <cp:revision>157</cp:revision>
  <dcterms:created xsi:type="dcterms:W3CDTF">2024-12-09T15:57:07Z</dcterms:created>
  <dcterms:modified xsi:type="dcterms:W3CDTF">2025-04-08T15:33:15Z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0x0101008CAFB70577581F499734701140231F9C</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{"FileActivityType":"6","FileActivityTimeStamp":"2024-12-23T18:55:51.720Z","FileActivityUsersOnPage":[{"DisplayName":"Nichole Gladky","Id":"nichole.gladky@stonybrook.edu"}],"FileActivityNavigationId":null}</vt:lpwstr>
  </property>
  <property fmtid="{D5CDD505-2E9C-101B-9397-08002B2CF9AE}" pid="7" name="TriggerFlowInfo">
    <vt:lpwstr/>
  </property>
</Properties>
</file>