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7FFFF514_EAACC287.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7FFFF504_BD460C67.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7FFFF505_CD41BFEE.xml" ContentType="application/vnd.ms-powerpoint.comments+xml"/>
  <Override PartName="/ppt/notesSlides/notesSlide20.xml" ContentType="application/vnd.openxmlformats-officedocument.presentationml.notesSlide+xml"/>
  <Override PartName="/ppt/comments/modernComment_7FFE63AD_51EE4F59.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4"/>
    <p:sldMasterId id="2147483679" r:id="rId5"/>
    <p:sldMasterId id="2147483702" r:id="rId6"/>
    <p:sldMasterId id="2147483718" r:id="rId7"/>
  </p:sldMasterIdLst>
  <p:notesMasterIdLst>
    <p:notesMasterId r:id="rId41"/>
  </p:notesMasterIdLst>
  <p:handoutMasterIdLst>
    <p:handoutMasterId r:id="rId42"/>
  </p:handoutMasterIdLst>
  <p:sldIdLst>
    <p:sldId id="256" r:id="rId8"/>
    <p:sldId id="2147376603" r:id="rId9"/>
    <p:sldId id="2147480855" r:id="rId10"/>
    <p:sldId id="2147480856" r:id="rId11"/>
    <p:sldId id="2147480850" r:id="rId12"/>
    <p:sldId id="2147480849" r:id="rId13"/>
    <p:sldId id="2147376633" r:id="rId14"/>
    <p:sldId id="2147376539" r:id="rId15"/>
    <p:sldId id="2147480842" r:id="rId16"/>
    <p:sldId id="2147480843" r:id="rId17"/>
    <p:sldId id="2147480844" r:id="rId18"/>
    <p:sldId id="2147480845" r:id="rId19"/>
    <p:sldId id="2147480846" r:id="rId20"/>
    <p:sldId id="2147480847" r:id="rId21"/>
    <p:sldId id="2147376615" r:id="rId22"/>
    <p:sldId id="2147480839" r:id="rId23"/>
    <p:sldId id="2147480852" r:id="rId24"/>
    <p:sldId id="2147480851" r:id="rId25"/>
    <p:sldId id="2147480858" r:id="rId26"/>
    <p:sldId id="2147378023" r:id="rId27"/>
    <p:sldId id="2147480836" r:id="rId28"/>
    <p:sldId id="2147376607" r:id="rId29"/>
    <p:sldId id="2147480837" r:id="rId30"/>
    <p:sldId id="2147480853" r:id="rId31"/>
    <p:sldId id="2147378093" r:id="rId32"/>
    <p:sldId id="2147376576" r:id="rId33"/>
    <p:sldId id="2147480835" r:id="rId34"/>
    <p:sldId id="2147480806" r:id="rId35"/>
    <p:sldId id="274" r:id="rId36"/>
    <p:sldId id="2147378051" r:id="rId37"/>
    <p:sldId id="308" r:id="rId38"/>
    <p:sldId id="2147480857" r:id="rId39"/>
    <p:sldId id="2147480859" r:id="rId40"/>
  </p:sldIdLst>
  <p:sldSz cx="9144000" cy="5143500" type="screen16x9"/>
  <p:notesSz cx="7077075" cy="9363075"/>
  <p:embeddedFontLst>
    <p:embeddedFont>
      <p:font typeface="Georgia" panose="02040502050405020303" pitchFamily="18" charset="0"/>
      <p:regular r:id="rId43"/>
      <p:bold r:id="rId44"/>
      <p:italic r:id="rId45"/>
      <p:boldItalic r:id="rId46"/>
    </p:embeddedFont>
    <p:embeddedFont>
      <p:font typeface="Lato" panose="020F0502020204030203" pitchFamily="34" charset="0"/>
      <p:regular r:id="rId47"/>
      <p:bold r:id="rId48"/>
      <p:italic r:id="rId49"/>
      <p:boldItalic r:id="rId50"/>
    </p:embeddedFont>
    <p:embeddedFont>
      <p:font typeface="Montserrat" panose="00000500000000000000" pitchFamily="2" charset="0"/>
      <p:regular r:id="rId51"/>
      <p:bold r:id="rId52"/>
      <p:italic r:id="rId53"/>
      <p:boldItalic r:id="rId54"/>
    </p:embeddedFont>
    <p:embeddedFont>
      <p:font typeface="Montserrat ExtraBold" panose="00000900000000000000" pitchFamily="2" charset="0"/>
      <p:bold r:id="rId55"/>
      <p:italic r:id="rId56"/>
      <p:boldItalic r:id="rId57"/>
    </p:embeddedFont>
    <p:embeddedFont>
      <p:font typeface="Montserrat Medium" panose="00000600000000000000" pitchFamily="2" charset="0"/>
      <p:regular r:id="rId58"/>
      <p:bold r:id="rId59"/>
      <p:italic r:id="rId60"/>
      <p:boldItalic r:id="rId61"/>
    </p:embeddedFont>
    <p:embeddedFont>
      <p:font typeface="Open Sans Light" panose="020B0306030504020204" pitchFamily="34" charset="0"/>
      <p:regular r:id="rId62"/>
      <p:italic r:id="rId63"/>
    </p:embeddedFont>
    <p:embeddedFont>
      <p:font typeface="Verdana" panose="020B0604030504040204" pitchFamily="34" charset="0"/>
      <p:regular r:id="rId64"/>
      <p:bold r:id="rId65"/>
      <p:italic r:id="rId66"/>
      <p:boldItalic r:id="rId67"/>
    </p:embeddedFont>
    <p:embeddedFont>
      <p:font typeface="Wingdings 2" panose="05020102010507070707" pitchFamily="18" charset="2"/>
      <p:regular r:id="rId68"/>
    </p:embeddedFont>
    <p:embeddedFont>
      <p:font typeface="Zilla Slab" panose="020B0604020202020204" charset="0"/>
      <p:regular r:id="rId69"/>
      <p:bold r:id="rId70"/>
      <p:italic r:id="rId71"/>
      <p:boldItalic r:id="rId72"/>
    </p:embeddedFont>
    <p:embeddedFont>
      <p:font typeface="Zilla Slab Medium" panose="020B0604020202020204" charset="0"/>
      <p:bold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DF1200-92EC-3DC8-C932-26212FBF7504}" name="Rubin, Jessica (OCFO)" initials="RJ(" userId="Rubin, Jessica (OCFO)" providerId="None"/>
  <p188:author id="{66BBE416-FBF5-DF80-6803-BB154A848295}" name="Patel, Rohan" initials="PR" userId="S::rohpatel@deloitte.com::217efa87-9824-4281-9181-13d277c7299f" providerId="AD"/>
  <p188:author id="{D2557A31-B744-77D7-5F92-5B1BF2889F1B}" name="Famer, Kariley" initials="FK" userId="S::kfamer@deloitte.com::f4743b45-08ce-4d6d-bea3-a8d1009f7f74" providerId="AD"/>
  <p188:author id="{66DEFF40-9E75-2C7F-156D-EABFBAD561C2}" name="Johanna Rohena Quiñonez" initials="JRQ" userId="S::Johanna.Rohena@hacienda.pr.gov::40ba49bc-3a7f-42f1-a592-6784282644eb" providerId="AD"/>
  <p188:author id="{30CA3F4F-966B-488C-81B0-715558B56EF0}" name="David Smith" initials="DS" userId="S::david.smith_stonybrookfoundation.org#ext#@stonybrook365.onmicrosoft.com::1d969add-743a-4214-9c21-1e54da29e3c5" providerId="AD"/>
  <p188:author id="{5FDA57B5-859E-409B-253A-6BACE1C36E2D}" name="Cassandra Amadio" initials="CA" userId="S::cassandra.amadio@stonybrook.edu::d85b267b-3aa1-48b2-b395-37597c67f311" providerId="AD"/>
  <p188:author id="{E9F50BBA-FED4-F12D-C083-16C01865DDD9}" name="Ganguly, Korak" initials="GK" userId="S::koganguly_deloitte.com#ext#@stonybrook365.onmicrosoft.com::71f0889d-15e5-4e9e-83a8-5229efad6846" providerId="AD"/>
  <p188:author id="{D03464BD-E3D9-F0E1-CABC-0300712A6FEE}" name="Carothers, Taryn" initials="CT" userId="S::tcarothers@deloitte.com::9df36b71-4ae5-4ba0-b9d8-b13316b65570" providerId="AD"/>
  <p188:author id="{D0D2FBBE-C070-4488-0436-D6E0EE460C3F}" name="Youmans, Aaron" initials="YA" userId="S::ayoumans_deloitte.com#ext#@stonybrook365.onmicrosoft.com::d070ef27-cc2e-40df-be23-d75f6de9566d" providerId="AD"/>
  <p188:author id="{FBE4E1E3-456F-B0EC-3A26-CE9E9284069A}" name="Kariley Famer" initials="KF" userId="S::Kariley.Famer@stonybrook.edu::0e432282-ab4f-45bf-963e-305fcf656778" providerId="AD"/>
  <p188:author id="{D37D5EF9-EA7E-F30A-43AA-83433671B0CF}" name="Hina Kausar" initials="HK" userId="S::hina.kausar@stonybrook.edu::2d47a55d-c5b6-4378-94da-24676b12c4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D52027"/>
    <a:srgbClr val="9A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B26E200-EFC4-4C4D-A8FA-895AA3FEBC45}">
  <a:tblStyle styleId="{AB26E200-EFC4-4C4D-A8FA-895AA3FEBC4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handoutMaster" Target="handoutMasters/handoutMaster1.xml"/><Relationship Id="rId47" Type="http://schemas.openxmlformats.org/officeDocument/2006/relationships/font" Target="fonts/font5.fntdata"/><Relationship Id="rId63" Type="http://schemas.openxmlformats.org/officeDocument/2006/relationships/font" Target="fonts/font21.fntdata"/><Relationship Id="rId68" Type="http://schemas.openxmlformats.org/officeDocument/2006/relationships/font" Target="fonts/font26.fntdata"/><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font" Target="fonts/font24.fntdata"/><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font" Target="fonts/font19.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font" Target="fonts/font22.fntdata"/><Relationship Id="rId69" Type="http://schemas.openxmlformats.org/officeDocument/2006/relationships/font" Target="fonts/font27.fntdata"/><Relationship Id="rId77"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font" Target="fonts/font9.fntdata"/><Relationship Id="rId72" Type="http://schemas.openxmlformats.org/officeDocument/2006/relationships/font" Target="fonts/font30.fntdata"/><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font" Target="fonts/font25.fntdata"/><Relationship Id="rId20" Type="http://schemas.openxmlformats.org/officeDocument/2006/relationships/slide" Target="slides/slide13.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openxmlformats.org/officeDocument/2006/relationships/font" Target="fonts/font20.fntdata"/><Relationship Id="rId70" Type="http://schemas.openxmlformats.org/officeDocument/2006/relationships/font" Target="fonts/font28.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font" Target="fonts/font23.fntdata"/><Relationship Id="rId73" Type="http://schemas.openxmlformats.org/officeDocument/2006/relationships/font" Target="fonts/font31.fntdata"/><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font" Target="fonts/font8.fntdata"/><Relationship Id="rId55" Type="http://schemas.openxmlformats.org/officeDocument/2006/relationships/font" Target="fonts/font13.fntdata"/><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font" Target="fonts/font29.fntdata"/><Relationship Id="rId2" Type="http://schemas.openxmlformats.org/officeDocument/2006/relationships/customXml" Target="../customXml/item2.xml"/><Relationship Id="rId29" Type="http://schemas.openxmlformats.org/officeDocument/2006/relationships/slide" Target="slides/slide22.xml"/></Relationships>
</file>

<file path=ppt/comments/modernComment_7FFE63AD_51EE4F59.xml><?xml version="1.0" encoding="utf-8"?>
<p188:cmLst xmlns:a="http://schemas.openxmlformats.org/drawingml/2006/main" xmlns:r="http://schemas.openxmlformats.org/officeDocument/2006/relationships" xmlns:p188="http://schemas.microsoft.com/office/powerpoint/2018/8/main">
  <p188:cm id="{6E78AA91-85B8-B24F-BBF2-208E083B4B9F}" authorId="{D2557A31-B744-77D7-5F92-5B1BF2889F1B}" created="2025-04-04T16:25:13.343">
    <ac:txMkLst xmlns:ac="http://schemas.microsoft.com/office/drawing/2013/main/command">
      <pc:docMk xmlns:pc="http://schemas.microsoft.com/office/powerpoint/2013/main/command"/>
      <pc:sldMk xmlns:pc="http://schemas.microsoft.com/office/powerpoint/2013/main/command" cId="1374572377" sldId="2147378093"/>
      <ac:spMk id="4" creationId="{A1C27B03-6D01-CB46-2C17-CB5D55426091}"/>
      <ac:txMk cp="208" len="33">
        <ac:context len="1626" hash="3204448134"/>
      </ac:txMk>
    </ac:txMkLst>
    <p188:pos x="5493821" y="755217"/>
    <p188:txBody>
      <a:bodyPr/>
      <a:lstStyle/>
      <a:p>
        <a:r>
          <a:rPr lang="en-US"/>
          <a:t>How is the current state of COA value creation? How do people ask for new values to be created? Is it email request and then entered manually in PS?</a:t>
        </a:r>
      </a:p>
    </p188:txBody>
  </p188:cm>
</p188:cmLst>
</file>

<file path=ppt/comments/modernComment_7FFFF504_BD460C67.xml><?xml version="1.0" encoding="utf-8"?>
<p188:cmLst xmlns:a="http://schemas.openxmlformats.org/drawingml/2006/main" xmlns:r="http://schemas.openxmlformats.org/officeDocument/2006/relationships" xmlns:p188="http://schemas.microsoft.com/office/powerpoint/2018/8/main">
  <p188:cm id="{982521D2-678B-594E-8F76-89DB1A068A57}" authorId="{D2557A31-B744-77D7-5F92-5B1BF2889F1B}" created="2025-04-07T19:11:49.396">
    <ac:txMkLst xmlns:ac="http://schemas.microsoft.com/office/drawing/2013/main/command">
      <pc:docMk xmlns:pc="http://schemas.microsoft.com/office/powerpoint/2013/main/command"/>
      <pc:sldMk xmlns:pc="http://schemas.microsoft.com/office/powerpoint/2013/main/command" cId="3175484519" sldId="2147480836"/>
      <ac:graphicFrameMk id="3" creationId="{07F0BD0B-674E-93FE-E228-292CFB988093}"/>
      <ac:tblMk/>
      <ac:tcMk rowId="655549957" colId="3207048747"/>
      <ac:txMk cp="0" len="29">
        <ac:context len="30" hash="267033933"/>
      </ac:txMk>
    </ac:txMkLst>
    <p188:pos x="2435636" y="2990346"/>
    <p188:replyLst>
      <p188:reply id="{75F9D8AB-925D-BC42-9422-5D9E9980F66C}" authorId="{D2557A31-B744-77D7-5F92-5B1BF2889F1B}" created="2025-04-07T19:13:28.661">
        <p188:txBody>
          <a:bodyPr/>
          <a:lstStyle/>
          <a:p>
            <a:r>
              <a:rPr lang="en-US"/>
              <a:t>In the converter tool (look up tool)- Q for DoIT, Tyler, and maybe Korak, similar to UC s website</a:t>
            </a:r>
          </a:p>
        </p188:txBody>
      </p188:reply>
    </p188:replyLst>
    <p188:txBody>
      <a:bodyPr/>
      <a:lstStyle/>
      <a:p>
        <a:r>
          <a:rPr lang="en-US"/>
          <a:t>Explain that this is defaulted at the entry point but will be available  for reporting.</a:t>
        </a:r>
      </a:p>
    </p188:txBody>
  </p188:cm>
  <p188:cm id="{AEE204D2-A44F-C846-9351-89C0213C5774}" authorId="{D2557A31-B744-77D7-5F92-5B1BF2889F1B}" created="2025-04-07T19:32:32.268">
    <ac:txMkLst xmlns:ac="http://schemas.microsoft.com/office/drawing/2013/main/command">
      <pc:docMk xmlns:pc="http://schemas.microsoft.com/office/powerpoint/2013/main/command"/>
      <pc:sldMk xmlns:pc="http://schemas.microsoft.com/office/powerpoint/2013/main/command" cId="3175484519" sldId="2147480836"/>
      <ac:graphicFrameMk id="3" creationId="{07F0BD0B-674E-93FE-E228-292CFB988093}"/>
      <ac:tblMk/>
      <ac:tcMk rowId="655549957" colId="4153570468"/>
      <ac:txMk cp="0" len="23">
        <ac:context len="57" hash="2403211752"/>
      </ac:txMk>
    </ac:txMkLst>
    <p188:pos x="948742" y="2696146"/>
    <p188:txBody>
      <a:bodyPr/>
      <a:lstStyle/>
      <a:p>
        <a:r>
          <a:rPr lang="en-US"/>
          <a:t>Confirm with Gerardina if the end user is selecting the current policy in the current state, OR if the user just picks their account. </a:t>
        </a:r>
      </a:p>
    </p188:txBody>
  </p188:cm>
  <p188:cm id="{CCAE42DB-1976-CD49-9DB5-FEB0E264EBF3}" authorId="{D2557A31-B744-77D7-5F92-5B1BF2889F1B}" created="2025-04-07T19:35:04.575">
    <ac:txMkLst xmlns:ac="http://schemas.microsoft.com/office/drawing/2013/main/command">
      <pc:docMk xmlns:pc="http://schemas.microsoft.com/office/powerpoint/2013/main/command"/>
      <pc:sldMk xmlns:pc="http://schemas.microsoft.com/office/powerpoint/2013/main/command" cId="3175484519" sldId="2147480836"/>
      <ac:graphicFrameMk id="3" creationId="{07F0BD0B-674E-93FE-E228-292CFB988093}"/>
      <ac:tblMk/>
      <ac:tcMk rowId="776320692" colId="2106790921"/>
      <ac:txMk cp="0" len="87">
        <ac:context len="89" hash="343111754"/>
      </ac:txMk>
    </ac:txMkLst>
    <p188:pos x="6983782" y="1344424"/>
    <p188:txBody>
      <a:bodyPr/>
      <a:lstStyle/>
      <a:p>
        <a:r>
          <a:rPr lang="en-US"/>
          <a:t>Fix this definition</a:t>
        </a:r>
      </a:p>
    </p188:txBody>
  </p188:cm>
  <p188:cm id="{74212B8F-C800-F046-8605-5EAC16B6D636}" authorId="{D2557A31-B744-77D7-5F92-5B1BF2889F1B}" created="2025-04-07T19:37:53.892">
    <ac:txMkLst xmlns:ac="http://schemas.microsoft.com/office/drawing/2013/main/command">
      <pc:docMk xmlns:pc="http://schemas.microsoft.com/office/powerpoint/2013/main/command"/>
      <pc:sldMk xmlns:pc="http://schemas.microsoft.com/office/powerpoint/2013/main/command" cId="3175484519" sldId="2147480836"/>
      <ac:graphicFrameMk id="3" creationId="{07F0BD0B-674E-93FE-E228-292CFB988093}"/>
      <ac:tblMk/>
      <ac:tcMk rowId="776320692" colId="1647100384"/>
      <ac:txMk cp="79" len="35">
        <ac:context len="115" hash="3346519127"/>
      </ac:txMk>
    </ac:txMkLst>
    <p188:pos x="5783135" y="1821502"/>
    <p188:txBody>
      <a:bodyPr/>
      <a:lstStyle/>
      <a:p>
        <a:r>
          <a:rPr lang="en-US"/>
          <a:t>Define NACUBO and get a slide screenshot from Michael and definitions from Cassie in the Appendix.</a:t>
        </a:r>
      </a:p>
    </p188:txBody>
  </p188:cm>
  <p188:cm id="{90EA3A99-E037-3A43-88BA-A4161B8B7BCD}" authorId="{D2557A31-B744-77D7-5F92-5B1BF2889F1B}" created="2025-04-07T19:40:00.659">
    <ac:txMkLst xmlns:ac="http://schemas.microsoft.com/office/drawing/2013/main/command">
      <pc:docMk xmlns:pc="http://schemas.microsoft.com/office/powerpoint/2013/main/command"/>
      <pc:sldMk xmlns:pc="http://schemas.microsoft.com/office/powerpoint/2013/main/command" cId="3175484519" sldId="2147480836"/>
      <ac:graphicFrameMk id="3" creationId="{07F0BD0B-674E-93FE-E228-292CFB988093}"/>
      <ac:tblMk/>
      <ac:tcMk rowId="3342638393" colId="1647100384"/>
      <ac:txMk cp="0" len="14">
        <ac:context len="15" hash="1546147737"/>
      </ac:txMk>
    </ac:txMkLst>
    <p188:pos x="5846744" y="430023"/>
    <p188:replyLst>
      <p188:reply id="{9BAA972E-A833-D445-ACB2-DB72AB14E3AC}" authorId="{D2557A31-B744-77D7-5F92-5B1BF2889F1B}" created="2025-04-07T19:41:13.810">
        <p188:txBody>
          <a:bodyPr/>
          <a:lstStyle/>
          <a:p>
            <a:r>
              <a:rPr lang="en-US"/>
              <a:t>HK and Ker to touch base with Patrick Carlucci and Sara Lehman </a:t>
            </a:r>
          </a:p>
        </p188:txBody>
      </p188:reply>
    </p188:replyLst>
    <p188:txBody>
      <a:bodyPr/>
      <a:lstStyle/>
      <a:p>
        <a:r>
          <a:rPr lang="en-US"/>
          <a:t>TBD: Athletics questions - NACUBO code for each sport. </a:t>
        </a:r>
      </a:p>
    </p188:txBody>
  </p188:cm>
</p188:cmLst>
</file>

<file path=ppt/comments/modernComment_7FFFF505_CD41BFEE.xml><?xml version="1.0" encoding="utf-8"?>
<p188:cmLst xmlns:a="http://schemas.openxmlformats.org/drawingml/2006/main" xmlns:r="http://schemas.openxmlformats.org/officeDocument/2006/relationships" xmlns:p188="http://schemas.microsoft.com/office/powerpoint/2018/8/main">
  <p188:cm id="{6A756E85-E564-3747-891F-CF472091820E}" authorId="{D2557A31-B744-77D7-5F92-5B1BF2889F1B}" status="resolved" created="2025-04-11T18:41:36.462" complete="100000">
    <ac:txMkLst xmlns:ac="http://schemas.microsoft.com/office/drawing/2013/main/command">
      <pc:docMk xmlns:pc="http://schemas.microsoft.com/office/powerpoint/2013/main/command"/>
      <pc:sldMk xmlns:pc="http://schemas.microsoft.com/office/powerpoint/2013/main/command" cId="3443638254" sldId="2147480837"/>
      <ac:graphicFrameMk id="3" creationId="{458DBB62-8DF1-A546-D12F-759211CAA80B}"/>
      <ac:tblMk/>
      <ac:tcMk rowId="4131881710" colId="4153570468"/>
      <ac:txMk cp="0" len="1">
        <ac:context len="10" hash="3558417490"/>
      </ac:txMk>
    </ac:txMkLst>
    <p188:pos x="882628" y="1552258"/>
    <p188:replyLst>
      <p188:reply id="{F6DA7D04-B52C-7941-9B8C-102D3407A040}" authorId="{D2557A31-B744-77D7-5F92-5B1BF2889F1B}" created="2025-04-21T23:55:45.550">
        <p188:txBody>
          <a:bodyPr/>
          <a:lstStyle/>
          <a:p>
            <a:r>
              <a:rPr lang="en-US"/>
              <a:t>For a payroll transaction for an instructional Physics Professor, the GL account is 817302 (Inst PSR).  The PS Program Code is "00" -Instruction &amp; Departmental Res- which will crosswalk to W1 classification. The PS Class is 9980 which is general for SUNY Source Transaction and won't be crosswalk to WolfieOne.- Ker to edit</a:t>
            </a:r>
          </a:p>
        </p188:txBody>
      </p188:reply>
    </p188:replyLst>
    <p188:txBody>
      <a:bodyPr/>
      <a:lstStyle/>
      <a:p>
        <a:r>
          <a:rPr lang="en-US"/>
          <a:t>Emailed Sara and Michael for examples (PS codes, NOT SUNY codes)</a:t>
        </a:r>
      </a:p>
    </p188:txBody>
  </p188:cm>
  <p188:cm id="{5D49EBD0-090F-6246-B63D-710601B69A46}" authorId="{D2557A31-B744-77D7-5F92-5B1BF2889F1B}" status="resolved" created="2025-05-16T17:21:17" complete="100000">
    <ac:deMkLst xmlns:ac="http://schemas.microsoft.com/office/drawing/2013/main/command">
      <pc:docMk xmlns:pc="http://schemas.microsoft.com/office/powerpoint/2013/main/command"/>
      <pc:sldMk xmlns:pc="http://schemas.microsoft.com/office/powerpoint/2013/main/command" cId="3443638254" sldId="2147480837"/>
      <ac:graphicFrameMk id="3" creationId="{458DBB62-8DF1-A546-D12F-759211CAA80B}"/>
    </ac:deMkLst>
    <p188:txBody>
      <a:bodyPr/>
      <a:lstStyle/>
      <a:p>
        <a:r>
          <a:rPr lang="en-US"/>
          <a:t>Find a more common example like “office supplies”</a:t>
        </a:r>
      </a:p>
    </p188:txBody>
  </p188:cm>
</p188:cmLst>
</file>

<file path=ppt/comments/modernComment_7FFFF514_EAACC287.xml><?xml version="1.0" encoding="utf-8"?>
<p188:cmLst xmlns:a="http://schemas.openxmlformats.org/drawingml/2006/main" xmlns:r="http://schemas.openxmlformats.org/officeDocument/2006/relationships" xmlns:p188="http://schemas.microsoft.com/office/powerpoint/2018/8/main">
  <p188:cm id="{C6995E83-D019-5A42-8EFD-FCCF0DA7C6D0}" authorId="{D2557A31-B744-77D7-5F92-5B1BF2889F1B}" created="2025-07-03T00:19:07.211">
    <ac:txMkLst xmlns:ac="http://schemas.microsoft.com/office/drawing/2013/main/command">
      <pc:docMk xmlns:pc="http://schemas.microsoft.com/office/powerpoint/2013/main/command"/>
      <pc:sldMk xmlns:pc="http://schemas.microsoft.com/office/powerpoint/2013/main/command" cId="3937190535" sldId="2147480852"/>
      <ac:spMk id="2" creationId="{E3D900F0-BBEC-5CBA-800E-D8EB507D6D47}"/>
      <ac:txMk cp="20" len="10">
        <ac:context len="31" hash="1039339330"/>
      </ac:txMk>
    </ac:txMkLst>
    <p188:pos x="4980916" y="418813"/>
    <p188:txBody>
      <a:bodyPr/>
      <a:lstStyle/>
      <a:p>
        <a:r>
          <a:rPr lang="en-US"/>
          <a:t>Ask Ray whether to add RF IDC</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143ECF-F056-439C-92AF-77E91F2BA74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4BD4BBF0-D075-48D8-91F0-26DAFBBC950C}">
      <dgm:prSet phldrT="[Text]" custT="1"/>
      <dgm:spPr>
        <a:solidFill>
          <a:srgbClr val="C00000"/>
        </a:solidFill>
        <a:ln>
          <a:solidFill>
            <a:srgbClr val="FF0000"/>
          </a:solidFill>
        </a:ln>
      </dgm:spPr>
      <dgm:t>
        <a:bodyPr/>
        <a:lstStyle/>
        <a:p>
          <a:r>
            <a:rPr lang="en-US" sz="2200" b="1"/>
            <a:t>General Ledger</a:t>
          </a:r>
        </a:p>
      </dgm:t>
    </dgm:pt>
    <dgm:pt modelId="{ADCAF92B-6136-4163-B9AD-A5CA9103FB4A}" type="parTrans" cxnId="{B60CCCAB-5FAC-4F87-9CE6-159A4E75BC23}">
      <dgm:prSet/>
      <dgm:spPr/>
      <dgm:t>
        <a:bodyPr/>
        <a:lstStyle/>
        <a:p>
          <a:endParaRPr lang="en-US"/>
        </a:p>
      </dgm:t>
    </dgm:pt>
    <dgm:pt modelId="{46762A1E-C6D1-4A5D-9A84-6F4931032B60}" type="sibTrans" cxnId="{B60CCCAB-5FAC-4F87-9CE6-159A4E75BC23}">
      <dgm:prSet/>
      <dgm:spPr/>
      <dgm:t>
        <a:bodyPr/>
        <a:lstStyle/>
        <a:p>
          <a:endParaRPr lang="en-US"/>
        </a:p>
      </dgm:t>
    </dgm:pt>
    <dgm:pt modelId="{262AB491-762A-4ED5-8010-FE21C4CDBE78}">
      <dgm:prSet phldrT="[Text]"/>
      <dgm:spPr>
        <a:solidFill>
          <a:schemeClr val="bg2">
            <a:lumMod val="50000"/>
          </a:schemeClr>
        </a:solidFill>
      </dgm:spPr>
      <dgm:t>
        <a:bodyPr/>
        <a:lstStyle/>
        <a:p>
          <a:r>
            <a:rPr lang="en-US"/>
            <a:t>Accounts Receivable</a:t>
          </a:r>
        </a:p>
      </dgm:t>
    </dgm:pt>
    <dgm:pt modelId="{76423B2D-C609-432D-943E-A16894FDD33C}" type="parTrans" cxnId="{604BEABD-AA9C-4B66-966D-21D8BC53F10C}">
      <dgm:prSet/>
      <dgm:spPr/>
      <dgm:t>
        <a:bodyPr/>
        <a:lstStyle/>
        <a:p>
          <a:endParaRPr lang="en-US"/>
        </a:p>
      </dgm:t>
    </dgm:pt>
    <dgm:pt modelId="{AB14C1B6-FE86-44BE-B580-DEC5396DA8C2}" type="sibTrans" cxnId="{604BEABD-AA9C-4B66-966D-21D8BC53F10C}">
      <dgm:prSet/>
      <dgm:spPr/>
      <dgm:t>
        <a:bodyPr/>
        <a:lstStyle/>
        <a:p>
          <a:endParaRPr lang="en-US"/>
        </a:p>
      </dgm:t>
    </dgm:pt>
    <dgm:pt modelId="{A5CA150C-C468-43E4-8CBD-15C2C6973567}">
      <dgm:prSet phldrT="[Text]"/>
      <dgm:spPr>
        <a:solidFill>
          <a:schemeClr val="bg2">
            <a:lumMod val="50000"/>
          </a:schemeClr>
        </a:solidFill>
      </dgm:spPr>
      <dgm:t>
        <a:bodyPr/>
        <a:lstStyle/>
        <a:p>
          <a:r>
            <a:rPr lang="en-US"/>
            <a:t>Accounts Payable</a:t>
          </a:r>
        </a:p>
      </dgm:t>
    </dgm:pt>
    <dgm:pt modelId="{94F38CA9-AFA7-4EA7-96D1-6DAEE18210F2}" type="parTrans" cxnId="{6FD6985F-B988-4698-925E-82D09CA7E46B}">
      <dgm:prSet/>
      <dgm:spPr/>
      <dgm:t>
        <a:bodyPr/>
        <a:lstStyle/>
        <a:p>
          <a:endParaRPr lang="en-US"/>
        </a:p>
      </dgm:t>
    </dgm:pt>
    <dgm:pt modelId="{CE3E906E-2379-4A94-B9E8-599529F83433}" type="sibTrans" cxnId="{6FD6985F-B988-4698-925E-82D09CA7E46B}">
      <dgm:prSet/>
      <dgm:spPr/>
      <dgm:t>
        <a:bodyPr/>
        <a:lstStyle/>
        <a:p>
          <a:endParaRPr lang="en-US"/>
        </a:p>
      </dgm:t>
    </dgm:pt>
    <dgm:pt modelId="{D0720AEC-F9EC-42B9-ABD2-1543BB85F720}">
      <dgm:prSet phldrT="[Text]"/>
      <dgm:spPr>
        <a:solidFill>
          <a:schemeClr val="bg2">
            <a:lumMod val="50000"/>
          </a:schemeClr>
        </a:solidFill>
      </dgm:spPr>
      <dgm:t>
        <a:bodyPr/>
        <a:lstStyle/>
        <a:p>
          <a:r>
            <a:rPr lang="en-US"/>
            <a:t>Fixed Assets</a:t>
          </a:r>
        </a:p>
      </dgm:t>
    </dgm:pt>
    <dgm:pt modelId="{45603D63-D3EB-4EE7-ACCF-C87847864E58}" type="parTrans" cxnId="{A076B701-29C8-45F5-8B23-75A568CE0EC9}">
      <dgm:prSet/>
      <dgm:spPr/>
      <dgm:t>
        <a:bodyPr/>
        <a:lstStyle/>
        <a:p>
          <a:endParaRPr lang="en-US"/>
        </a:p>
      </dgm:t>
    </dgm:pt>
    <dgm:pt modelId="{3109FFDA-F525-4237-8FC3-EFDB89F0A3E2}" type="sibTrans" cxnId="{A076B701-29C8-45F5-8B23-75A568CE0EC9}">
      <dgm:prSet/>
      <dgm:spPr/>
      <dgm:t>
        <a:bodyPr/>
        <a:lstStyle/>
        <a:p>
          <a:endParaRPr lang="en-US"/>
        </a:p>
      </dgm:t>
    </dgm:pt>
    <dgm:pt modelId="{2D036AB5-7681-4765-88EE-9B0EA098CB15}">
      <dgm:prSet phldrT="[Text]" custT="1"/>
      <dgm:spPr>
        <a:solidFill>
          <a:schemeClr val="bg2">
            <a:lumMod val="50000"/>
          </a:schemeClr>
        </a:solidFill>
      </dgm:spPr>
      <dgm:t>
        <a:bodyPr/>
        <a:lstStyle/>
        <a:p>
          <a:r>
            <a:rPr lang="en-US" sz="1900"/>
            <a:t>Cash Management</a:t>
          </a:r>
        </a:p>
      </dgm:t>
    </dgm:pt>
    <dgm:pt modelId="{974105F4-E3B9-4481-9F88-41CE676504F8}" type="parTrans" cxnId="{AD24C1F2-C26A-4603-8965-7DDE836BCADC}">
      <dgm:prSet/>
      <dgm:spPr/>
      <dgm:t>
        <a:bodyPr/>
        <a:lstStyle/>
        <a:p>
          <a:endParaRPr lang="en-US"/>
        </a:p>
      </dgm:t>
    </dgm:pt>
    <dgm:pt modelId="{02EB077B-35BB-412C-81B5-2536AEB940C9}" type="sibTrans" cxnId="{AD24C1F2-C26A-4603-8965-7DDE836BCADC}">
      <dgm:prSet/>
      <dgm:spPr/>
      <dgm:t>
        <a:bodyPr/>
        <a:lstStyle/>
        <a:p>
          <a:endParaRPr lang="en-US"/>
        </a:p>
      </dgm:t>
    </dgm:pt>
    <dgm:pt modelId="{7272646C-BC2B-4944-BBFD-1F81B690494F}" type="pres">
      <dgm:prSet presAssocID="{3B143ECF-F056-439C-92AF-77E91F2BA747}" presName="Name0" presStyleCnt="0">
        <dgm:presLayoutVars>
          <dgm:chMax val="1"/>
          <dgm:chPref val="1"/>
          <dgm:dir/>
          <dgm:animOne val="branch"/>
          <dgm:animLvl val="lvl"/>
        </dgm:presLayoutVars>
      </dgm:prSet>
      <dgm:spPr/>
    </dgm:pt>
    <dgm:pt modelId="{44FDB586-084B-44CF-8D4B-CC24EF828D52}" type="pres">
      <dgm:prSet presAssocID="{4BD4BBF0-D075-48D8-91F0-26DAFBBC950C}" presName="Parent" presStyleLbl="node0" presStyleIdx="0" presStyleCnt="1">
        <dgm:presLayoutVars>
          <dgm:chMax val="6"/>
          <dgm:chPref val="6"/>
        </dgm:presLayoutVars>
      </dgm:prSet>
      <dgm:spPr/>
    </dgm:pt>
    <dgm:pt modelId="{E743E795-9E9E-4AF5-AE65-794D80EC5E27}" type="pres">
      <dgm:prSet presAssocID="{262AB491-762A-4ED5-8010-FE21C4CDBE78}" presName="Accent1" presStyleCnt="0"/>
      <dgm:spPr/>
    </dgm:pt>
    <dgm:pt modelId="{130DFB52-86EE-4648-90FE-02140D4F9DC1}" type="pres">
      <dgm:prSet presAssocID="{262AB491-762A-4ED5-8010-FE21C4CDBE78}" presName="Accent" presStyleLbl="bgShp" presStyleIdx="0" presStyleCnt="4"/>
      <dgm:spPr/>
    </dgm:pt>
    <dgm:pt modelId="{045FEC27-607D-481F-8A12-C287FE2A9E31}" type="pres">
      <dgm:prSet presAssocID="{262AB491-762A-4ED5-8010-FE21C4CDBE78}" presName="Child1" presStyleLbl="node1" presStyleIdx="0" presStyleCnt="4" custLinFactY="100000" custLinFactNeighborX="5408" custLinFactNeighborY="138450">
        <dgm:presLayoutVars>
          <dgm:chMax val="0"/>
          <dgm:chPref val="0"/>
          <dgm:bulletEnabled val="1"/>
        </dgm:presLayoutVars>
      </dgm:prSet>
      <dgm:spPr/>
    </dgm:pt>
    <dgm:pt modelId="{661F45E5-E870-4223-895C-F9D60090B689}" type="pres">
      <dgm:prSet presAssocID="{A5CA150C-C468-43E4-8CBD-15C2C6973567}" presName="Accent2" presStyleCnt="0"/>
      <dgm:spPr/>
    </dgm:pt>
    <dgm:pt modelId="{D3D7986F-3B5B-471E-BA20-D033FEE863DE}" type="pres">
      <dgm:prSet presAssocID="{A5CA150C-C468-43E4-8CBD-15C2C6973567}" presName="Accent" presStyleLbl="bgShp" presStyleIdx="1" presStyleCnt="4"/>
      <dgm:spPr>
        <a:solidFill>
          <a:schemeClr val="tx2"/>
        </a:solidFill>
      </dgm:spPr>
    </dgm:pt>
    <dgm:pt modelId="{DBD13B00-B86F-4719-A053-0026000D9A2F}" type="pres">
      <dgm:prSet presAssocID="{A5CA150C-C468-43E4-8CBD-15C2C6973567}" presName="Child2" presStyleLbl="node1" presStyleIdx="1" presStyleCnt="4">
        <dgm:presLayoutVars>
          <dgm:chMax val="0"/>
          <dgm:chPref val="0"/>
          <dgm:bulletEnabled val="1"/>
        </dgm:presLayoutVars>
      </dgm:prSet>
      <dgm:spPr/>
    </dgm:pt>
    <dgm:pt modelId="{4EF9EE4A-C8B0-4D38-A61F-7899581D3429}" type="pres">
      <dgm:prSet presAssocID="{D0720AEC-F9EC-42B9-ABD2-1543BB85F720}" presName="Accent3" presStyleCnt="0"/>
      <dgm:spPr/>
    </dgm:pt>
    <dgm:pt modelId="{9B2EA558-1C31-4443-A9DD-811B2775FAA8}" type="pres">
      <dgm:prSet presAssocID="{D0720AEC-F9EC-42B9-ABD2-1543BB85F720}" presName="Accent" presStyleLbl="bgShp" presStyleIdx="2" presStyleCnt="4"/>
      <dgm:spPr>
        <a:solidFill>
          <a:schemeClr val="tx2"/>
        </a:solidFill>
      </dgm:spPr>
    </dgm:pt>
    <dgm:pt modelId="{FD426B0C-C2F7-46AE-8451-7027D44807D5}" type="pres">
      <dgm:prSet presAssocID="{D0720AEC-F9EC-42B9-ABD2-1543BB85F720}" presName="Child3" presStyleLbl="node1" presStyleIdx="2" presStyleCnt="4">
        <dgm:presLayoutVars>
          <dgm:chMax val="0"/>
          <dgm:chPref val="0"/>
          <dgm:bulletEnabled val="1"/>
        </dgm:presLayoutVars>
      </dgm:prSet>
      <dgm:spPr/>
    </dgm:pt>
    <dgm:pt modelId="{C211C5F2-E6B4-4BD2-8048-DA2D024CD7B5}" type="pres">
      <dgm:prSet presAssocID="{2D036AB5-7681-4765-88EE-9B0EA098CB15}" presName="Accent4" presStyleCnt="0"/>
      <dgm:spPr/>
    </dgm:pt>
    <dgm:pt modelId="{0C4E637F-8556-422F-9ADD-41379FBAE0B3}" type="pres">
      <dgm:prSet presAssocID="{2D036AB5-7681-4765-88EE-9B0EA098CB15}" presName="Accent" presStyleLbl="bgShp" presStyleIdx="3" presStyleCnt="4" custLinFactX="272092" custLinFactY="166149" custLinFactNeighborX="300000" custLinFactNeighborY="200000"/>
      <dgm:spPr>
        <a:solidFill>
          <a:schemeClr val="bg1"/>
        </a:solidFill>
      </dgm:spPr>
    </dgm:pt>
    <dgm:pt modelId="{64FE1A9E-044A-4FD0-8559-15959CF82B14}" type="pres">
      <dgm:prSet presAssocID="{2D036AB5-7681-4765-88EE-9B0EA098CB15}" presName="Child4" presStyleLbl="node1" presStyleIdx="3" presStyleCnt="4" custScaleX="114739" custLinFactNeighborX="-96577" custLinFactNeighborY="-63408">
        <dgm:presLayoutVars>
          <dgm:chMax val="0"/>
          <dgm:chPref val="0"/>
          <dgm:bulletEnabled val="1"/>
        </dgm:presLayoutVars>
      </dgm:prSet>
      <dgm:spPr/>
    </dgm:pt>
  </dgm:ptLst>
  <dgm:cxnLst>
    <dgm:cxn modelId="{A076B701-29C8-45F5-8B23-75A568CE0EC9}" srcId="{4BD4BBF0-D075-48D8-91F0-26DAFBBC950C}" destId="{D0720AEC-F9EC-42B9-ABD2-1543BB85F720}" srcOrd="2" destOrd="0" parTransId="{45603D63-D3EB-4EE7-ACCF-C87847864E58}" sibTransId="{3109FFDA-F525-4237-8FC3-EFDB89F0A3E2}"/>
    <dgm:cxn modelId="{27E74917-8207-48E1-A557-C97731BBC61B}" type="presOf" srcId="{4BD4BBF0-D075-48D8-91F0-26DAFBBC950C}" destId="{44FDB586-084B-44CF-8D4B-CC24EF828D52}" srcOrd="0" destOrd="0" presId="urn:microsoft.com/office/officeart/2011/layout/HexagonRadial"/>
    <dgm:cxn modelId="{6FD6985F-B988-4698-925E-82D09CA7E46B}" srcId="{4BD4BBF0-D075-48D8-91F0-26DAFBBC950C}" destId="{A5CA150C-C468-43E4-8CBD-15C2C6973567}" srcOrd="1" destOrd="0" parTransId="{94F38CA9-AFA7-4EA7-96D1-6DAEE18210F2}" sibTransId="{CE3E906E-2379-4A94-B9E8-599529F83433}"/>
    <dgm:cxn modelId="{F7F4B996-ECA0-4F4E-AD02-69BD0C4830D3}" type="presOf" srcId="{3B143ECF-F056-439C-92AF-77E91F2BA747}" destId="{7272646C-BC2B-4944-BBFD-1F81B690494F}" srcOrd="0" destOrd="0" presId="urn:microsoft.com/office/officeart/2011/layout/HexagonRadial"/>
    <dgm:cxn modelId="{4855429C-9E7C-4657-9D20-0E90C4AEE816}" type="presOf" srcId="{2D036AB5-7681-4765-88EE-9B0EA098CB15}" destId="{64FE1A9E-044A-4FD0-8559-15959CF82B14}" srcOrd="0" destOrd="0" presId="urn:microsoft.com/office/officeart/2011/layout/HexagonRadial"/>
    <dgm:cxn modelId="{B60CCCAB-5FAC-4F87-9CE6-159A4E75BC23}" srcId="{3B143ECF-F056-439C-92AF-77E91F2BA747}" destId="{4BD4BBF0-D075-48D8-91F0-26DAFBBC950C}" srcOrd="0" destOrd="0" parTransId="{ADCAF92B-6136-4163-B9AD-A5CA9103FB4A}" sibTransId="{46762A1E-C6D1-4A5D-9A84-6F4931032B60}"/>
    <dgm:cxn modelId="{A6D9BEB7-0273-4739-A959-CBE82CBFB2AD}" type="presOf" srcId="{D0720AEC-F9EC-42B9-ABD2-1543BB85F720}" destId="{FD426B0C-C2F7-46AE-8451-7027D44807D5}" srcOrd="0" destOrd="0" presId="urn:microsoft.com/office/officeart/2011/layout/HexagonRadial"/>
    <dgm:cxn modelId="{604BEABD-AA9C-4B66-966D-21D8BC53F10C}" srcId="{4BD4BBF0-D075-48D8-91F0-26DAFBBC950C}" destId="{262AB491-762A-4ED5-8010-FE21C4CDBE78}" srcOrd="0" destOrd="0" parTransId="{76423B2D-C609-432D-943E-A16894FDD33C}" sibTransId="{AB14C1B6-FE86-44BE-B580-DEC5396DA8C2}"/>
    <dgm:cxn modelId="{864846DB-011A-434B-834E-BAC84AAE7497}" type="presOf" srcId="{262AB491-762A-4ED5-8010-FE21C4CDBE78}" destId="{045FEC27-607D-481F-8A12-C287FE2A9E31}" srcOrd="0" destOrd="0" presId="urn:microsoft.com/office/officeart/2011/layout/HexagonRadial"/>
    <dgm:cxn modelId="{AD24C1F2-C26A-4603-8965-7DDE836BCADC}" srcId="{4BD4BBF0-D075-48D8-91F0-26DAFBBC950C}" destId="{2D036AB5-7681-4765-88EE-9B0EA098CB15}" srcOrd="3" destOrd="0" parTransId="{974105F4-E3B9-4481-9F88-41CE676504F8}" sibTransId="{02EB077B-35BB-412C-81B5-2536AEB940C9}"/>
    <dgm:cxn modelId="{03DEF9F7-4879-42E3-AF6D-F9247BB13601}" type="presOf" srcId="{A5CA150C-C468-43E4-8CBD-15C2C6973567}" destId="{DBD13B00-B86F-4719-A053-0026000D9A2F}" srcOrd="0" destOrd="0" presId="urn:microsoft.com/office/officeart/2011/layout/HexagonRadial"/>
    <dgm:cxn modelId="{5329FF97-B679-407A-969E-8E9ED6F8112A}" type="presParOf" srcId="{7272646C-BC2B-4944-BBFD-1F81B690494F}" destId="{44FDB586-084B-44CF-8D4B-CC24EF828D52}" srcOrd="0" destOrd="0" presId="urn:microsoft.com/office/officeart/2011/layout/HexagonRadial"/>
    <dgm:cxn modelId="{463A9718-070E-42AC-BB7B-4690945BC850}" type="presParOf" srcId="{7272646C-BC2B-4944-BBFD-1F81B690494F}" destId="{E743E795-9E9E-4AF5-AE65-794D80EC5E27}" srcOrd="1" destOrd="0" presId="urn:microsoft.com/office/officeart/2011/layout/HexagonRadial"/>
    <dgm:cxn modelId="{FED94E3B-E0D7-4085-B70E-BC69D62C8152}" type="presParOf" srcId="{E743E795-9E9E-4AF5-AE65-794D80EC5E27}" destId="{130DFB52-86EE-4648-90FE-02140D4F9DC1}" srcOrd="0" destOrd="0" presId="urn:microsoft.com/office/officeart/2011/layout/HexagonRadial"/>
    <dgm:cxn modelId="{7A8BB7F5-31ED-4EA1-862D-776BE9565258}" type="presParOf" srcId="{7272646C-BC2B-4944-BBFD-1F81B690494F}" destId="{045FEC27-607D-481F-8A12-C287FE2A9E31}" srcOrd="2" destOrd="0" presId="urn:microsoft.com/office/officeart/2011/layout/HexagonRadial"/>
    <dgm:cxn modelId="{185A38E6-96A5-4BB4-B88A-39E9791EA85E}" type="presParOf" srcId="{7272646C-BC2B-4944-BBFD-1F81B690494F}" destId="{661F45E5-E870-4223-895C-F9D60090B689}" srcOrd="3" destOrd="0" presId="urn:microsoft.com/office/officeart/2011/layout/HexagonRadial"/>
    <dgm:cxn modelId="{B8EA7D81-4297-48FF-8568-E1F63843AE66}" type="presParOf" srcId="{661F45E5-E870-4223-895C-F9D60090B689}" destId="{D3D7986F-3B5B-471E-BA20-D033FEE863DE}" srcOrd="0" destOrd="0" presId="urn:microsoft.com/office/officeart/2011/layout/HexagonRadial"/>
    <dgm:cxn modelId="{2B7464CB-6849-4D81-BB7C-4B1E2836E488}" type="presParOf" srcId="{7272646C-BC2B-4944-BBFD-1F81B690494F}" destId="{DBD13B00-B86F-4719-A053-0026000D9A2F}" srcOrd="4" destOrd="0" presId="urn:microsoft.com/office/officeart/2011/layout/HexagonRadial"/>
    <dgm:cxn modelId="{10FC018F-8BFD-4D91-AE7C-1215909C6982}" type="presParOf" srcId="{7272646C-BC2B-4944-BBFD-1F81B690494F}" destId="{4EF9EE4A-C8B0-4D38-A61F-7899581D3429}" srcOrd="5" destOrd="0" presId="urn:microsoft.com/office/officeart/2011/layout/HexagonRadial"/>
    <dgm:cxn modelId="{0059A7D9-DE82-4209-90CD-755FCE328993}" type="presParOf" srcId="{4EF9EE4A-C8B0-4D38-A61F-7899581D3429}" destId="{9B2EA558-1C31-4443-A9DD-811B2775FAA8}" srcOrd="0" destOrd="0" presId="urn:microsoft.com/office/officeart/2011/layout/HexagonRadial"/>
    <dgm:cxn modelId="{DAD67A2F-D9D7-4FA3-9BC4-FC80BF100BF4}" type="presParOf" srcId="{7272646C-BC2B-4944-BBFD-1F81B690494F}" destId="{FD426B0C-C2F7-46AE-8451-7027D44807D5}" srcOrd="6" destOrd="0" presId="urn:microsoft.com/office/officeart/2011/layout/HexagonRadial"/>
    <dgm:cxn modelId="{44AF162F-48E3-467E-98DB-71A51854F069}" type="presParOf" srcId="{7272646C-BC2B-4944-BBFD-1F81B690494F}" destId="{C211C5F2-E6B4-4BD2-8048-DA2D024CD7B5}" srcOrd="7" destOrd="0" presId="urn:microsoft.com/office/officeart/2011/layout/HexagonRadial"/>
    <dgm:cxn modelId="{28D25CAB-492B-425D-8138-8AC25217B3EC}" type="presParOf" srcId="{C211C5F2-E6B4-4BD2-8048-DA2D024CD7B5}" destId="{0C4E637F-8556-422F-9ADD-41379FBAE0B3}" srcOrd="0" destOrd="0" presId="urn:microsoft.com/office/officeart/2011/layout/HexagonRadial"/>
    <dgm:cxn modelId="{DEACA3B2-5F48-453A-9058-364D3312C795}" type="presParOf" srcId="{7272646C-BC2B-4944-BBFD-1F81B690494F}" destId="{64FE1A9E-044A-4FD0-8559-15959CF82B14}" srcOrd="8"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823CE9-5169-E143-924B-BA5F6800C31E}" type="doc">
      <dgm:prSet loTypeId="urn:microsoft.com/office/officeart/2005/8/layout/chevron1" loCatId="" qsTypeId="urn:microsoft.com/office/officeart/2005/8/quickstyle/simple1" qsCatId="simple" csTypeId="urn:microsoft.com/office/officeart/2005/8/colors/accent1_2" csCatId="accent1" phldr="1"/>
      <dgm:spPr/>
    </dgm:pt>
    <dgm:pt modelId="{B334435E-53D6-0745-9B45-0E289BE4AA5B}">
      <dgm:prSet phldrT="[Text]"/>
      <dgm:spPr>
        <a:xfrm>
          <a:off x="2500" y="710198"/>
          <a:ext cx="3046214" cy="1218485"/>
        </a:xfrm>
        <a:prstGeom prst="chevron">
          <a:avLst/>
        </a:prstGeo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a:solidFill>
                <a:srgbClr val="FFFFFF"/>
              </a:solidFill>
              <a:latin typeface="Montserrat" pitchFamily="2" charset="77"/>
              <a:ea typeface="+mn-ea"/>
              <a:cs typeface="+mn-cs"/>
            </a:rPr>
            <a:t>Initial COA survey</a:t>
          </a:r>
        </a:p>
      </dgm:t>
    </dgm:pt>
    <dgm:pt modelId="{81147641-04E3-CA43-A15F-FFFFE815A251}" type="parTrans" cxnId="{CBB1EDB0-7144-7D4C-ABC2-220FE0968FD3}">
      <dgm:prSet/>
      <dgm:spPr/>
      <dgm:t>
        <a:bodyPr/>
        <a:lstStyle/>
        <a:p>
          <a:endParaRPr lang="en-US"/>
        </a:p>
      </dgm:t>
    </dgm:pt>
    <dgm:pt modelId="{BDB069C5-E6BC-6D4B-8953-1E22A9E2782D}" type="sibTrans" cxnId="{CBB1EDB0-7144-7D4C-ABC2-220FE0968FD3}">
      <dgm:prSet/>
      <dgm:spPr/>
      <dgm:t>
        <a:bodyPr/>
        <a:lstStyle/>
        <a:p>
          <a:endParaRPr lang="en-US"/>
        </a:p>
      </dgm:t>
    </dgm:pt>
    <dgm:pt modelId="{62472186-9D5E-5D47-9BF6-45B45CC0EFB1}">
      <dgm:prSet phldrT="[Text]"/>
      <dgm:spPr>
        <a:xfrm>
          <a:off x="2744092" y="710198"/>
          <a:ext cx="3046214" cy="1218485"/>
        </a:xfrm>
        <a:prstGeom prst="chevron">
          <a:avLst/>
        </a:prstGeo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a:solidFill>
                <a:srgbClr val="FFFFFF"/>
              </a:solidFill>
              <a:latin typeface="Montserrat" pitchFamily="2" charset="77"/>
              <a:ea typeface="+mn-ea"/>
              <a:cs typeface="+mn-cs"/>
            </a:rPr>
            <a:t>Defining COA structure </a:t>
          </a:r>
        </a:p>
      </dgm:t>
    </dgm:pt>
    <dgm:pt modelId="{B1D05D22-6646-E047-A1C7-ED642D3899BF}" type="parTrans" cxnId="{D850D72B-8BF1-D448-81A7-4FC0FF9289D7}">
      <dgm:prSet/>
      <dgm:spPr/>
      <dgm:t>
        <a:bodyPr/>
        <a:lstStyle/>
        <a:p>
          <a:endParaRPr lang="en-US"/>
        </a:p>
      </dgm:t>
    </dgm:pt>
    <dgm:pt modelId="{C1EAFC47-15D8-5F43-BD96-BF137749F3F5}" type="sibTrans" cxnId="{D850D72B-8BF1-D448-81A7-4FC0FF9289D7}">
      <dgm:prSet/>
      <dgm:spPr/>
      <dgm:t>
        <a:bodyPr/>
        <a:lstStyle/>
        <a:p>
          <a:endParaRPr lang="en-US"/>
        </a:p>
      </dgm:t>
    </dgm:pt>
    <dgm:pt modelId="{F9CB973C-0BD5-2248-9CE3-D2B39E73A860}">
      <dgm:prSet phldrT="[Text]" custT="1"/>
      <dgm:spPr>
        <a:xfrm>
          <a:off x="5485685" y="710198"/>
          <a:ext cx="3046214" cy="1218485"/>
        </a:xfrm>
        <a:prstGeom prst="chevron">
          <a:avLst/>
        </a:prstGeo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sz="1400">
              <a:solidFill>
                <a:srgbClr val="FFFFFF"/>
              </a:solidFill>
              <a:latin typeface="Montserrat" pitchFamily="2" charset="77"/>
              <a:ea typeface="+mn-ea"/>
              <a:cs typeface="+mn-cs"/>
            </a:rPr>
            <a:t> Input for future mapping</a:t>
          </a:r>
        </a:p>
      </dgm:t>
    </dgm:pt>
    <dgm:pt modelId="{CC6BF4F3-848D-004C-966A-F886AACD74FC}" type="parTrans" cxnId="{D21E5C5C-6FCF-304F-8269-02AC12F48F70}">
      <dgm:prSet/>
      <dgm:spPr/>
      <dgm:t>
        <a:bodyPr/>
        <a:lstStyle/>
        <a:p>
          <a:endParaRPr lang="en-US"/>
        </a:p>
      </dgm:t>
    </dgm:pt>
    <dgm:pt modelId="{78FB82D1-D24D-0A4E-997B-E6F047CE98FF}" type="sibTrans" cxnId="{D21E5C5C-6FCF-304F-8269-02AC12F48F70}">
      <dgm:prSet/>
      <dgm:spPr/>
      <dgm:t>
        <a:bodyPr/>
        <a:lstStyle/>
        <a:p>
          <a:endParaRPr lang="en-US"/>
        </a:p>
      </dgm:t>
    </dgm:pt>
    <dgm:pt modelId="{F05A0E76-F32A-D34C-9BEE-E193B7594568}">
      <dgm:prSet phldrT="[Text]"/>
      <dgm:spPr>
        <a:xfrm>
          <a:off x="5485685" y="710198"/>
          <a:ext cx="3046214" cy="1218485"/>
        </a:xfr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a:solidFill>
                <a:srgbClr val="FFFFFF"/>
              </a:solidFill>
              <a:latin typeface="Montserrat" pitchFamily="2" charset="77"/>
              <a:ea typeface="+mn-ea"/>
              <a:cs typeface="+mn-cs"/>
            </a:rPr>
            <a:t>What happens next?</a:t>
          </a:r>
        </a:p>
      </dgm:t>
    </dgm:pt>
    <dgm:pt modelId="{DB4D7CDA-0418-D044-9FEA-61531261DDDD}" type="parTrans" cxnId="{AB9B15C3-AA0C-5149-8678-DBB9AE61AC9C}">
      <dgm:prSet/>
      <dgm:spPr/>
      <dgm:t>
        <a:bodyPr/>
        <a:lstStyle/>
        <a:p>
          <a:endParaRPr lang="en-US"/>
        </a:p>
      </dgm:t>
    </dgm:pt>
    <dgm:pt modelId="{407FA460-D6F7-734E-A7D2-801DFF170B0F}" type="sibTrans" cxnId="{AB9B15C3-AA0C-5149-8678-DBB9AE61AC9C}">
      <dgm:prSet/>
      <dgm:spPr/>
      <dgm:t>
        <a:bodyPr/>
        <a:lstStyle/>
        <a:p>
          <a:endParaRPr lang="en-US"/>
        </a:p>
      </dgm:t>
    </dgm:pt>
    <dgm:pt modelId="{17AF2A2A-88DC-D548-BF32-88780A1EB92D}">
      <dgm:prSet phldrT="[Text]"/>
      <dgm:spPr>
        <a:xfrm>
          <a:off x="2744092" y="710198"/>
          <a:ext cx="3046214" cy="1218485"/>
        </a:xfr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pPr>
            <a:buNone/>
          </a:pPr>
          <a:r>
            <a:rPr lang="en-US">
              <a:solidFill>
                <a:srgbClr val="FFFFFF"/>
              </a:solidFill>
              <a:latin typeface="Montserrat" pitchFamily="2" charset="77"/>
              <a:ea typeface="+mn-ea"/>
              <a:cs typeface="+mn-cs"/>
            </a:rPr>
            <a:t>Initial COA values socialized </a:t>
          </a:r>
        </a:p>
      </dgm:t>
    </dgm:pt>
    <dgm:pt modelId="{F712E773-F39A-6344-BA2F-7A804A7DA7D6}" type="parTrans" cxnId="{88225638-D53F-8345-B7FC-6FF5BE7AA965}">
      <dgm:prSet/>
      <dgm:spPr/>
      <dgm:t>
        <a:bodyPr/>
        <a:lstStyle/>
        <a:p>
          <a:endParaRPr lang="en-US"/>
        </a:p>
      </dgm:t>
    </dgm:pt>
    <dgm:pt modelId="{355214F8-7717-0141-8A1C-CB41B5108059}" type="sibTrans" cxnId="{88225638-D53F-8345-B7FC-6FF5BE7AA965}">
      <dgm:prSet/>
      <dgm:spPr/>
      <dgm:t>
        <a:bodyPr/>
        <a:lstStyle/>
        <a:p>
          <a:endParaRPr lang="en-US"/>
        </a:p>
      </dgm:t>
    </dgm:pt>
    <dgm:pt modelId="{69ACEBB9-882E-1C45-A664-85AA4886D2ED}" type="pres">
      <dgm:prSet presAssocID="{C4823CE9-5169-E143-924B-BA5F6800C31E}" presName="Name0" presStyleCnt="0">
        <dgm:presLayoutVars>
          <dgm:dir/>
          <dgm:animLvl val="lvl"/>
          <dgm:resizeHandles val="exact"/>
        </dgm:presLayoutVars>
      </dgm:prSet>
      <dgm:spPr/>
    </dgm:pt>
    <dgm:pt modelId="{5A19DB7C-39A3-894A-B7D9-4C5B23D67DA4}" type="pres">
      <dgm:prSet presAssocID="{B334435E-53D6-0745-9B45-0E289BE4AA5B}" presName="parTxOnly" presStyleLbl="node1" presStyleIdx="0" presStyleCnt="5">
        <dgm:presLayoutVars>
          <dgm:chMax val="0"/>
          <dgm:chPref val="0"/>
          <dgm:bulletEnabled val="1"/>
        </dgm:presLayoutVars>
      </dgm:prSet>
      <dgm:spPr/>
    </dgm:pt>
    <dgm:pt modelId="{99B27157-698A-0642-8E6D-A91816D47DA4}" type="pres">
      <dgm:prSet presAssocID="{BDB069C5-E6BC-6D4B-8953-1E22A9E2782D}" presName="parTxOnlySpace" presStyleCnt="0"/>
      <dgm:spPr/>
    </dgm:pt>
    <dgm:pt modelId="{4EE2202B-153D-604D-8A4A-5B87C51F3F9A}" type="pres">
      <dgm:prSet presAssocID="{62472186-9D5E-5D47-9BF6-45B45CC0EFB1}" presName="parTxOnly" presStyleLbl="node1" presStyleIdx="1" presStyleCnt="5">
        <dgm:presLayoutVars>
          <dgm:chMax val="0"/>
          <dgm:chPref val="0"/>
          <dgm:bulletEnabled val="1"/>
        </dgm:presLayoutVars>
      </dgm:prSet>
      <dgm:spPr/>
    </dgm:pt>
    <dgm:pt modelId="{35CD23F4-D775-2B44-8E9C-24380A8F285B}" type="pres">
      <dgm:prSet presAssocID="{C1EAFC47-15D8-5F43-BD96-BF137749F3F5}" presName="parTxOnlySpace" presStyleCnt="0"/>
      <dgm:spPr/>
    </dgm:pt>
    <dgm:pt modelId="{587E9AD7-A3B5-8A45-89F9-92C205C46494}" type="pres">
      <dgm:prSet presAssocID="{17AF2A2A-88DC-D548-BF32-88780A1EB92D}" presName="parTxOnly" presStyleLbl="node1" presStyleIdx="2" presStyleCnt="5">
        <dgm:presLayoutVars>
          <dgm:chMax val="0"/>
          <dgm:chPref val="0"/>
          <dgm:bulletEnabled val="1"/>
        </dgm:presLayoutVars>
      </dgm:prSet>
      <dgm:spPr>
        <a:prstGeom prst="chevron">
          <a:avLst/>
        </a:prstGeom>
      </dgm:spPr>
    </dgm:pt>
    <dgm:pt modelId="{4B295BA5-A56C-B34B-9A27-103E2873A55B}" type="pres">
      <dgm:prSet presAssocID="{355214F8-7717-0141-8A1C-CB41B5108059}" presName="parTxOnlySpace" presStyleCnt="0"/>
      <dgm:spPr/>
    </dgm:pt>
    <dgm:pt modelId="{94FEB93B-D295-4841-8D20-0FF2BCB61D75}" type="pres">
      <dgm:prSet presAssocID="{F9CB973C-0BD5-2248-9CE3-D2B39E73A860}" presName="parTxOnly" presStyleLbl="node1" presStyleIdx="3" presStyleCnt="5">
        <dgm:presLayoutVars>
          <dgm:chMax val="0"/>
          <dgm:chPref val="0"/>
          <dgm:bulletEnabled val="1"/>
        </dgm:presLayoutVars>
      </dgm:prSet>
      <dgm:spPr/>
    </dgm:pt>
    <dgm:pt modelId="{9BBB58BD-7155-1D41-8799-B899FEC5B651}" type="pres">
      <dgm:prSet presAssocID="{78FB82D1-D24D-0A4E-997B-E6F047CE98FF}" presName="parTxOnlySpace" presStyleCnt="0"/>
      <dgm:spPr/>
    </dgm:pt>
    <dgm:pt modelId="{2945EB13-091A-E84C-9811-F9E3D2477616}" type="pres">
      <dgm:prSet presAssocID="{F05A0E76-F32A-D34C-9BEE-E193B7594568}" presName="parTxOnly" presStyleLbl="node1" presStyleIdx="4" presStyleCnt="5">
        <dgm:presLayoutVars>
          <dgm:chMax val="0"/>
          <dgm:chPref val="0"/>
          <dgm:bulletEnabled val="1"/>
        </dgm:presLayoutVars>
      </dgm:prSet>
      <dgm:spPr>
        <a:prstGeom prst="chevron">
          <a:avLst/>
        </a:prstGeom>
      </dgm:spPr>
    </dgm:pt>
  </dgm:ptLst>
  <dgm:cxnLst>
    <dgm:cxn modelId="{47E83B1D-EE83-2A4A-861C-2653BA2F3CAD}" type="presOf" srcId="{F05A0E76-F32A-D34C-9BEE-E193B7594568}" destId="{2945EB13-091A-E84C-9811-F9E3D2477616}" srcOrd="0" destOrd="0" presId="urn:microsoft.com/office/officeart/2005/8/layout/chevron1"/>
    <dgm:cxn modelId="{BE40A523-431E-B041-9B67-16B3E74F1774}" type="presOf" srcId="{17AF2A2A-88DC-D548-BF32-88780A1EB92D}" destId="{587E9AD7-A3B5-8A45-89F9-92C205C46494}" srcOrd="0" destOrd="0" presId="urn:microsoft.com/office/officeart/2005/8/layout/chevron1"/>
    <dgm:cxn modelId="{D850D72B-8BF1-D448-81A7-4FC0FF9289D7}" srcId="{C4823CE9-5169-E143-924B-BA5F6800C31E}" destId="{62472186-9D5E-5D47-9BF6-45B45CC0EFB1}" srcOrd="1" destOrd="0" parTransId="{B1D05D22-6646-E047-A1C7-ED642D3899BF}" sibTransId="{C1EAFC47-15D8-5F43-BD96-BF137749F3F5}"/>
    <dgm:cxn modelId="{88225638-D53F-8345-B7FC-6FF5BE7AA965}" srcId="{C4823CE9-5169-E143-924B-BA5F6800C31E}" destId="{17AF2A2A-88DC-D548-BF32-88780A1EB92D}" srcOrd="2" destOrd="0" parTransId="{F712E773-F39A-6344-BA2F-7A804A7DA7D6}" sibTransId="{355214F8-7717-0141-8A1C-CB41B5108059}"/>
    <dgm:cxn modelId="{D21E5C5C-6FCF-304F-8269-02AC12F48F70}" srcId="{C4823CE9-5169-E143-924B-BA5F6800C31E}" destId="{F9CB973C-0BD5-2248-9CE3-D2B39E73A860}" srcOrd="3" destOrd="0" parTransId="{CC6BF4F3-848D-004C-966A-F886AACD74FC}" sibTransId="{78FB82D1-D24D-0A4E-997B-E6F047CE98FF}"/>
    <dgm:cxn modelId="{20B80F74-8DEF-6049-81FB-E4D15ED5E7DD}" type="presOf" srcId="{B334435E-53D6-0745-9B45-0E289BE4AA5B}" destId="{5A19DB7C-39A3-894A-B7D9-4C5B23D67DA4}" srcOrd="0" destOrd="0" presId="urn:microsoft.com/office/officeart/2005/8/layout/chevron1"/>
    <dgm:cxn modelId="{CBB1EDB0-7144-7D4C-ABC2-220FE0968FD3}" srcId="{C4823CE9-5169-E143-924B-BA5F6800C31E}" destId="{B334435E-53D6-0745-9B45-0E289BE4AA5B}" srcOrd="0" destOrd="0" parTransId="{81147641-04E3-CA43-A15F-FFFFE815A251}" sibTransId="{BDB069C5-E6BC-6D4B-8953-1E22A9E2782D}"/>
    <dgm:cxn modelId="{AB9B15C3-AA0C-5149-8678-DBB9AE61AC9C}" srcId="{C4823CE9-5169-E143-924B-BA5F6800C31E}" destId="{F05A0E76-F32A-D34C-9BEE-E193B7594568}" srcOrd="4" destOrd="0" parTransId="{DB4D7CDA-0418-D044-9FEA-61531261DDDD}" sibTransId="{407FA460-D6F7-734E-A7D2-801DFF170B0F}"/>
    <dgm:cxn modelId="{4CA954DB-B040-B04D-A0DE-8DC50DF15CDD}" type="presOf" srcId="{C4823CE9-5169-E143-924B-BA5F6800C31E}" destId="{69ACEBB9-882E-1C45-A664-85AA4886D2ED}" srcOrd="0" destOrd="0" presId="urn:microsoft.com/office/officeart/2005/8/layout/chevron1"/>
    <dgm:cxn modelId="{48B0E6DF-C78D-BA46-B84B-47C198FD4035}" type="presOf" srcId="{F9CB973C-0BD5-2248-9CE3-D2B39E73A860}" destId="{94FEB93B-D295-4841-8D20-0FF2BCB61D75}" srcOrd="0" destOrd="0" presId="urn:microsoft.com/office/officeart/2005/8/layout/chevron1"/>
    <dgm:cxn modelId="{F971CFE9-06EB-1F41-AECE-35B04F944608}" type="presOf" srcId="{62472186-9D5E-5D47-9BF6-45B45CC0EFB1}" destId="{4EE2202B-153D-604D-8A4A-5B87C51F3F9A}" srcOrd="0" destOrd="0" presId="urn:microsoft.com/office/officeart/2005/8/layout/chevron1"/>
    <dgm:cxn modelId="{B81BD734-6F16-324D-B9BE-771CF4F0E846}" type="presParOf" srcId="{69ACEBB9-882E-1C45-A664-85AA4886D2ED}" destId="{5A19DB7C-39A3-894A-B7D9-4C5B23D67DA4}" srcOrd="0" destOrd="0" presId="urn:microsoft.com/office/officeart/2005/8/layout/chevron1"/>
    <dgm:cxn modelId="{F323B752-C891-AD47-B625-C6FC783FC5D4}" type="presParOf" srcId="{69ACEBB9-882E-1C45-A664-85AA4886D2ED}" destId="{99B27157-698A-0642-8E6D-A91816D47DA4}" srcOrd="1" destOrd="0" presId="urn:microsoft.com/office/officeart/2005/8/layout/chevron1"/>
    <dgm:cxn modelId="{648BE72D-0059-7947-B18D-20ED14FB6026}" type="presParOf" srcId="{69ACEBB9-882E-1C45-A664-85AA4886D2ED}" destId="{4EE2202B-153D-604D-8A4A-5B87C51F3F9A}" srcOrd="2" destOrd="0" presId="urn:microsoft.com/office/officeart/2005/8/layout/chevron1"/>
    <dgm:cxn modelId="{CE8F1FB6-476D-164A-A90B-CCFF7B3F7E10}" type="presParOf" srcId="{69ACEBB9-882E-1C45-A664-85AA4886D2ED}" destId="{35CD23F4-D775-2B44-8E9C-24380A8F285B}" srcOrd="3" destOrd="0" presId="urn:microsoft.com/office/officeart/2005/8/layout/chevron1"/>
    <dgm:cxn modelId="{15006B82-6E5A-F74E-AE87-7443370DDFDF}" type="presParOf" srcId="{69ACEBB9-882E-1C45-A664-85AA4886D2ED}" destId="{587E9AD7-A3B5-8A45-89F9-92C205C46494}" srcOrd="4" destOrd="0" presId="urn:microsoft.com/office/officeart/2005/8/layout/chevron1"/>
    <dgm:cxn modelId="{F7CB5214-3854-AA48-A136-E21CBC92D756}" type="presParOf" srcId="{69ACEBB9-882E-1C45-A664-85AA4886D2ED}" destId="{4B295BA5-A56C-B34B-9A27-103E2873A55B}" srcOrd="5" destOrd="0" presId="urn:microsoft.com/office/officeart/2005/8/layout/chevron1"/>
    <dgm:cxn modelId="{B7ED2AF8-BC13-A044-93DF-06C262C6375C}" type="presParOf" srcId="{69ACEBB9-882E-1C45-A664-85AA4886D2ED}" destId="{94FEB93B-D295-4841-8D20-0FF2BCB61D75}" srcOrd="6" destOrd="0" presId="urn:microsoft.com/office/officeart/2005/8/layout/chevron1"/>
    <dgm:cxn modelId="{8F828825-6599-0C40-9E40-C143382A3D62}" type="presParOf" srcId="{69ACEBB9-882E-1C45-A664-85AA4886D2ED}" destId="{9BBB58BD-7155-1D41-8799-B899FEC5B651}" srcOrd="7" destOrd="0" presId="urn:microsoft.com/office/officeart/2005/8/layout/chevron1"/>
    <dgm:cxn modelId="{06DEB2BA-DE77-E640-B276-CF1E7DFE2F56}" type="presParOf" srcId="{69ACEBB9-882E-1C45-A664-85AA4886D2ED}" destId="{2945EB13-091A-E84C-9811-F9E3D2477616}"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143ECF-F056-439C-92AF-77E91F2BA74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4BD4BBF0-D075-48D8-91F0-26DAFBBC950C}">
      <dgm:prSet phldrT="[Text]" custT="1"/>
      <dgm:spPr>
        <a:solidFill>
          <a:srgbClr val="C00000"/>
        </a:solidFill>
      </dgm:spPr>
      <dgm:t>
        <a:bodyPr/>
        <a:lstStyle/>
        <a:p>
          <a:r>
            <a:rPr lang="en-US" sz="2800" b="1"/>
            <a:t>CoreHR</a:t>
          </a:r>
        </a:p>
      </dgm:t>
    </dgm:pt>
    <dgm:pt modelId="{ADCAF92B-6136-4163-B9AD-A5CA9103FB4A}" type="parTrans" cxnId="{B60CCCAB-5FAC-4F87-9CE6-159A4E75BC23}">
      <dgm:prSet/>
      <dgm:spPr/>
      <dgm:t>
        <a:bodyPr/>
        <a:lstStyle/>
        <a:p>
          <a:endParaRPr lang="en-US"/>
        </a:p>
      </dgm:t>
    </dgm:pt>
    <dgm:pt modelId="{46762A1E-C6D1-4A5D-9A84-6F4931032B60}" type="sibTrans" cxnId="{B60CCCAB-5FAC-4F87-9CE6-159A4E75BC23}">
      <dgm:prSet/>
      <dgm:spPr/>
      <dgm:t>
        <a:bodyPr/>
        <a:lstStyle/>
        <a:p>
          <a:endParaRPr lang="en-US"/>
        </a:p>
      </dgm:t>
    </dgm:pt>
    <dgm:pt modelId="{262AB491-762A-4ED5-8010-FE21C4CDBE78}">
      <dgm:prSet phldrT="[Text]"/>
      <dgm:spPr>
        <a:solidFill>
          <a:schemeClr val="bg2">
            <a:lumMod val="50000"/>
          </a:schemeClr>
        </a:solidFill>
      </dgm:spPr>
      <dgm:t>
        <a:bodyPr/>
        <a:lstStyle/>
        <a:p>
          <a:r>
            <a:rPr lang="en-US"/>
            <a:t>Payroll</a:t>
          </a:r>
        </a:p>
      </dgm:t>
    </dgm:pt>
    <dgm:pt modelId="{76423B2D-C609-432D-943E-A16894FDD33C}" type="parTrans" cxnId="{604BEABD-AA9C-4B66-966D-21D8BC53F10C}">
      <dgm:prSet/>
      <dgm:spPr/>
      <dgm:t>
        <a:bodyPr/>
        <a:lstStyle/>
        <a:p>
          <a:endParaRPr lang="en-US"/>
        </a:p>
      </dgm:t>
    </dgm:pt>
    <dgm:pt modelId="{AB14C1B6-FE86-44BE-B580-DEC5396DA8C2}" type="sibTrans" cxnId="{604BEABD-AA9C-4B66-966D-21D8BC53F10C}">
      <dgm:prSet/>
      <dgm:spPr/>
      <dgm:t>
        <a:bodyPr/>
        <a:lstStyle/>
        <a:p>
          <a:endParaRPr lang="en-US"/>
        </a:p>
      </dgm:t>
    </dgm:pt>
    <dgm:pt modelId="{A5CA150C-C468-43E4-8CBD-15C2C6973567}">
      <dgm:prSet phldrT="[Text]"/>
      <dgm:spPr>
        <a:solidFill>
          <a:schemeClr val="bg2">
            <a:lumMod val="50000"/>
          </a:schemeClr>
        </a:solidFill>
      </dgm:spPr>
      <dgm:t>
        <a:bodyPr/>
        <a:lstStyle/>
        <a:p>
          <a:r>
            <a:rPr lang="en-US"/>
            <a:t>Time &amp; Labor</a:t>
          </a:r>
        </a:p>
      </dgm:t>
    </dgm:pt>
    <dgm:pt modelId="{94F38CA9-AFA7-4EA7-96D1-6DAEE18210F2}" type="parTrans" cxnId="{6FD6985F-B988-4698-925E-82D09CA7E46B}">
      <dgm:prSet/>
      <dgm:spPr/>
      <dgm:t>
        <a:bodyPr/>
        <a:lstStyle/>
        <a:p>
          <a:endParaRPr lang="en-US"/>
        </a:p>
      </dgm:t>
    </dgm:pt>
    <dgm:pt modelId="{CE3E906E-2379-4A94-B9E8-599529F83433}" type="sibTrans" cxnId="{6FD6985F-B988-4698-925E-82D09CA7E46B}">
      <dgm:prSet/>
      <dgm:spPr/>
      <dgm:t>
        <a:bodyPr/>
        <a:lstStyle/>
        <a:p>
          <a:endParaRPr lang="en-US"/>
        </a:p>
      </dgm:t>
    </dgm:pt>
    <dgm:pt modelId="{BE4712F2-5215-42ED-A54E-061B98836822}">
      <dgm:prSet phldrT="[Text]"/>
      <dgm:spPr>
        <a:solidFill>
          <a:schemeClr val="bg2">
            <a:lumMod val="50000"/>
          </a:schemeClr>
        </a:solidFill>
      </dgm:spPr>
      <dgm:t>
        <a:bodyPr/>
        <a:lstStyle/>
        <a:p>
          <a:r>
            <a:rPr lang="en-US"/>
            <a:t>Absence</a:t>
          </a:r>
        </a:p>
      </dgm:t>
    </dgm:pt>
    <dgm:pt modelId="{D9132F35-1B10-4332-BCE6-1A34F6F2DC9E}" type="parTrans" cxnId="{B3C86F3F-3CFA-4F00-A509-A73A9C714B5F}">
      <dgm:prSet/>
      <dgm:spPr/>
      <dgm:t>
        <a:bodyPr/>
        <a:lstStyle/>
        <a:p>
          <a:endParaRPr lang="en-US"/>
        </a:p>
      </dgm:t>
    </dgm:pt>
    <dgm:pt modelId="{BEC47965-0EEB-4193-9C01-07F68E05C069}" type="sibTrans" cxnId="{B3C86F3F-3CFA-4F00-A509-A73A9C714B5F}">
      <dgm:prSet/>
      <dgm:spPr/>
      <dgm:t>
        <a:bodyPr/>
        <a:lstStyle/>
        <a:p>
          <a:endParaRPr lang="en-US"/>
        </a:p>
      </dgm:t>
    </dgm:pt>
    <dgm:pt modelId="{A4A6BCE8-A57E-46C0-B270-BB78A58042ED}">
      <dgm:prSet phldrT="[Text]"/>
      <dgm:spPr>
        <a:solidFill>
          <a:schemeClr val="bg2">
            <a:lumMod val="50000"/>
          </a:schemeClr>
        </a:solidFill>
        <a:ln>
          <a:solidFill>
            <a:schemeClr val="tx1">
              <a:lumMod val="50000"/>
              <a:lumOff val="50000"/>
            </a:schemeClr>
          </a:solidFill>
        </a:ln>
      </dgm:spPr>
      <dgm:t>
        <a:bodyPr/>
        <a:lstStyle/>
        <a:p>
          <a:r>
            <a:rPr lang="en-US"/>
            <a:t>Performance</a:t>
          </a:r>
        </a:p>
      </dgm:t>
    </dgm:pt>
    <dgm:pt modelId="{F58DA3B8-BF3E-443F-9618-2208B2953AD1}" type="parTrans" cxnId="{52E6FA1E-F7E8-4D97-BBDC-249440247CE5}">
      <dgm:prSet/>
      <dgm:spPr/>
      <dgm:t>
        <a:bodyPr/>
        <a:lstStyle/>
        <a:p>
          <a:endParaRPr lang="en-US"/>
        </a:p>
      </dgm:t>
    </dgm:pt>
    <dgm:pt modelId="{3E3233B3-154B-4C76-9152-DE6103DC8D22}" type="sibTrans" cxnId="{52E6FA1E-F7E8-4D97-BBDC-249440247CE5}">
      <dgm:prSet/>
      <dgm:spPr/>
      <dgm:t>
        <a:bodyPr/>
        <a:lstStyle/>
        <a:p>
          <a:endParaRPr lang="en-US"/>
        </a:p>
      </dgm:t>
    </dgm:pt>
    <dgm:pt modelId="{483F6EF6-2605-4EEA-B727-53E5451F7505}">
      <dgm:prSet phldrT="[Text]"/>
      <dgm:spPr>
        <a:solidFill>
          <a:schemeClr val="bg2">
            <a:lumMod val="50000"/>
          </a:schemeClr>
        </a:solidFill>
        <a:ln>
          <a:solidFill>
            <a:schemeClr val="bg2">
              <a:lumMod val="50000"/>
            </a:schemeClr>
          </a:solidFill>
        </a:ln>
      </dgm:spPr>
      <dgm:t>
        <a:bodyPr/>
        <a:lstStyle/>
        <a:p>
          <a:r>
            <a:rPr lang="en-US"/>
            <a:t>Learning</a:t>
          </a:r>
        </a:p>
      </dgm:t>
    </dgm:pt>
    <dgm:pt modelId="{DB3164DC-FDAC-4054-8496-3268726FB201}" type="parTrans" cxnId="{1D85F7CE-A0D8-434F-A09C-8041DF187294}">
      <dgm:prSet/>
      <dgm:spPr/>
      <dgm:t>
        <a:bodyPr/>
        <a:lstStyle/>
        <a:p>
          <a:endParaRPr lang="en-US"/>
        </a:p>
      </dgm:t>
    </dgm:pt>
    <dgm:pt modelId="{F7213DD4-BD1A-4303-AB69-183E280BEBED}" type="sibTrans" cxnId="{1D85F7CE-A0D8-434F-A09C-8041DF187294}">
      <dgm:prSet/>
      <dgm:spPr/>
      <dgm:t>
        <a:bodyPr/>
        <a:lstStyle/>
        <a:p>
          <a:endParaRPr lang="en-US"/>
        </a:p>
      </dgm:t>
    </dgm:pt>
    <dgm:pt modelId="{9FAC24BB-ED60-42E7-9306-CAE73E4339BF}">
      <dgm:prSet phldrT="[Text]" custT="1"/>
      <dgm:spPr>
        <a:solidFill>
          <a:schemeClr val="bg2">
            <a:lumMod val="50000"/>
          </a:schemeClr>
        </a:solidFill>
        <a:ln>
          <a:solidFill>
            <a:schemeClr val="tx1">
              <a:lumMod val="50000"/>
              <a:lumOff val="50000"/>
            </a:schemeClr>
          </a:solidFill>
        </a:ln>
      </dgm:spPr>
      <dgm:t>
        <a:bodyPr lIns="0" tIns="9144" rIns="0" bIns="9144"/>
        <a:lstStyle/>
        <a:p>
          <a:r>
            <a:rPr lang="en-US" sz="1100"/>
            <a:t>Compensation</a:t>
          </a:r>
        </a:p>
      </dgm:t>
    </dgm:pt>
    <dgm:pt modelId="{FEDBCA67-1288-408C-96D1-FECAC432D278}" type="parTrans" cxnId="{FC374CD8-5760-4258-BA4D-4B16533B4843}">
      <dgm:prSet/>
      <dgm:spPr/>
      <dgm:t>
        <a:bodyPr/>
        <a:lstStyle/>
        <a:p>
          <a:endParaRPr lang="en-US"/>
        </a:p>
      </dgm:t>
    </dgm:pt>
    <dgm:pt modelId="{43F8D36D-01D0-4C0A-9F1F-73EC4ADCE516}" type="sibTrans" cxnId="{FC374CD8-5760-4258-BA4D-4B16533B4843}">
      <dgm:prSet/>
      <dgm:spPr/>
      <dgm:t>
        <a:bodyPr/>
        <a:lstStyle/>
        <a:p>
          <a:endParaRPr lang="en-US"/>
        </a:p>
      </dgm:t>
    </dgm:pt>
    <dgm:pt modelId="{DB228534-E18C-47DA-87AC-6EE5F4E90E81}">
      <dgm:prSet phldrT="[Text]"/>
      <dgm:spPr/>
      <dgm:t>
        <a:bodyPr/>
        <a:lstStyle/>
        <a:p>
          <a:endParaRPr lang="en-US"/>
        </a:p>
      </dgm:t>
    </dgm:pt>
    <dgm:pt modelId="{3B1483D1-3DE8-4A37-86D6-AAEDDCC50ACC}" type="parTrans" cxnId="{AD17452E-7F53-4520-B04E-485253C00A1A}">
      <dgm:prSet/>
      <dgm:spPr/>
      <dgm:t>
        <a:bodyPr/>
        <a:lstStyle/>
        <a:p>
          <a:endParaRPr lang="en-US"/>
        </a:p>
      </dgm:t>
    </dgm:pt>
    <dgm:pt modelId="{8077855B-E75A-4F1A-983F-71CCEF99A82F}" type="sibTrans" cxnId="{AD17452E-7F53-4520-B04E-485253C00A1A}">
      <dgm:prSet/>
      <dgm:spPr/>
      <dgm:t>
        <a:bodyPr/>
        <a:lstStyle/>
        <a:p>
          <a:endParaRPr lang="en-US"/>
        </a:p>
      </dgm:t>
    </dgm:pt>
    <dgm:pt modelId="{7FECF1B2-9BC8-4F9A-8F65-854476F2873E}">
      <dgm:prSet phldrT="[Text]"/>
      <dgm:spPr/>
      <dgm:t>
        <a:bodyPr/>
        <a:lstStyle/>
        <a:p>
          <a:endParaRPr lang="en-US"/>
        </a:p>
      </dgm:t>
    </dgm:pt>
    <dgm:pt modelId="{A3B620F3-28A1-4817-AC04-F5073DDFE9E8}" type="parTrans" cxnId="{5E5651EC-E5A0-48BF-A9B0-C764B0AA8F83}">
      <dgm:prSet/>
      <dgm:spPr/>
      <dgm:t>
        <a:bodyPr/>
        <a:lstStyle/>
        <a:p>
          <a:endParaRPr lang="en-US"/>
        </a:p>
      </dgm:t>
    </dgm:pt>
    <dgm:pt modelId="{F246B4CE-A0F9-4D26-97C0-B3400D0AB0E0}" type="sibTrans" cxnId="{5E5651EC-E5A0-48BF-A9B0-C764B0AA8F83}">
      <dgm:prSet/>
      <dgm:spPr/>
      <dgm:t>
        <a:bodyPr/>
        <a:lstStyle/>
        <a:p>
          <a:endParaRPr lang="en-US"/>
        </a:p>
      </dgm:t>
    </dgm:pt>
    <dgm:pt modelId="{7272646C-BC2B-4944-BBFD-1F81B690494F}" type="pres">
      <dgm:prSet presAssocID="{3B143ECF-F056-439C-92AF-77E91F2BA747}" presName="Name0" presStyleCnt="0">
        <dgm:presLayoutVars>
          <dgm:chMax val="1"/>
          <dgm:chPref val="1"/>
          <dgm:dir/>
          <dgm:animOne val="branch"/>
          <dgm:animLvl val="lvl"/>
        </dgm:presLayoutVars>
      </dgm:prSet>
      <dgm:spPr/>
    </dgm:pt>
    <dgm:pt modelId="{44FDB586-084B-44CF-8D4B-CC24EF828D52}" type="pres">
      <dgm:prSet presAssocID="{4BD4BBF0-D075-48D8-91F0-26DAFBBC950C}" presName="Parent" presStyleLbl="node0" presStyleIdx="0" presStyleCnt="1">
        <dgm:presLayoutVars>
          <dgm:chMax val="6"/>
          <dgm:chPref val="6"/>
        </dgm:presLayoutVars>
      </dgm:prSet>
      <dgm:spPr/>
    </dgm:pt>
    <dgm:pt modelId="{E743E795-9E9E-4AF5-AE65-794D80EC5E27}" type="pres">
      <dgm:prSet presAssocID="{262AB491-762A-4ED5-8010-FE21C4CDBE78}" presName="Accent1" presStyleCnt="0"/>
      <dgm:spPr/>
    </dgm:pt>
    <dgm:pt modelId="{130DFB52-86EE-4648-90FE-02140D4F9DC1}" type="pres">
      <dgm:prSet presAssocID="{262AB491-762A-4ED5-8010-FE21C4CDBE78}" presName="Accent" presStyleLbl="bgShp" presStyleIdx="0" presStyleCnt="6"/>
      <dgm:spPr/>
    </dgm:pt>
    <dgm:pt modelId="{045FEC27-607D-481F-8A12-C287FE2A9E31}" type="pres">
      <dgm:prSet presAssocID="{262AB491-762A-4ED5-8010-FE21C4CDBE78}" presName="Child1" presStyleLbl="node1" presStyleIdx="0" presStyleCnt="6">
        <dgm:presLayoutVars>
          <dgm:chMax val="0"/>
          <dgm:chPref val="0"/>
          <dgm:bulletEnabled val="1"/>
        </dgm:presLayoutVars>
      </dgm:prSet>
      <dgm:spPr/>
    </dgm:pt>
    <dgm:pt modelId="{64A6FD21-86D0-4A32-B666-62D61D0EEDD0}" type="pres">
      <dgm:prSet presAssocID="{A5CA150C-C468-43E4-8CBD-15C2C6973567}" presName="Accent2" presStyleCnt="0"/>
      <dgm:spPr/>
    </dgm:pt>
    <dgm:pt modelId="{2A952E52-40CC-4737-BF79-2CCD916AD347}" type="pres">
      <dgm:prSet presAssocID="{A5CA150C-C468-43E4-8CBD-15C2C6973567}" presName="Accent" presStyleLbl="bgShp" presStyleIdx="1" presStyleCnt="6"/>
      <dgm:spPr/>
    </dgm:pt>
    <dgm:pt modelId="{D4D16A5B-1977-41BC-88FB-99C7D0723455}" type="pres">
      <dgm:prSet presAssocID="{A5CA150C-C468-43E4-8CBD-15C2C6973567}" presName="Child2" presStyleLbl="node1" presStyleIdx="1" presStyleCnt="6">
        <dgm:presLayoutVars>
          <dgm:chMax val="0"/>
          <dgm:chPref val="0"/>
          <dgm:bulletEnabled val="1"/>
        </dgm:presLayoutVars>
      </dgm:prSet>
      <dgm:spPr/>
    </dgm:pt>
    <dgm:pt modelId="{8B6B4496-188E-4487-A146-39A39CD43857}" type="pres">
      <dgm:prSet presAssocID="{BE4712F2-5215-42ED-A54E-061B98836822}" presName="Accent3" presStyleCnt="0"/>
      <dgm:spPr/>
    </dgm:pt>
    <dgm:pt modelId="{ABB31207-E9B5-4AB7-B1EB-1FC2B5702F16}" type="pres">
      <dgm:prSet presAssocID="{BE4712F2-5215-42ED-A54E-061B98836822}" presName="Accent" presStyleLbl="bgShp" presStyleIdx="2" presStyleCnt="6"/>
      <dgm:spPr/>
    </dgm:pt>
    <dgm:pt modelId="{DD1824D8-54A0-4A15-B439-EA874D46E8AC}" type="pres">
      <dgm:prSet presAssocID="{BE4712F2-5215-42ED-A54E-061B98836822}" presName="Child3" presStyleLbl="node1" presStyleIdx="2" presStyleCnt="6">
        <dgm:presLayoutVars>
          <dgm:chMax val="0"/>
          <dgm:chPref val="0"/>
          <dgm:bulletEnabled val="1"/>
        </dgm:presLayoutVars>
      </dgm:prSet>
      <dgm:spPr/>
    </dgm:pt>
    <dgm:pt modelId="{52850699-59BF-4D78-87FC-30D89C9A0BB0}" type="pres">
      <dgm:prSet presAssocID="{A4A6BCE8-A57E-46C0-B270-BB78A58042ED}" presName="Accent4" presStyleCnt="0"/>
      <dgm:spPr/>
    </dgm:pt>
    <dgm:pt modelId="{7B2DD66C-67AE-46C3-8A0A-BE6234F3A8C8}" type="pres">
      <dgm:prSet presAssocID="{A4A6BCE8-A57E-46C0-B270-BB78A58042ED}" presName="Accent" presStyleLbl="bgShp" presStyleIdx="3" presStyleCnt="6"/>
      <dgm:spPr/>
    </dgm:pt>
    <dgm:pt modelId="{B5A6876C-9DD2-43A6-B1F4-511DA26A9AAB}" type="pres">
      <dgm:prSet presAssocID="{A4A6BCE8-A57E-46C0-B270-BB78A58042ED}" presName="Child4" presStyleLbl="node1" presStyleIdx="3" presStyleCnt="6">
        <dgm:presLayoutVars>
          <dgm:chMax val="0"/>
          <dgm:chPref val="0"/>
          <dgm:bulletEnabled val="1"/>
        </dgm:presLayoutVars>
      </dgm:prSet>
      <dgm:spPr/>
    </dgm:pt>
    <dgm:pt modelId="{B325F804-B9A3-4878-9A41-CD31A5DCA651}" type="pres">
      <dgm:prSet presAssocID="{483F6EF6-2605-4EEA-B727-53E5451F7505}" presName="Accent5" presStyleCnt="0"/>
      <dgm:spPr/>
    </dgm:pt>
    <dgm:pt modelId="{D3221D39-23E6-4B34-A593-6D2415047007}" type="pres">
      <dgm:prSet presAssocID="{483F6EF6-2605-4EEA-B727-53E5451F7505}" presName="Accent" presStyleLbl="bgShp" presStyleIdx="4" presStyleCnt="6"/>
      <dgm:spPr/>
    </dgm:pt>
    <dgm:pt modelId="{378F1CF6-A14D-418E-97EF-2083462F6E83}" type="pres">
      <dgm:prSet presAssocID="{483F6EF6-2605-4EEA-B727-53E5451F7505}" presName="Child5" presStyleLbl="node1" presStyleIdx="4" presStyleCnt="6">
        <dgm:presLayoutVars>
          <dgm:chMax val="0"/>
          <dgm:chPref val="0"/>
          <dgm:bulletEnabled val="1"/>
        </dgm:presLayoutVars>
      </dgm:prSet>
      <dgm:spPr/>
    </dgm:pt>
    <dgm:pt modelId="{7DF89631-6DD5-4A69-A97F-525ABC47A6AF}" type="pres">
      <dgm:prSet presAssocID="{9FAC24BB-ED60-42E7-9306-CAE73E4339BF}" presName="Accent6" presStyleCnt="0"/>
      <dgm:spPr/>
    </dgm:pt>
    <dgm:pt modelId="{6A1F0422-B374-4373-B316-B3B458D93704}" type="pres">
      <dgm:prSet presAssocID="{9FAC24BB-ED60-42E7-9306-CAE73E4339BF}" presName="Accent" presStyleLbl="bgShp" presStyleIdx="5" presStyleCnt="6"/>
      <dgm:spPr/>
    </dgm:pt>
    <dgm:pt modelId="{6949AB43-6DBB-4C50-BE32-F3D1375BAEA2}" type="pres">
      <dgm:prSet presAssocID="{9FAC24BB-ED60-42E7-9306-CAE73E4339BF}" presName="Child6" presStyleLbl="node1" presStyleIdx="5" presStyleCnt="6" custScaleX="104308">
        <dgm:presLayoutVars>
          <dgm:chMax val="0"/>
          <dgm:chPref val="0"/>
          <dgm:bulletEnabled val="1"/>
        </dgm:presLayoutVars>
      </dgm:prSet>
      <dgm:spPr/>
    </dgm:pt>
  </dgm:ptLst>
  <dgm:cxnLst>
    <dgm:cxn modelId="{27E74917-8207-48E1-A557-C97731BBC61B}" type="presOf" srcId="{4BD4BBF0-D075-48D8-91F0-26DAFBBC950C}" destId="{44FDB586-084B-44CF-8D4B-CC24EF828D52}" srcOrd="0" destOrd="0" presId="urn:microsoft.com/office/officeart/2011/layout/HexagonRadial"/>
    <dgm:cxn modelId="{52E6FA1E-F7E8-4D97-BBDC-249440247CE5}" srcId="{4BD4BBF0-D075-48D8-91F0-26DAFBBC950C}" destId="{A4A6BCE8-A57E-46C0-B270-BB78A58042ED}" srcOrd="3" destOrd="0" parTransId="{F58DA3B8-BF3E-443F-9618-2208B2953AD1}" sibTransId="{3E3233B3-154B-4C76-9152-DE6103DC8D22}"/>
    <dgm:cxn modelId="{AD17452E-7F53-4520-B04E-485253C00A1A}" srcId="{3B143ECF-F056-439C-92AF-77E91F2BA747}" destId="{DB228534-E18C-47DA-87AC-6EE5F4E90E81}" srcOrd="1" destOrd="0" parTransId="{3B1483D1-3DE8-4A37-86D6-AAEDDCC50ACC}" sibTransId="{8077855B-E75A-4F1A-983F-71CCEF99A82F}"/>
    <dgm:cxn modelId="{B3C86F3F-3CFA-4F00-A509-A73A9C714B5F}" srcId="{4BD4BBF0-D075-48D8-91F0-26DAFBBC950C}" destId="{BE4712F2-5215-42ED-A54E-061B98836822}" srcOrd="2" destOrd="0" parTransId="{D9132F35-1B10-4332-BCE6-1A34F6F2DC9E}" sibTransId="{BEC47965-0EEB-4193-9C01-07F68E05C069}"/>
    <dgm:cxn modelId="{6FD6985F-B988-4698-925E-82D09CA7E46B}" srcId="{4BD4BBF0-D075-48D8-91F0-26DAFBBC950C}" destId="{A5CA150C-C468-43E4-8CBD-15C2C6973567}" srcOrd="1" destOrd="0" parTransId="{94F38CA9-AFA7-4EA7-96D1-6DAEE18210F2}" sibTransId="{CE3E906E-2379-4A94-B9E8-599529F83433}"/>
    <dgm:cxn modelId="{7D6EF367-C9DC-41E4-A57F-70CF49FAE834}" type="presOf" srcId="{A4A6BCE8-A57E-46C0-B270-BB78A58042ED}" destId="{B5A6876C-9DD2-43A6-B1F4-511DA26A9AAB}" srcOrd="0" destOrd="0" presId="urn:microsoft.com/office/officeart/2011/layout/HexagonRadial"/>
    <dgm:cxn modelId="{A0EF2353-0230-463D-8DE2-8812BEF89CED}" type="presOf" srcId="{BE4712F2-5215-42ED-A54E-061B98836822}" destId="{DD1824D8-54A0-4A15-B439-EA874D46E8AC}" srcOrd="0" destOrd="0" presId="urn:microsoft.com/office/officeart/2011/layout/HexagonRadial"/>
    <dgm:cxn modelId="{3E5DA88A-3B64-48C5-8214-DA932DB4131F}" type="presOf" srcId="{A5CA150C-C468-43E4-8CBD-15C2C6973567}" destId="{D4D16A5B-1977-41BC-88FB-99C7D0723455}" srcOrd="0" destOrd="0" presId="urn:microsoft.com/office/officeart/2011/layout/HexagonRadial"/>
    <dgm:cxn modelId="{F7F4B996-ECA0-4F4E-AD02-69BD0C4830D3}" type="presOf" srcId="{3B143ECF-F056-439C-92AF-77E91F2BA747}" destId="{7272646C-BC2B-4944-BBFD-1F81B690494F}" srcOrd="0" destOrd="0" presId="urn:microsoft.com/office/officeart/2011/layout/HexagonRadial"/>
    <dgm:cxn modelId="{B60CCCAB-5FAC-4F87-9CE6-159A4E75BC23}" srcId="{3B143ECF-F056-439C-92AF-77E91F2BA747}" destId="{4BD4BBF0-D075-48D8-91F0-26DAFBBC950C}" srcOrd="0" destOrd="0" parTransId="{ADCAF92B-6136-4163-B9AD-A5CA9103FB4A}" sibTransId="{46762A1E-C6D1-4A5D-9A84-6F4931032B60}"/>
    <dgm:cxn modelId="{604BEABD-AA9C-4B66-966D-21D8BC53F10C}" srcId="{4BD4BBF0-D075-48D8-91F0-26DAFBBC950C}" destId="{262AB491-762A-4ED5-8010-FE21C4CDBE78}" srcOrd="0" destOrd="0" parTransId="{76423B2D-C609-432D-943E-A16894FDD33C}" sibTransId="{AB14C1B6-FE86-44BE-B580-DEC5396DA8C2}"/>
    <dgm:cxn modelId="{1D85F7CE-A0D8-434F-A09C-8041DF187294}" srcId="{4BD4BBF0-D075-48D8-91F0-26DAFBBC950C}" destId="{483F6EF6-2605-4EEA-B727-53E5451F7505}" srcOrd="4" destOrd="0" parTransId="{DB3164DC-FDAC-4054-8496-3268726FB201}" sibTransId="{F7213DD4-BD1A-4303-AB69-183E280BEBED}"/>
    <dgm:cxn modelId="{329622D4-7BE0-4442-83EF-2126BF68573C}" type="presOf" srcId="{483F6EF6-2605-4EEA-B727-53E5451F7505}" destId="{378F1CF6-A14D-418E-97EF-2083462F6E83}" srcOrd="0" destOrd="0" presId="urn:microsoft.com/office/officeart/2011/layout/HexagonRadial"/>
    <dgm:cxn modelId="{FC374CD8-5760-4258-BA4D-4B16533B4843}" srcId="{4BD4BBF0-D075-48D8-91F0-26DAFBBC950C}" destId="{9FAC24BB-ED60-42E7-9306-CAE73E4339BF}" srcOrd="5" destOrd="0" parTransId="{FEDBCA67-1288-408C-96D1-FECAC432D278}" sibTransId="{43F8D36D-01D0-4C0A-9F1F-73EC4ADCE516}"/>
    <dgm:cxn modelId="{864846DB-011A-434B-834E-BAC84AAE7497}" type="presOf" srcId="{262AB491-762A-4ED5-8010-FE21C4CDBE78}" destId="{045FEC27-607D-481F-8A12-C287FE2A9E31}" srcOrd="0" destOrd="0" presId="urn:microsoft.com/office/officeart/2011/layout/HexagonRadial"/>
    <dgm:cxn modelId="{A2B329DC-A443-4209-9186-B9FE11FC0C49}" type="presOf" srcId="{9FAC24BB-ED60-42E7-9306-CAE73E4339BF}" destId="{6949AB43-6DBB-4C50-BE32-F3D1375BAEA2}" srcOrd="0" destOrd="0" presId="urn:microsoft.com/office/officeart/2011/layout/HexagonRadial"/>
    <dgm:cxn modelId="{5E5651EC-E5A0-48BF-A9B0-C764B0AA8F83}" srcId="{3B143ECF-F056-439C-92AF-77E91F2BA747}" destId="{7FECF1B2-9BC8-4F9A-8F65-854476F2873E}" srcOrd="2" destOrd="0" parTransId="{A3B620F3-28A1-4817-AC04-F5073DDFE9E8}" sibTransId="{F246B4CE-A0F9-4D26-97C0-B3400D0AB0E0}"/>
    <dgm:cxn modelId="{5329FF97-B679-407A-969E-8E9ED6F8112A}" type="presParOf" srcId="{7272646C-BC2B-4944-BBFD-1F81B690494F}" destId="{44FDB586-084B-44CF-8D4B-CC24EF828D52}" srcOrd="0" destOrd="0" presId="urn:microsoft.com/office/officeart/2011/layout/HexagonRadial"/>
    <dgm:cxn modelId="{463A9718-070E-42AC-BB7B-4690945BC850}" type="presParOf" srcId="{7272646C-BC2B-4944-BBFD-1F81B690494F}" destId="{E743E795-9E9E-4AF5-AE65-794D80EC5E27}" srcOrd="1" destOrd="0" presId="urn:microsoft.com/office/officeart/2011/layout/HexagonRadial"/>
    <dgm:cxn modelId="{FED94E3B-E0D7-4085-B70E-BC69D62C8152}" type="presParOf" srcId="{E743E795-9E9E-4AF5-AE65-794D80EC5E27}" destId="{130DFB52-86EE-4648-90FE-02140D4F9DC1}" srcOrd="0" destOrd="0" presId="urn:microsoft.com/office/officeart/2011/layout/HexagonRadial"/>
    <dgm:cxn modelId="{7A8BB7F5-31ED-4EA1-862D-776BE9565258}" type="presParOf" srcId="{7272646C-BC2B-4944-BBFD-1F81B690494F}" destId="{045FEC27-607D-481F-8A12-C287FE2A9E31}" srcOrd="2" destOrd="0" presId="urn:microsoft.com/office/officeart/2011/layout/HexagonRadial"/>
    <dgm:cxn modelId="{AF406718-B921-4B3C-B64C-22B77E172787}" type="presParOf" srcId="{7272646C-BC2B-4944-BBFD-1F81B690494F}" destId="{64A6FD21-86D0-4A32-B666-62D61D0EEDD0}" srcOrd="3" destOrd="0" presId="urn:microsoft.com/office/officeart/2011/layout/HexagonRadial"/>
    <dgm:cxn modelId="{D3014889-8793-49AE-AA27-2DCFDA384D7D}" type="presParOf" srcId="{64A6FD21-86D0-4A32-B666-62D61D0EEDD0}" destId="{2A952E52-40CC-4737-BF79-2CCD916AD347}" srcOrd="0" destOrd="0" presId="urn:microsoft.com/office/officeart/2011/layout/HexagonRadial"/>
    <dgm:cxn modelId="{B4DE9CBA-1D42-4843-B4C3-9ED40E6E0F1F}" type="presParOf" srcId="{7272646C-BC2B-4944-BBFD-1F81B690494F}" destId="{D4D16A5B-1977-41BC-88FB-99C7D0723455}" srcOrd="4" destOrd="0" presId="urn:microsoft.com/office/officeart/2011/layout/HexagonRadial"/>
    <dgm:cxn modelId="{33F4B5D5-3A53-47D2-9F4B-C05E00210D5D}" type="presParOf" srcId="{7272646C-BC2B-4944-BBFD-1F81B690494F}" destId="{8B6B4496-188E-4487-A146-39A39CD43857}" srcOrd="5" destOrd="0" presId="urn:microsoft.com/office/officeart/2011/layout/HexagonRadial"/>
    <dgm:cxn modelId="{B4D73C73-6545-4355-BFE7-147E3B09141F}" type="presParOf" srcId="{8B6B4496-188E-4487-A146-39A39CD43857}" destId="{ABB31207-E9B5-4AB7-B1EB-1FC2B5702F16}" srcOrd="0" destOrd="0" presId="urn:microsoft.com/office/officeart/2011/layout/HexagonRadial"/>
    <dgm:cxn modelId="{79E20879-7D5D-4EAF-A44A-A1A4CF1B4AD4}" type="presParOf" srcId="{7272646C-BC2B-4944-BBFD-1F81B690494F}" destId="{DD1824D8-54A0-4A15-B439-EA874D46E8AC}" srcOrd="6" destOrd="0" presId="urn:microsoft.com/office/officeart/2011/layout/HexagonRadial"/>
    <dgm:cxn modelId="{77890FA4-A19D-4FA6-9959-0A1054011917}" type="presParOf" srcId="{7272646C-BC2B-4944-BBFD-1F81B690494F}" destId="{52850699-59BF-4D78-87FC-30D89C9A0BB0}" srcOrd="7" destOrd="0" presId="urn:microsoft.com/office/officeart/2011/layout/HexagonRadial"/>
    <dgm:cxn modelId="{2349C6B5-B221-477C-A6F4-FD9ABFA09257}" type="presParOf" srcId="{52850699-59BF-4D78-87FC-30D89C9A0BB0}" destId="{7B2DD66C-67AE-46C3-8A0A-BE6234F3A8C8}" srcOrd="0" destOrd="0" presId="urn:microsoft.com/office/officeart/2011/layout/HexagonRadial"/>
    <dgm:cxn modelId="{048F969B-B4C0-48E6-91E4-E939430D7CCA}" type="presParOf" srcId="{7272646C-BC2B-4944-BBFD-1F81B690494F}" destId="{B5A6876C-9DD2-43A6-B1F4-511DA26A9AAB}" srcOrd="8" destOrd="0" presId="urn:microsoft.com/office/officeart/2011/layout/HexagonRadial"/>
    <dgm:cxn modelId="{99A48B6C-6A78-4311-A8B6-00337465FA7D}" type="presParOf" srcId="{7272646C-BC2B-4944-BBFD-1F81B690494F}" destId="{B325F804-B9A3-4878-9A41-CD31A5DCA651}" srcOrd="9" destOrd="0" presId="urn:microsoft.com/office/officeart/2011/layout/HexagonRadial"/>
    <dgm:cxn modelId="{6CDE6B29-3B93-488B-92D1-6330F8026EDD}" type="presParOf" srcId="{B325F804-B9A3-4878-9A41-CD31A5DCA651}" destId="{D3221D39-23E6-4B34-A593-6D2415047007}" srcOrd="0" destOrd="0" presId="urn:microsoft.com/office/officeart/2011/layout/HexagonRadial"/>
    <dgm:cxn modelId="{385DBA12-A8B6-4161-9528-0EE809758A77}" type="presParOf" srcId="{7272646C-BC2B-4944-BBFD-1F81B690494F}" destId="{378F1CF6-A14D-418E-97EF-2083462F6E83}" srcOrd="10" destOrd="0" presId="urn:microsoft.com/office/officeart/2011/layout/HexagonRadial"/>
    <dgm:cxn modelId="{AD44F3DC-B097-4CA9-BCD5-2EDE9AD27DE0}" type="presParOf" srcId="{7272646C-BC2B-4944-BBFD-1F81B690494F}" destId="{7DF89631-6DD5-4A69-A97F-525ABC47A6AF}" srcOrd="11" destOrd="0" presId="urn:microsoft.com/office/officeart/2011/layout/HexagonRadial"/>
    <dgm:cxn modelId="{32DE7823-3325-4E1D-B0DE-134EC0D16347}" type="presParOf" srcId="{7DF89631-6DD5-4A69-A97F-525ABC47A6AF}" destId="{6A1F0422-B374-4373-B316-B3B458D93704}" srcOrd="0" destOrd="0" presId="urn:microsoft.com/office/officeart/2011/layout/HexagonRadial"/>
    <dgm:cxn modelId="{60201C8C-8390-4AF3-B93C-156EEAC3625C}" type="presParOf" srcId="{7272646C-BC2B-4944-BBFD-1F81B690494F}" destId="{6949AB43-6DBB-4C50-BE32-F3D1375BAEA2}"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143ECF-F056-439C-92AF-77E91F2BA747}"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4BD4BBF0-D075-48D8-91F0-26DAFBBC950C}">
      <dgm:prSet phldrT="[Text]" custT="1"/>
      <dgm:spPr>
        <a:solidFill>
          <a:srgbClr val="C00000"/>
        </a:solidFill>
      </dgm:spPr>
      <dgm:t>
        <a:bodyPr/>
        <a:lstStyle/>
        <a:p>
          <a:r>
            <a:rPr lang="en-US" sz="2800" b="1"/>
            <a:t>EPM</a:t>
          </a:r>
        </a:p>
      </dgm:t>
    </dgm:pt>
    <dgm:pt modelId="{ADCAF92B-6136-4163-B9AD-A5CA9103FB4A}" type="parTrans" cxnId="{B60CCCAB-5FAC-4F87-9CE6-159A4E75BC23}">
      <dgm:prSet/>
      <dgm:spPr/>
      <dgm:t>
        <a:bodyPr/>
        <a:lstStyle/>
        <a:p>
          <a:endParaRPr lang="en-US"/>
        </a:p>
      </dgm:t>
    </dgm:pt>
    <dgm:pt modelId="{46762A1E-C6D1-4A5D-9A84-6F4931032B60}" type="sibTrans" cxnId="{B60CCCAB-5FAC-4F87-9CE6-159A4E75BC23}">
      <dgm:prSet/>
      <dgm:spPr/>
      <dgm:t>
        <a:bodyPr/>
        <a:lstStyle/>
        <a:p>
          <a:endParaRPr lang="en-US"/>
        </a:p>
      </dgm:t>
    </dgm:pt>
    <dgm:pt modelId="{262AB491-762A-4ED5-8010-FE21C4CDBE78}">
      <dgm:prSet phldrT="[Text]"/>
      <dgm:spPr>
        <a:solidFill>
          <a:schemeClr val="bg2">
            <a:lumMod val="50000"/>
          </a:schemeClr>
        </a:solidFill>
      </dgm:spPr>
      <dgm:t>
        <a:bodyPr/>
        <a:lstStyle/>
        <a:p>
          <a:r>
            <a:rPr lang="en-US"/>
            <a:t>Commitments Planning</a:t>
          </a:r>
        </a:p>
      </dgm:t>
    </dgm:pt>
    <dgm:pt modelId="{76423B2D-C609-432D-943E-A16894FDD33C}" type="parTrans" cxnId="{604BEABD-AA9C-4B66-966D-21D8BC53F10C}">
      <dgm:prSet/>
      <dgm:spPr/>
      <dgm:t>
        <a:bodyPr/>
        <a:lstStyle/>
        <a:p>
          <a:endParaRPr lang="en-US"/>
        </a:p>
      </dgm:t>
    </dgm:pt>
    <dgm:pt modelId="{AB14C1B6-FE86-44BE-B580-DEC5396DA8C2}" type="sibTrans" cxnId="{604BEABD-AA9C-4B66-966D-21D8BC53F10C}">
      <dgm:prSet/>
      <dgm:spPr/>
      <dgm:t>
        <a:bodyPr/>
        <a:lstStyle/>
        <a:p>
          <a:endParaRPr lang="en-US"/>
        </a:p>
      </dgm:t>
    </dgm:pt>
    <dgm:pt modelId="{A5CA150C-C468-43E4-8CBD-15C2C6973567}">
      <dgm:prSet phldrT="[Text]"/>
      <dgm:spPr>
        <a:solidFill>
          <a:schemeClr val="bg2">
            <a:lumMod val="50000"/>
          </a:schemeClr>
        </a:solidFill>
      </dgm:spPr>
      <dgm:t>
        <a:bodyPr/>
        <a:lstStyle/>
        <a:p>
          <a:r>
            <a:rPr lang="en-US"/>
            <a:t>Workforce Planning</a:t>
          </a:r>
        </a:p>
      </dgm:t>
    </dgm:pt>
    <dgm:pt modelId="{94F38CA9-AFA7-4EA7-96D1-6DAEE18210F2}" type="parTrans" cxnId="{6FD6985F-B988-4698-925E-82D09CA7E46B}">
      <dgm:prSet/>
      <dgm:spPr/>
      <dgm:t>
        <a:bodyPr/>
        <a:lstStyle/>
        <a:p>
          <a:endParaRPr lang="en-US"/>
        </a:p>
      </dgm:t>
    </dgm:pt>
    <dgm:pt modelId="{CE3E906E-2379-4A94-B9E8-599529F83433}" type="sibTrans" cxnId="{6FD6985F-B988-4698-925E-82D09CA7E46B}">
      <dgm:prSet/>
      <dgm:spPr/>
      <dgm:t>
        <a:bodyPr/>
        <a:lstStyle/>
        <a:p>
          <a:endParaRPr lang="en-US"/>
        </a:p>
      </dgm:t>
    </dgm:pt>
    <dgm:pt modelId="{BE4712F2-5215-42ED-A54E-061B98836822}">
      <dgm:prSet phldrT="[Text]"/>
      <dgm:spPr>
        <a:solidFill>
          <a:schemeClr val="bg2">
            <a:lumMod val="50000"/>
          </a:schemeClr>
        </a:solidFill>
      </dgm:spPr>
      <dgm:t>
        <a:bodyPr/>
        <a:lstStyle/>
        <a:p>
          <a:r>
            <a:rPr lang="en-US"/>
            <a:t>Revenue Planning</a:t>
          </a:r>
        </a:p>
      </dgm:t>
    </dgm:pt>
    <dgm:pt modelId="{D9132F35-1B10-4332-BCE6-1A34F6F2DC9E}" type="parTrans" cxnId="{B3C86F3F-3CFA-4F00-A509-A73A9C714B5F}">
      <dgm:prSet/>
      <dgm:spPr/>
      <dgm:t>
        <a:bodyPr/>
        <a:lstStyle/>
        <a:p>
          <a:endParaRPr lang="en-US"/>
        </a:p>
      </dgm:t>
    </dgm:pt>
    <dgm:pt modelId="{BEC47965-0EEB-4193-9C01-07F68E05C069}" type="sibTrans" cxnId="{B3C86F3F-3CFA-4F00-A509-A73A9C714B5F}">
      <dgm:prSet/>
      <dgm:spPr/>
      <dgm:t>
        <a:bodyPr/>
        <a:lstStyle/>
        <a:p>
          <a:endParaRPr lang="en-US"/>
        </a:p>
      </dgm:t>
    </dgm:pt>
    <dgm:pt modelId="{A4A6BCE8-A57E-46C0-B270-BB78A58042ED}">
      <dgm:prSet phldrT="[Text]"/>
      <dgm:spPr>
        <a:solidFill>
          <a:schemeClr val="bg2">
            <a:lumMod val="50000"/>
          </a:schemeClr>
        </a:solidFill>
        <a:ln>
          <a:solidFill>
            <a:schemeClr val="tx1">
              <a:lumMod val="50000"/>
              <a:lumOff val="50000"/>
            </a:schemeClr>
          </a:solidFill>
        </a:ln>
      </dgm:spPr>
      <dgm:t>
        <a:bodyPr/>
        <a:lstStyle/>
        <a:p>
          <a:r>
            <a:rPr lang="en-US"/>
            <a:t>Budget Creation</a:t>
          </a:r>
        </a:p>
      </dgm:t>
    </dgm:pt>
    <dgm:pt modelId="{F58DA3B8-BF3E-443F-9618-2208B2953AD1}" type="parTrans" cxnId="{52E6FA1E-F7E8-4D97-BBDC-249440247CE5}">
      <dgm:prSet/>
      <dgm:spPr/>
      <dgm:t>
        <a:bodyPr/>
        <a:lstStyle/>
        <a:p>
          <a:endParaRPr lang="en-US"/>
        </a:p>
      </dgm:t>
    </dgm:pt>
    <dgm:pt modelId="{3E3233B3-154B-4C76-9152-DE6103DC8D22}" type="sibTrans" cxnId="{52E6FA1E-F7E8-4D97-BBDC-249440247CE5}">
      <dgm:prSet/>
      <dgm:spPr/>
      <dgm:t>
        <a:bodyPr/>
        <a:lstStyle/>
        <a:p>
          <a:endParaRPr lang="en-US"/>
        </a:p>
      </dgm:t>
    </dgm:pt>
    <dgm:pt modelId="{483F6EF6-2605-4EEA-B727-53E5451F7505}">
      <dgm:prSet phldrT="[Text]"/>
      <dgm:spPr>
        <a:solidFill>
          <a:schemeClr val="bg2">
            <a:lumMod val="50000"/>
          </a:schemeClr>
        </a:solidFill>
        <a:ln>
          <a:solidFill>
            <a:schemeClr val="bg2">
              <a:lumMod val="50000"/>
            </a:schemeClr>
          </a:solidFill>
        </a:ln>
      </dgm:spPr>
      <dgm:t>
        <a:bodyPr/>
        <a:lstStyle/>
        <a:p>
          <a:r>
            <a:rPr lang="en-US"/>
            <a:t>Scholarship Planning</a:t>
          </a:r>
        </a:p>
      </dgm:t>
    </dgm:pt>
    <dgm:pt modelId="{DB3164DC-FDAC-4054-8496-3268726FB201}" type="parTrans" cxnId="{1D85F7CE-A0D8-434F-A09C-8041DF187294}">
      <dgm:prSet/>
      <dgm:spPr/>
      <dgm:t>
        <a:bodyPr/>
        <a:lstStyle/>
        <a:p>
          <a:endParaRPr lang="en-US"/>
        </a:p>
      </dgm:t>
    </dgm:pt>
    <dgm:pt modelId="{F7213DD4-BD1A-4303-AB69-183E280BEBED}" type="sibTrans" cxnId="{1D85F7CE-A0D8-434F-A09C-8041DF187294}">
      <dgm:prSet/>
      <dgm:spPr/>
      <dgm:t>
        <a:bodyPr/>
        <a:lstStyle/>
        <a:p>
          <a:endParaRPr lang="en-US"/>
        </a:p>
      </dgm:t>
    </dgm:pt>
    <dgm:pt modelId="{9FAC24BB-ED60-42E7-9306-CAE73E4339BF}">
      <dgm:prSet phldrT="[Text]" custT="1"/>
      <dgm:spPr>
        <a:solidFill>
          <a:schemeClr val="bg2">
            <a:lumMod val="50000"/>
          </a:schemeClr>
        </a:solidFill>
        <a:ln>
          <a:solidFill>
            <a:schemeClr val="tx1">
              <a:lumMod val="50000"/>
              <a:lumOff val="50000"/>
            </a:schemeClr>
          </a:solidFill>
        </a:ln>
      </dgm:spPr>
      <dgm:t>
        <a:bodyPr lIns="0" tIns="9144" rIns="0" bIns="9144"/>
        <a:lstStyle/>
        <a:p>
          <a:r>
            <a:rPr lang="en-US" sz="1100"/>
            <a:t>Financial Planning</a:t>
          </a:r>
        </a:p>
      </dgm:t>
    </dgm:pt>
    <dgm:pt modelId="{FEDBCA67-1288-408C-96D1-FECAC432D278}" type="parTrans" cxnId="{FC374CD8-5760-4258-BA4D-4B16533B4843}">
      <dgm:prSet/>
      <dgm:spPr/>
      <dgm:t>
        <a:bodyPr/>
        <a:lstStyle/>
        <a:p>
          <a:endParaRPr lang="en-US"/>
        </a:p>
      </dgm:t>
    </dgm:pt>
    <dgm:pt modelId="{43F8D36D-01D0-4C0A-9F1F-73EC4ADCE516}" type="sibTrans" cxnId="{FC374CD8-5760-4258-BA4D-4B16533B4843}">
      <dgm:prSet/>
      <dgm:spPr/>
      <dgm:t>
        <a:bodyPr/>
        <a:lstStyle/>
        <a:p>
          <a:endParaRPr lang="en-US"/>
        </a:p>
      </dgm:t>
    </dgm:pt>
    <dgm:pt modelId="{DB228534-E18C-47DA-87AC-6EE5F4E90E81}">
      <dgm:prSet phldrT="[Text]"/>
      <dgm:spPr/>
      <dgm:t>
        <a:bodyPr/>
        <a:lstStyle/>
        <a:p>
          <a:endParaRPr lang="en-US"/>
        </a:p>
      </dgm:t>
    </dgm:pt>
    <dgm:pt modelId="{3B1483D1-3DE8-4A37-86D6-AAEDDCC50ACC}" type="parTrans" cxnId="{AD17452E-7F53-4520-B04E-485253C00A1A}">
      <dgm:prSet/>
      <dgm:spPr/>
      <dgm:t>
        <a:bodyPr/>
        <a:lstStyle/>
        <a:p>
          <a:endParaRPr lang="en-US"/>
        </a:p>
      </dgm:t>
    </dgm:pt>
    <dgm:pt modelId="{8077855B-E75A-4F1A-983F-71CCEF99A82F}" type="sibTrans" cxnId="{AD17452E-7F53-4520-B04E-485253C00A1A}">
      <dgm:prSet/>
      <dgm:spPr/>
      <dgm:t>
        <a:bodyPr/>
        <a:lstStyle/>
        <a:p>
          <a:endParaRPr lang="en-US"/>
        </a:p>
      </dgm:t>
    </dgm:pt>
    <dgm:pt modelId="{7FECF1B2-9BC8-4F9A-8F65-854476F2873E}">
      <dgm:prSet phldrT="[Text]"/>
      <dgm:spPr/>
      <dgm:t>
        <a:bodyPr/>
        <a:lstStyle/>
        <a:p>
          <a:endParaRPr lang="en-US"/>
        </a:p>
      </dgm:t>
    </dgm:pt>
    <dgm:pt modelId="{A3B620F3-28A1-4817-AC04-F5073DDFE9E8}" type="parTrans" cxnId="{5E5651EC-E5A0-48BF-A9B0-C764B0AA8F83}">
      <dgm:prSet/>
      <dgm:spPr/>
      <dgm:t>
        <a:bodyPr/>
        <a:lstStyle/>
        <a:p>
          <a:endParaRPr lang="en-US"/>
        </a:p>
      </dgm:t>
    </dgm:pt>
    <dgm:pt modelId="{F246B4CE-A0F9-4D26-97C0-B3400D0AB0E0}" type="sibTrans" cxnId="{5E5651EC-E5A0-48BF-A9B0-C764B0AA8F83}">
      <dgm:prSet/>
      <dgm:spPr/>
      <dgm:t>
        <a:bodyPr/>
        <a:lstStyle/>
        <a:p>
          <a:endParaRPr lang="en-US"/>
        </a:p>
      </dgm:t>
    </dgm:pt>
    <dgm:pt modelId="{7272646C-BC2B-4944-BBFD-1F81B690494F}" type="pres">
      <dgm:prSet presAssocID="{3B143ECF-F056-439C-92AF-77E91F2BA747}" presName="Name0" presStyleCnt="0">
        <dgm:presLayoutVars>
          <dgm:chMax val="1"/>
          <dgm:chPref val="1"/>
          <dgm:dir/>
          <dgm:animOne val="branch"/>
          <dgm:animLvl val="lvl"/>
        </dgm:presLayoutVars>
      </dgm:prSet>
      <dgm:spPr/>
    </dgm:pt>
    <dgm:pt modelId="{44FDB586-084B-44CF-8D4B-CC24EF828D52}" type="pres">
      <dgm:prSet presAssocID="{4BD4BBF0-D075-48D8-91F0-26DAFBBC950C}" presName="Parent" presStyleLbl="node0" presStyleIdx="0" presStyleCnt="1">
        <dgm:presLayoutVars>
          <dgm:chMax val="6"/>
          <dgm:chPref val="6"/>
        </dgm:presLayoutVars>
      </dgm:prSet>
      <dgm:spPr/>
    </dgm:pt>
    <dgm:pt modelId="{E743E795-9E9E-4AF5-AE65-794D80EC5E27}" type="pres">
      <dgm:prSet presAssocID="{262AB491-762A-4ED5-8010-FE21C4CDBE78}" presName="Accent1" presStyleCnt="0"/>
      <dgm:spPr/>
    </dgm:pt>
    <dgm:pt modelId="{130DFB52-86EE-4648-90FE-02140D4F9DC1}" type="pres">
      <dgm:prSet presAssocID="{262AB491-762A-4ED5-8010-FE21C4CDBE78}" presName="Accent" presStyleLbl="bgShp" presStyleIdx="0" presStyleCnt="6"/>
      <dgm:spPr/>
    </dgm:pt>
    <dgm:pt modelId="{045FEC27-607D-481F-8A12-C287FE2A9E31}" type="pres">
      <dgm:prSet presAssocID="{262AB491-762A-4ED5-8010-FE21C4CDBE78}" presName="Child1" presStyleLbl="node1" presStyleIdx="0" presStyleCnt="6">
        <dgm:presLayoutVars>
          <dgm:chMax val="0"/>
          <dgm:chPref val="0"/>
          <dgm:bulletEnabled val="1"/>
        </dgm:presLayoutVars>
      </dgm:prSet>
      <dgm:spPr/>
    </dgm:pt>
    <dgm:pt modelId="{64A6FD21-86D0-4A32-B666-62D61D0EEDD0}" type="pres">
      <dgm:prSet presAssocID="{A5CA150C-C468-43E4-8CBD-15C2C6973567}" presName="Accent2" presStyleCnt="0"/>
      <dgm:spPr/>
    </dgm:pt>
    <dgm:pt modelId="{2A952E52-40CC-4737-BF79-2CCD916AD347}" type="pres">
      <dgm:prSet presAssocID="{A5CA150C-C468-43E4-8CBD-15C2C6973567}" presName="Accent" presStyleLbl="bgShp" presStyleIdx="1" presStyleCnt="6"/>
      <dgm:spPr/>
    </dgm:pt>
    <dgm:pt modelId="{D4D16A5B-1977-41BC-88FB-99C7D0723455}" type="pres">
      <dgm:prSet presAssocID="{A5CA150C-C468-43E4-8CBD-15C2C6973567}" presName="Child2" presStyleLbl="node1" presStyleIdx="1" presStyleCnt="6">
        <dgm:presLayoutVars>
          <dgm:chMax val="0"/>
          <dgm:chPref val="0"/>
          <dgm:bulletEnabled val="1"/>
        </dgm:presLayoutVars>
      </dgm:prSet>
      <dgm:spPr/>
    </dgm:pt>
    <dgm:pt modelId="{8B6B4496-188E-4487-A146-39A39CD43857}" type="pres">
      <dgm:prSet presAssocID="{BE4712F2-5215-42ED-A54E-061B98836822}" presName="Accent3" presStyleCnt="0"/>
      <dgm:spPr/>
    </dgm:pt>
    <dgm:pt modelId="{ABB31207-E9B5-4AB7-B1EB-1FC2B5702F16}" type="pres">
      <dgm:prSet presAssocID="{BE4712F2-5215-42ED-A54E-061B98836822}" presName="Accent" presStyleLbl="bgShp" presStyleIdx="2" presStyleCnt="6"/>
      <dgm:spPr/>
    </dgm:pt>
    <dgm:pt modelId="{DD1824D8-54A0-4A15-B439-EA874D46E8AC}" type="pres">
      <dgm:prSet presAssocID="{BE4712F2-5215-42ED-A54E-061B98836822}" presName="Child3" presStyleLbl="node1" presStyleIdx="2" presStyleCnt="6">
        <dgm:presLayoutVars>
          <dgm:chMax val="0"/>
          <dgm:chPref val="0"/>
          <dgm:bulletEnabled val="1"/>
        </dgm:presLayoutVars>
      </dgm:prSet>
      <dgm:spPr/>
    </dgm:pt>
    <dgm:pt modelId="{52850699-59BF-4D78-87FC-30D89C9A0BB0}" type="pres">
      <dgm:prSet presAssocID="{A4A6BCE8-A57E-46C0-B270-BB78A58042ED}" presName="Accent4" presStyleCnt="0"/>
      <dgm:spPr/>
    </dgm:pt>
    <dgm:pt modelId="{7B2DD66C-67AE-46C3-8A0A-BE6234F3A8C8}" type="pres">
      <dgm:prSet presAssocID="{A4A6BCE8-A57E-46C0-B270-BB78A58042ED}" presName="Accent" presStyleLbl="bgShp" presStyleIdx="3" presStyleCnt="6"/>
      <dgm:spPr/>
    </dgm:pt>
    <dgm:pt modelId="{B5A6876C-9DD2-43A6-B1F4-511DA26A9AAB}" type="pres">
      <dgm:prSet presAssocID="{A4A6BCE8-A57E-46C0-B270-BB78A58042ED}" presName="Child4" presStyleLbl="node1" presStyleIdx="3" presStyleCnt="6">
        <dgm:presLayoutVars>
          <dgm:chMax val="0"/>
          <dgm:chPref val="0"/>
          <dgm:bulletEnabled val="1"/>
        </dgm:presLayoutVars>
      </dgm:prSet>
      <dgm:spPr/>
    </dgm:pt>
    <dgm:pt modelId="{B325F804-B9A3-4878-9A41-CD31A5DCA651}" type="pres">
      <dgm:prSet presAssocID="{483F6EF6-2605-4EEA-B727-53E5451F7505}" presName="Accent5" presStyleCnt="0"/>
      <dgm:spPr/>
    </dgm:pt>
    <dgm:pt modelId="{D3221D39-23E6-4B34-A593-6D2415047007}" type="pres">
      <dgm:prSet presAssocID="{483F6EF6-2605-4EEA-B727-53E5451F7505}" presName="Accent" presStyleLbl="bgShp" presStyleIdx="4" presStyleCnt="6"/>
      <dgm:spPr/>
    </dgm:pt>
    <dgm:pt modelId="{378F1CF6-A14D-418E-97EF-2083462F6E83}" type="pres">
      <dgm:prSet presAssocID="{483F6EF6-2605-4EEA-B727-53E5451F7505}" presName="Child5" presStyleLbl="node1" presStyleIdx="4" presStyleCnt="6">
        <dgm:presLayoutVars>
          <dgm:chMax val="0"/>
          <dgm:chPref val="0"/>
          <dgm:bulletEnabled val="1"/>
        </dgm:presLayoutVars>
      </dgm:prSet>
      <dgm:spPr/>
    </dgm:pt>
    <dgm:pt modelId="{7DF89631-6DD5-4A69-A97F-525ABC47A6AF}" type="pres">
      <dgm:prSet presAssocID="{9FAC24BB-ED60-42E7-9306-CAE73E4339BF}" presName="Accent6" presStyleCnt="0"/>
      <dgm:spPr/>
    </dgm:pt>
    <dgm:pt modelId="{6A1F0422-B374-4373-B316-B3B458D93704}" type="pres">
      <dgm:prSet presAssocID="{9FAC24BB-ED60-42E7-9306-CAE73E4339BF}" presName="Accent" presStyleLbl="bgShp" presStyleIdx="5" presStyleCnt="6"/>
      <dgm:spPr/>
    </dgm:pt>
    <dgm:pt modelId="{6949AB43-6DBB-4C50-BE32-F3D1375BAEA2}" type="pres">
      <dgm:prSet presAssocID="{9FAC24BB-ED60-42E7-9306-CAE73E4339BF}" presName="Child6" presStyleLbl="node1" presStyleIdx="5" presStyleCnt="6" custScaleX="104308">
        <dgm:presLayoutVars>
          <dgm:chMax val="0"/>
          <dgm:chPref val="0"/>
          <dgm:bulletEnabled val="1"/>
        </dgm:presLayoutVars>
      </dgm:prSet>
      <dgm:spPr/>
    </dgm:pt>
  </dgm:ptLst>
  <dgm:cxnLst>
    <dgm:cxn modelId="{27E74917-8207-48E1-A557-C97731BBC61B}" type="presOf" srcId="{4BD4BBF0-D075-48D8-91F0-26DAFBBC950C}" destId="{44FDB586-084B-44CF-8D4B-CC24EF828D52}" srcOrd="0" destOrd="0" presId="urn:microsoft.com/office/officeart/2011/layout/HexagonRadial"/>
    <dgm:cxn modelId="{52E6FA1E-F7E8-4D97-BBDC-249440247CE5}" srcId="{4BD4BBF0-D075-48D8-91F0-26DAFBBC950C}" destId="{A4A6BCE8-A57E-46C0-B270-BB78A58042ED}" srcOrd="3" destOrd="0" parTransId="{F58DA3B8-BF3E-443F-9618-2208B2953AD1}" sibTransId="{3E3233B3-154B-4C76-9152-DE6103DC8D22}"/>
    <dgm:cxn modelId="{AD17452E-7F53-4520-B04E-485253C00A1A}" srcId="{3B143ECF-F056-439C-92AF-77E91F2BA747}" destId="{DB228534-E18C-47DA-87AC-6EE5F4E90E81}" srcOrd="1" destOrd="0" parTransId="{3B1483D1-3DE8-4A37-86D6-AAEDDCC50ACC}" sibTransId="{8077855B-E75A-4F1A-983F-71CCEF99A82F}"/>
    <dgm:cxn modelId="{B3C86F3F-3CFA-4F00-A509-A73A9C714B5F}" srcId="{4BD4BBF0-D075-48D8-91F0-26DAFBBC950C}" destId="{BE4712F2-5215-42ED-A54E-061B98836822}" srcOrd="2" destOrd="0" parTransId="{D9132F35-1B10-4332-BCE6-1A34F6F2DC9E}" sibTransId="{BEC47965-0EEB-4193-9C01-07F68E05C069}"/>
    <dgm:cxn modelId="{6FD6985F-B988-4698-925E-82D09CA7E46B}" srcId="{4BD4BBF0-D075-48D8-91F0-26DAFBBC950C}" destId="{A5CA150C-C468-43E4-8CBD-15C2C6973567}" srcOrd="1" destOrd="0" parTransId="{94F38CA9-AFA7-4EA7-96D1-6DAEE18210F2}" sibTransId="{CE3E906E-2379-4A94-B9E8-599529F83433}"/>
    <dgm:cxn modelId="{7D6EF367-C9DC-41E4-A57F-70CF49FAE834}" type="presOf" srcId="{A4A6BCE8-A57E-46C0-B270-BB78A58042ED}" destId="{B5A6876C-9DD2-43A6-B1F4-511DA26A9AAB}" srcOrd="0" destOrd="0" presId="urn:microsoft.com/office/officeart/2011/layout/HexagonRadial"/>
    <dgm:cxn modelId="{A0EF2353-0230-463D-8DE2-8812BEF89CED}" type="presOf" srcId="{BE4712F2-5215-42ED-A54E-061B98836822}" destId="{DD1824D8-54A0-4A15-B439-EA874D46E8AC}" srcOrd="0" destOrd="0" presId="urn:microsoft.com/office/officeart/2011/layout/HexagonRadial"/>
    <dgm:cxn modelId="{3E5DA88A-3B64-48C5-8214-DA932DB4131F}" type="presOf" srcId="{A5CA150C-C468-43E4-8CBD-15C2C6973567}" destId="{D4D16A5B-1977-41BC-88FB-99C7D0723455}" srcOrd="0" destOrd="0" presId="urn:microsoft.com/office/officeart/2011/layout/HexagonRadial"/>
    <dgm:cxn modelId="{F7F4B996-ECA0-4F4E-AD02-69BD0C4830D3}" type="presOf" srcId="{3B143ECF-F056-439C-92AF-77E91F2BA747}" destId="{7272646C-BC2B-4944-BBFD-1F81B690494F}" srcOrd="0" destOrd="0" presId="urn:microsoft.com/office/officeart/2011/layout/HexagonRadial"/>
    <dgm:cxn modelId="{B60CCCAB-5FAC-4F87-9CE6-159A4E75BC23}" srcId="{3B143ECF-F056-439C-92AF-77E91F2BA747}" destId="{4BD4BBF0-D075-48D8-91F0-26DAFBBC950C}" srcOrd="0" destOrd="0" parTransId="{ADCAF92B-6136-4163-B9AD-A5CA9103FB4A}" sibTransId="{46762A1E-C6D1-4A5D-9A84-6F4931032B60}"/>
    <dgm:cxn modelId="{604BEABD-AA9C-4B66-966D-21D8BC53F10C}" srcId="{4BD4BBF0-D075-48D8-91F0-26DAFBBC950C}" destId="{262AB491-762A-4ED5-8010-FE21C4CDBE78}" srcOrd="0" destOrd="0" parTransId="{76423B2D-C609-432D-943E-A16894FDD33C}" sibTransId="{AB14C1B6-FE86-44BE-B580-DEC5396DA8C2}"/>
    <dgm:cxn modelId="{1D85F7CE-A0D8-434F-A09C-8041DF187294}" srcId="{4BD4BBF0-D075-48D8-91F0-26DAFBBC950C}" destId="{483F6EF6-2605-4EEA-B727-53E5451F7505}" srcOrd="4" destOrd="0" parTransId="{DB3164DC-FDAC-4054-8496-3268726FB201}" sibTransId="{F7213DD4-BD1A-4303-AB69-183E280BEBED}"/>
    <dgm:cxn modelId="{329622D4-7BE0-4442-83EF-2126BF68573C}" type="presOf" srcId="{483F6EF6-2605-4EEA-B727-53E5451F7505}" destId="{378F1CF6-A14D-418E-97EF-2083462F6E83}" srcOrd="0" destOrd="0" presId="urn:microsoft.com/office/officeart/2011/layout/HexagonRadial"/>
    <dgm:cxn modelId="{FC374CD8-5760-4258-BA4D-4B16533B4843}" srcId="{4BD4BBF0-D075-48D8-91F0-26DAFBBC950C}" destId="{9FAC24BB-ED60-42E7-9306-CAE73E4339BF}" srcOrd="5" destOrd="0" parTransId="{FEDBCA67-1288-408C-96D1-FECAC432D278}" sibTransId="{43F8D36D-01D0-4C0A-9F1F-73EC4ADCE516}"/>
    <dgm:cxn modelId="{864846DB-011A-434B-834E-BAC84AAE7497}" type="presOf" srcId="{262AB491-762A-4ED5-8010-FE21C4CDBE78}" destId="{045FEC27-607D-481F-8A12-C287FE2A9E31}" srcOrd="0" destOrd="0" presId="urn:microsoft.com/office/officeart/2011/layout/HexagonRadial"/>
    <dgm:cxn modelId="{A2B329DC-A443-4209-9186-B9FE11FC0C49}" type="presOf" srcId="{9FAC24BB-ED60-42E7-9306-CAE73E4339BF}" destId="{6949AB43-6DBB-4C50-BE32-F3D1375BAEA2}" srcOrd="0" destOrd="0" presId="urn:microsoft.com/office/officeart/2011/layout/HexagonRadial"/>
    <dgm:cxn modelId="{5E5651EC-E5A0-48BF-A9B0-C764B0AA8F83}" srcId="{3B143ECF-F056-439C-92AF-77E91F2BA747}" destId="{7FECF1B2-9BC8-4F9A-8F65-854476F2873E}" srcOrd="2" destOrd="0" parTransId="{A3B620F3-28A1-4817-AC04-F5073DDFE9E8}" sibTransId="{F246B4CE-A0F9-4D26-97C0-B3400D0AB0E0}"/>
    <dgm:cxn modelId="{5329FF97-B679-407A-969E-8E9ED6F8112A}" type="presParOf" srcId="{7272646C-BC2B-4944-BBFD-1F81B690494F}" destId="{44FDB586-084B-44CF-8D4B-CC24EF828D52}" srcOrd="0" destOrd="0" presId="urn:microsoft.com/office/officeart/2011/layout/HexagonRadial"/>
    <dgm:cxn modelId="{463A9718-070E-42AC-BB7B-4690945BC850}" type="presParOf" srcId="{7272646C-BC2B-4944-BBFD-1F81B690494F}" destId="{E743E795-9E9E-4AF5-AE65-794D80EC5E27}" srcOrd="1" destOrd="0" presId="urn:microsoft.com/office/officeart/2011/layout/HexagonRadial"/>
    <dgm:cxn modelId="{FED94E3B-E0D7-4085-B70E-BC69D62C8152}" type="presParOf" srcId="{E743E795-9E9E-4AF5-AE65-794D80EC5E27}" destId="{130DFB52-86EE-4648-90FE-02140D4F9DC1}" srcOrd="0" destOrd="0" presId="urn:microsoft.com/office/officeart/2011/layout/HexagonRadial"/>
    <dgm:cxn modelId="{7A8BB7F5-31ED-4EA1-862D-776BE9565258}" type="presParOf" srcId="{7272646C-BC2B-4944-BBFD-1F81B690494F}" destId="{045FEC27-607D-481F-8A12-C287FE2A9E31}" srcOrd="2" destOrd="0" presId="urn:microsoft.com/office/officeart/2011/layout/HexagonRadial"/>
    <dgm:cxn modelId="{AF406718-B921-4B3C-B64C-22B77E172787}" type="presParOf" srcId="{7272646C-BC2B-4944-BBFD-1F81B690494F}" destId="{64A6FD21-86D0-4A32-B666-62D61D0EEDD0}" srcOrd="3" destOrd="0" presId="urn:microsoft.com/office/officeart/2011/layout/HexagonRadial"/>
    <dgm:cxn modelId="{D3014889-8793-49AE-AA27-2DCFDA384D7D}" type="presParOf" srcId="{64A6FD21-86D0-4A32-B666-62D61D0EEDD0}" destId="{2A952E52-40CC-4737-BF79-2CCD916AD347}" srcOrd="0" destOrd="0" presId="urn:microsoft.com/office/officeart/2011/layout/HexagonRadial"/>
    <dgm:cxn modelId="{B4DE9CBA-1D42-4843-B4C3-9ED40E6E0F1F}" type="presParOf" srcId="{7272646C-BC2B-4944-BBFD-1F81B690494F}" destId="{D4D16A5B-1977-41BC-88FB-99C7D0723455}" srcOrd="4" destOrd="0" presId="urn:microsoft.com/office/officeart/2011/layout/HexagonRadial"/>
    <dgm:cxn modelId="{33F4B5D5-3A53-47D2-9F4B-C05E00210D5D}" type="presParOf" srcId="{7272646C-BC2B-4944-BBFD-1F81B690494F}" destId="{8B6B4496-188E-4487-A146-39A39CD43857}" srcOrd="5" destOrd="0" presId="urn:microsoft.com/office/officeart/2011/layout/HexagonRadial"/>
    <dgm:cxn modelId="{B4D73C73-6545-4355-BFE7-147E3B09141F}" type="presParOf" srcId="{8B6B4496-188E-4487-A146-39A39CD43857}" destId="{ABB31207-E9B5-4AB7-B1EB-1FC2B5702F16}" srcOrd="0" destOrd="0" presId="urn:microsoft.com/office/officeart/2011/layout/HexagonRadial"/>
    <dgm:cxn modelId="{79E20879-7D5D-4EAF-A44A-A1A4CF1B4AD4}" type="presParOf" srcId="{7272646C-BC2B-4944-BBFD-1F81B690494F}" destId="{DD1824D8-54A0-4A15-B439-EA874D46E8AC}" srcOrd="6" destOrd="0" presId="urn:microsoft.com/office/officeart/2011/layout/HexagonRadial"/>
    <dgm:cxn modelId="{77890FA4-A19D-4FA6-9959-0A1054011917}" type="presParOf" srcId="{7272646C-BC2B-4944-BBFD-1F81B690494F}" destId="{52850699-59BF-4D78-87FC-30D89C9A0BB0}" srcOrd="7" destOrd="0" presId="urn:microsoft.com/office/officeart/2011/layout/HexagonRadial"/>
    <dgm:cxn modelId="{2349C6B5-B221-477C-A6F4-FD9ABFA09257}" type="presParOf" srcId="{52850699-59BF-4D78-87FC-30D89C9A0BB0}" destId="{7B2DD66C-67AE-46C3-8A0A-BE6234F3A8C8}" srcOrd="0" destOrd="0" presId="urn:microsoft.com/office/officeart/2011/layout/HexagonRadial"/>
    <dgm:cxn modelId="{048F969B-B4C0-48E6-91E4-E939430D7CCA}" type="presParOf" srcId="{7272646C-BC2B-4944-BBFD-1F81B690494F}" destId="{B5A6876C-9DD2-43A6-B1F4-511DA26A9AAB}" srcOrd="8" destOrd="0" presId="urn:microsoft.com/office/officeart/2011/layout/HexagonRadial"/>
    <dgm:cxn modelId="{99A48B6C-6A78-4311-A8B6-00337465FA7D}" type="presParOf" srcId="{7272646C-BC2B-4944-BBFD-1F81B690494F}" destId="{B325F804-B9A3-4878-9A41-CD31A5DCA651}" srcOrd="9" destOrd="0" presId="urn:microsoft.com/office/officeart/2011/layout/HexagonRadial"/>
    <dgm:cxn modelId="{6CDE6B29-3B93-488B-92D1-6330F8026EDD}" type="presParOf" srcId="{B325F804-B9A3-4878-9A41-CD31A5DCA651}" destId="{D3221D39-23E6-4B34-A593-6D2415047007}" srcOrd="0" destOrd="0" presId="urn:microsoft.com/office/officeart/2011/layout/HexagonRadial"/>
    <dgm:cxn modelId="{385DBA12-A8B6-4161-9528-0EE809758A77}" type="presParOf" srcId="{7272646C-BC2B-4944-BBFD-1F81B690494F}" destId="{378F1CF6-A14D-418E-97EF-2083462F6E83}" srcOrd="10" destOrd="0" presId="urn:microsoft.com/office/officeart/2011/layout/HexagonRadial"/>
    <dgm:cxn modelId="{AD44F3DC-B097-4CA9-BCD5-2EDE9AD27DE0}" type="presParOf" srcId="{7272646C-BC2B-4944-BBFD-1F81B690494F}" destId="{7DF89631-6DD5-4A69-A97F-525ABC47A6AF}" srcOrd="11" destOrd="0" presId="urn:microsoft.com/office/officeart/2011/layout/HexagonRadial"/>
    <dgm:cxn modelId="{32DE7823-3325-4E1D-B0DE-134EC0D16347}" type="presParOf" srcId="{7DF89631-6DD5-4A69-A97F-525ABC47A6AF}" destId="{6A1F0422-B374-4373-B316-B3B458D93704}" srcOrd="0" destOrd="0" presId="urn:microsoft.com/office/officeart/2011/layout/HexagonRadial"/>
    <dgm:cxn modelId="{60201C8C-8390-4AF3-B93C-156EEAC3625C}" type="presParOf" srcId="{7272646C-BC2B-4944-BBFD-1F81B690494F}" destId="{6949AB43-6DBB-4C50-BE32-F3D1375BAEA2}"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DB586-084B-44CF-8D4B-CC24EF828D52}">
      <dsp:nvSpPr>
        <dsp:cNvPr id="0" name=""/>
        <dsp:cNvSpPr/>
      </dsp:nvSpPr>
      <dsp:spPr>
        <a:xfrm>
          <a:off x="1662175" y="1311046"/>
          <a:ext cx="1666591" cy="1441500"/>
        </a:xfrm>
        <a:prstGeom prst="hexagon">
          <a:avLst>
            <a:gd name="adj" fmla="val 28570"/>
            <a:gd name="vf" fmla="val 115470"/>
          </a:avLst>
        </a:prstGeom>
        <a:solidFill>
          <a:srgbClr val="C00000"/>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a:t>General Ledger</a:t>
          </a:r>
        </a:p>
      </dsp:txBody>
      <dsp:txXfrm>
        <a:off x="1938336" y="1549909"/>
        <a:ext cx="1114269" cy="963774"/>
      </dsp:txXfrm>
    </dsp:sp>
    <dsp:sp modelId="{D3D7986F-3B5B-471E-BA20-D033FEE863DE}">
      <dsp:nvSpPr>
        <dsp:cNvPr id="0" name=""/>
        <dsp:cNvSpPr/>
      </dsp:nvSpPr>
      <dsp:spPr>
        <a:xfrm>
          <a:off x="2705701" y="621385"/>
          <a:ext cx="628886" cy="541731"/>
        </a:xfrm>
        <a:prstGeom prst="hexagon">
          <a:avLst>
            <a:gd name="adj" fmla="val 28900"/>
            <a:gd name="vf" fmla="val 115470"/>
          </a:avLst>
        </a:prstGeom>
        <a:solidFill>
          <a:schemeClr val="tx2"/>
        </a:solidFill>
        <a:ln>
          <a:noFill/>
        </a:ln>
        <a:effectLst/>
      </dsp:spPr>
      <dsp:style>
        <a:lnRef idx="0">
          <a:scrgbClr r="0" g="0" b="0"/>
        </a:lnRef>
        <a:fillRef idx="1">
          <a:scrgbClr r="0" g="0" b="0"/>
        </a:fillRef>
        <a:effectRef idx="0">
          <a:scrgbClr r="0" g="0" b="0"/>
        </a:effectRef>
        <a:fontRef idx="minor"/>
      </dsp:style>
    </dsp:sp>
    <dsp:sp modelId="{045FEC27-607D-481F-8A12-C287FE2A9E31}">
      <dsp:nvSpPr>
        <dsp:cNvPr id="0" name=""/>
        <dsp:cNvSpPr/>
      </dsp:nvSpPr>
      <dsp:spPr>
        <a:xfrm>
          <a:off x="1889576" y="2817059"/>
          <a:ext cx="136559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Accounts Receivable</a:t>
          </a:r>
        </a:p>
      </dsp:txBody>
      <dsp:txXfrm>
        <a:off x="2115884" y="3012844"/>
        <a:ext cx="912974" cy="789834"/>
      </dsp:txXfrm>
    </dsp:sp>
    <dsp:sp modelId="{9B2EA558-1C31-4443-A9DD-811B2775FAA8}">
      <dsp:nvSpPr>
        <dsp:cNvPr id="0" name=""/>
        <dsp:cNvSpPr/>
      </dsp:nvSpPr>
      <dsp:spPr>
        <a:xfrm>
          <a:off x="3439633" y="1634134"/>
          <a:ext cx="628886" cy="541731"/>
        </a:xfrm>
        <a:prstGeom prst="hexagon">
          <a:avLst>
            <a:gd name="adj" fmla="val 28900"/>
            <a:gd name="vf" fmla="val 115470"/>
          </a:avLst>
        </a:prstGeom>
        <a:solidFill>
          <a:schemeClr val="tx2"/>
        </a:solidFill>
        <a:ln>
          <a:noFill/>
        </a:ln>
        <a:effectLst/>
      </dsp:spPr>
      <dsp:style>
        <a:lnRef idx="0">
          <a:scrgbClr r="0" g="0" b="0"/>
        </a:lnRef>
        <a:fillRef idx="1">
          <a:scrgbClr r="0" g="0" b="0"/>
        </a:fillRef>
        <a:effectRef idx="0">
          <a:scrgbClr r="0" g="0" b="0"/>
        </a:effectRef>
        <a:fontRef idx="minor"/>
      </dsp:style>
    </dsp:sp>
    <dsp:sp modelId="{DBD13B00-B86F-4719-A053-0026000D9A2F}">
      <dsp:nvSpPr>
        <dsp:cNvPr id="0" name=""/>
        <dsp:cNvSpPr/>
      </dsp:nvSpPr>
      <dsp:spPr>
        <a:xfrm>
          <a:off x="3068233" y="726643"/>
          <a:ext cx="136559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Accounts Payable</a:t>
          </a:r>
        </a:p>
      </dsp:txBody>
      <dsp:txXfrm>
        <a:off x="3294541" y="922428"/>
        <a:ext cx="912974" cy="789834"/>
      </dsp:txXfrm>
    </dsp:sp>
    <dsp:sp modelId="{0C4E637F-8556-422F-9ADD-41379FBAE0B3}">
      <dsp:nvSpPr>
        <dsp:cNvPr id="0" name=""/>
        <dsp:cNvSpPr/>
      </dsp:nvSpPr>
      <dsp:spPr>
        <a:xfrm>
          <a:off x="5467113" y="3522268"/>
          <a:ext cx="628886" cy="541731"/>
        </a:xfrm>
        <a:prstGeom prst="hexagon">
          <a:avLst>
            <a:gd name="adj" fmla="val 28900"/>
            <a:gd name="vf" fmla="val 115470"/>
          </a:avLst>
        </a:prstGeom>
        <a:solidFill>
          <a:schemeClr val="bg1"/>
        </a:solidFill>
        <a:ln>
          <a:noFill/>
        </a:ln>
        <a:effectLst/>
      </dsp:spPr>
      <dsp:style>
        <a:lnRef idx="0">
          <a:scrgbClr r="0" g="0" b="0"/>
        </a:lnRef>
        <a:fillRef idx="1">
          <a:scrgbClr r="0" g="0" b="0"/>
        </a:fillRef>
        <a:effectRef idx="0">
          <a:scrgbClr r="0" g="0" b="0"/>
        </a:effectRef>
        <a:fontRef idx="minor"/>
      </dsp:style>
    </dsp:sp>
    <dsp:sp modelId="{FD426B0C-C2F7-46AE-8451-7027D44807D5}">
      <dsp:nvSpPr>
        <dsp:cNvPr id="0" name=""/>
        <dsp:cNvSpPr/>
      </dsp:nvSpPr>
      <dsp:spPr>
        <a:xfrm>
          <a:off x="3068233" y="2155139"/>
          <a:ext cx="136559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Fixed Assets</a:t>
          </a:r>
        </a:p>
      </dsp:txBody>
      <dsp:txXfrm>
        <a:off x="3294541" y="2350924"/>
        <a:ext cx="912974" cy="789834"/>
      </dsp:txXfrm>
    </dsp:sp>
    <dsp:sp modelId="{64FE1A9E-044A-4FD0-8559-15959CF82B14}">
      <dsp:nvSpPr>
        <dsp:cNvPr id="0" name=""/>
        <dsp:cNvSpPr/>
      </dsp:nvSpPr>
      <dsp:spPr>
        <a:xfrm>
          <a:off x="396241" y="2133490"/>
          <a:ext cx="1566865"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Cash Management</a:t>
          </a:r>
        </a:p>
      </dsp:txBody>
      <dsp:txXfrm>
        <a:off x="639322" y="2316771"/>
        <a:ext cx="1080703" cy="8148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19DB7C-39A3-894A-B7D9-4C5B23D67DA4}">
      <dsp:nvSpPr>
        <dsp:cNvPr id="0" name=""/>
        <dsp:cNvSpPr/>
      </dsp:nvSpPr>
      <dsp:spPr>
        <a:xfrm>
          <a:off x="1861" y="423383"/>
          <a:ext cx="1656331" cy="662532"/>
        </a:xfrm>
        <a:prstGeom prst="chevron">
          <a:avLst/>
        </a:prstGeo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solidFill>
                <a:srgbClr val="FFFFFF"/>
              </a:solidFill>
              <a:latin typeface="Montserrat" pitchFamily="2" charset="77"/>
              <a:ea typeface="+mn-ea"/>
              <a:cs typeface="+mn-cs"/>
            </a:rPr>
            <a:t>Initial COA survey</a:t>
          </a:r>
        </a:p>
      </dsp:txBody>
      <dsp:txXfrm>
        <a:off x="333127" y="423383"/>
        <a:ext cx="993799" cy="662532"/>
      </dsp:txXfrm>
    </dsp:sp>
    <dsp:sp modelId="{4EE2202B-153D-604D-8A4A-5B87C51F3F9A}">
      <dsp:nvSpPr>
        <dsp:cNvPr id="0" name=""/>
        <dsp:cNvSpPr/>
      </dsp:nvSpPr>
      <dsp:spPr>
        <a:xfrm>
          <a:off x="1492559" y="423383"/>
          <a:ext cx="1656331" cy="662532"/>
        </a:xfrm>
        <a:prstGeom prst="chevron">
          <a:avLst/>
        </a:prstGeo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solidFill>
                <a:srgbClr val="FFFFFF"/>
              </a:solidFill>
              <a:latin typeface="Montserrat" pitchFamily="2" charset="77"/>
              <a:ea typeface="+mn-ea"/>
              <a:cs typeface="+mn-cs"/>
            </a:rPr>
            <a:t>Defining COA structure </a:t>
          </a:r>
        </a:p>
      </dsp:txBody>
      <dsp:txXfrm>
        <a:off x="1823825" y="423383"/>
        <a:ext cx="993799" cy="662532"/>
      </dsp:txXfrm>
    </dsp:sp>
    <dsp:sp modelId="{587E9AD7-A3B5-8A45-89F9-92C205C46494}">
      <dsp:nvSpPr>
        <dsp:cNvPr id="0" name=""/>
        <dsp:cNvSpPr/>
      </dsp:nvSpPr>
      <dsp:spPr>
        <a:xfrm>
          <a:off x="2983258" y="423383"/>
          <a:ext cx="1656331" cy="662532"/>
        </a:xfrm>
        <a:prstGeom prst="chevron">
          <a:avLst/>
        </a:prstGeo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solidFill>
                <a:srgbClr val="FFFFFF"/>
              </a:solidFill>
              <a:latin typeface="Montserrat" pitchFamily="2" charset="77"/>
              <a:ea typeface="+mn-ea"/>
              <a:cs typeface="+mn-cs"/>
            </a:rPr>
            <a:t>Initial COA values socialized </a:t>
          </a:r>
        </a:p>
      </dsp:txBody>
      <dsp:txXfrm>
        <a:off x="3314524" y="423383"/>
        <a:ext cx="993799" cy="662532"/>
      </dsp:txXfrm>
    </dsp:sp>
    <dsp:sp modelId="{94FEB93B-D295-4841-8D20-0FF2BCB61D75}">
      <dsp:nvSpPr>
        <dsp:cNvPr id="0" name=""/>
        <dsp:cNvSpPr/>
      </dsp:nvSpPr>
      <dsp:spPr>
        <a:xfrm>
          <a:off x="4473957" y="423383"/>
          <a:ext cx="1656331" cy="662532"/>
        </a:xfrm>
        <a:prstGeom prst="chevron">
          <a:avLst/>
        </a:prstGeo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a:solidFill>
                <a:srgbClr val="FFFFFF"/>
              </a:solidFill>
              <a:latin typeface="Montserrat" pitchFamily="2" charset="77"/>
              <a:ea typeface="+mn-ea"/>
              <a:cs typeface="+mn-cs"/>
            </a:rPr>
            <a:t> Input for future mapping</a:t>
          </a:r>
        </a:p>
      </dsp:txBody>
      <dsp:txXfrm>
        <a:off x="4805223" y="423383"/>
        <a:ext cx="993799" cy="662532"/>
      </dsp:txXfrm>
    </dsp:sp>
    <dsp:sp modelId="{2945EB13-091A-E84C-9811-F9E3D2477616}">
      <dsp:nvSpPr>
        <dsp:cNvPr id="0" name=""/>
        <dsp:cNvSpPr/>
      </dsp:nvSpPr>
      <dsp:spPr>
        <a:xfrm>
          <a:off x="5964656" y="423383"/>
          <a:ext cx="1656331" cy="662532"/>
        </a:xfrm>
        <a:prstGeom prst="chevron">
          <a:avLst/>
        </a:prstGeom>
        <a:solidFill>
          <a:srgbClr val="6B000D">
            <a:hueOff val="0"/>
            <a:satOff val="0"/>
            <a:lumOff val="0"/>
            <a:alphaOff val="0"/>
          </a:srgbClr>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solidFill>
                <a:srgbClr val="FFFFFF"/>
              </a:solidFill>
              <a:latin typeface="Montserrat" pitchFamily="2" charset="77"/>
              <a:ea typeface="+mn-ea"/>
              <a:cs typeface="+mn-cs"/>
            </a:rPr>
            <a:t>What happens next?</a:t>
          </a:r>
        </a:p>
      </dsp:txBody>
      <dsp:txXfrm>
        <a:off x="6295922" y="423383"/>
        <a:ext cx="993799" cy="6625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DB586-084B-44CF-8D4B-CC24EF828D52}">
      <dsp:nvSpPr>
        <dsp:cNvPr id="0" name=""/>
        <dsp:cNvSpPr/>
      </dsp:nvSpPr>
      <dsp:spPr>
        <a:xfrm>
          <a:off x="2229315" y="1311046"/>
          <a:ext cx="1666396" cy="1441500"/>
        </a:xfrm>
        <a:prstGeom prst="hexagon">
          <a:avLst>
            <a:gd name="adj" fmla="val 28570"/>
            <a:gd name="vf" fmla="val 1154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a:t>CoreHR</a:t>
          </a:r>
        </a:p>
      </dsp:txBody>
      <dsp:txXfrm>
        <a:off x="2505460" y="1549923"/>
        <a:ext cx="1114106" cy="963746"/>
      </dsp:txXfrm>
    </dsp:sp>
    <dsp:sp modelId="{2A952E52-40CC-4737-BF79-2CCD916AD347}">
      <dsp:nvSpPr>
        <dsp:cNvPr id="0" name=""/>
        <dsp:cNvSpPr/>
      </dsp:nvSpPr>
      <dsp:spPr>
        <a:xfrm>
          <a:off x="3272799" y="621385"/>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5FEC27-607D-481F-8A12-C287FE2A9E31}">
      <dsp:nvSpPr>
        <dsp:cNvPr id="0" name=""/>
        <dsp:cNvSpPr/>
      </dsp:nvSpPr>
      <dsp:spPr>
        <a:xfrm>
          <a:off x="2382814" y="0"/>
          <a:ext cx="136560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Payroll</a:t>
          </a:r>
        </a:p>
      </dsp:txBody>
      <dsp:txXfrm>
        <a:off x="2609123" y="195784"/>
        <a:ext cx="912982" cy="789836"/>
      </dsp:txXfrm>
    </dsp:sp>
    <dsp:sp modelId="{ABB31207-E9B5-4AB7-B1EB-1FC2B5702F16}">
      <dsp:nvSpPr>
        <dsp:cNvPr id="0" name=""/>
        <dsp:cNvSpPr/>
      </dsp:nvSpPr>
      <dsp:spPr>
        <a:xfrm>
          <a:off x="4006572" y="1634134"/>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D16A5B-1977-41BC-88FB-99C7D0723455}">
      <dsp:nvSpPr>
        <dsp:cNvPr id="0" name=""/>
        <dsp:cNvSpPr/>
      </dsp:nvSpPr>
      <dsp:spPr>
        <a:xfrm>
          <a:off x="3635228" y="726643"/>
          <a:ext cx="136560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Time &amp; Labor</a:t>
          </a:r>
        </a:p>
      </dsp:txBody>
      <dsp:txXfrm>
        <a:off x="3861537" y="922427"/>
        <a:ext cx="912982" cy="789836"/>
      </dsp:txXfrm>
    </dsp:sp>
    <dsp:sp modelId="{7B2DD66C-67AE-46C3-8A0A-BE6234F3A8C8}">
      <dsp:nvSpPr>
        <dsp:cNvPr id="0" name=""/>
        <dsp:cNvSpPr/>
      </dsp:nvSpPr>
      <dsp:spPr>
        <a:xfrm>
          <a:off x="3496846" y="2777337"/>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1824D8-54A0-4A15-B439-EA874D46E8AC}">
      <dsp:nvSpPr>
        <dsp:cNvPr id="0" name=""/>
        <dsp:cNvSpPr/>
      </dsp:nvSpPr>
      <dsp:spPr>
        <a:xfrm>
          <a:off x="3635228" y="2155139"/>
          <a:ext cx="136560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Absence</a:t>
          </a:r>
        </a:p>
      </dsp:txBody>
      <dsp:txXfrm>
        <a:off x="3861537" y="2350923"/>
        <a:ext cx="912982" cy="789836"/>
      </dsp:txXfrm>
    </dsp:sp>
    <dsp:sp modelId="{D3221D39-23E6-4B34-A593-6D2415047007}">
      <dsp:nvSpPr>
        <dsp:cNvPr id="0" name=""/>
        <dsp:cNvSpPr/>
      </dsp:nvSpPr>
      <dsp:spPr>
        <a:xfrm>
          <a:off x="2232416" y="2896006"/>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A6876C-9DD2-43A6-B1F4-511DA26A9AAB}">
      <dsp:nvSpPr>
        <dsp:cNvPr id="0" name=""/>
        <dsp:cNvSpPr/>
      </dsp:nvSpPr>
      <dsp:spPr>
        <a:xfrm>
          <a:off x="2382814" y="2882595"/>
          <a:ext cx="1365600" cy="1181404"/>
        </a:xfrm>
        <a:prstGeom prst="hexagon">
          <a:avLst>
            <a:gd name="adj" fmla="val 28570"/>
            <a:gd name="vf" fmla="val 115470"/>
          </a:avLst>
        </a:prstGeom>
        <a:solidFill>
          <a:schemeClr val="bg2">
            <a:lumMod val="50000"/>
          </a:schemeClr>
        </a:solidFill>
        <a:ln w="25400" cap="flat" cmpd="sng" algn="ctr">
          <a:solidFill>
            <a:schemeClr val="tx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Performance</a:t>
          </a:r>
        </a:p>
      </dsp:txBody>
      <dsp:txXfrm>
        <a:off x="2609123" y="3078379"/>
        <a:ext cx="912982" cy="789836"/>
      </dsp:txXfrm>
    </dsp:sp>
    <dsp:sp modelId="{6A1F0422-B374-4373-B316-B3B458D93704}">
      <dsp:nvSpPr>
        <dsp:cNvPr id="0" name=""/>
        <dsp:cNvSpPr/>
      </dsp:nvSpPr>
      <dsp:spPr>
        <a:xfrm>
          <a:off x="1486627" y="1883663"/>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8F1CF6-A14D-418E-97EF-2083462F6E83}">
      <dsp:nvSpPr>
        <dsp:cNvPr id="0" name=""/>
        <dsp:cNvSpPr/>
      </dsp:nvSpPr>
      <dsp:spPr>
        <a:xfrm>
          <a:off x="1124585" y="2155951"/>
          <a:ext cx="1365600" cy="1181404"/>
        </a:xfrm>
        <a:prstGeom prst="hexagon">
          <a:avLst>
            <a:gd name="adj" fmla="val 28570"/>
            <a:gd name="vf" fmla="val 115470"/>
          </a:avLst>
        </a:prstGeom>
        <a:solidFill>
          <a:schemeClr val="bg2">
            <a:lumMod val="50000"/>
          </a:schemeClr>
        </a:solidFill>
        <a:ln w="25400" cap="flat" cmpd="sng" algn="ctr">
          <a:solidFill>
            <a:schemeClr val="bg2">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Learning</a:t>
          </a:r>
        </a:p>
      </dsp:txBody>
      <dsp:txXfrm>
        <a:off x="1350894" y="2351735"/>
        <a:ext cx="912982" cy="789836"/>
      </dsp:txXfrm>
    </dsp:sp>
    <dsp:sp modelId="{6949AB43-6DBB-4C50-BE32-F3D1375BAEA2}">
      <dsp:nvSpPr>
        <dsp:cNvPr id="0" name=""/>
        <dsp:cNvSpPr/>
      </dsp:nvSpPr>
      <dsp:spPr>
        <a:xfrm>
          <a:off x="1095170" y="725017"/>
          <a:ext cx="1424430" cy="1181404"/>
        </a:xfrm>
        <a:prstGeom prst="hexagon">
          <a:avLst>
            <a:gd name="adj" fmla="val 28570"/>
            <a:gd name="vf" fmla="val 115470"/>
          </a:avLst>
        </a:prstGeom>
        <a:solidFill>
          <a:schemeClr val="bg2">
            <a:lumMod val="50000"/>
          </a:schemeClr>
        </a:solidFill>
        <a:ln w="25400" cap="flat" cmpd="sng" algn="ctr">
          <a:solidFill>
            <a:schemeClr val="tx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144" rIns="0" bIns="9144" numCol="1" spcCol="1270" anchor="ctr" anchorCtr="0">
          <a:noAutofit/>
        </a:bodyPr>
        <a:lstStyle/>
        <a:p>
          <a:pPr marL="0" lvl="0" indent="0" algn="ctr" defTabSz="488950">
            <a:lnSpc>
              <a:spcPct val="90000"/>
            </a:lnSpc>
            <a:spcBef>
              <a:spcPct val="0"/>
            </a:spcBef>
            <a:spcAft>
              <a:spcPct val="35000"/>
            </a:spcAft>
            <a:buNone/>
          </a:pPr>
          <a:r>
            <a:rPr lang="en-US" sz="1100" kern="1200"/>
            <a:t>Compensation</a:t>
          </a:r>
        </a:p>
      </dsp:txBody>
      <dsp:txXfrm>
        <a:off x="1326382" y="916781"/>
        <a:ext cx="962006" cy="7978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DB586-084B-44CF-8D4B-CC24EF828D52}">
      <dsp:nvSpPr>
        <dsp:cNvPr id="0" name=""/>
        <dsp:cNvSpPr/>
      </dsp:nvSpPr>
      <dsp:spPr>
        <a:xfrm>
          <a:off x="2229315" y="1311046"/>
          <a:ext cx="1666396" cy="1441500"/>
        </a:xfrm>
        <a:prstGeom prst="hexagon">
          <a:avLst>
            <a:gd name="adj" fmla="val 28570"/>
            <a:gd name="vf" fmla="val 1154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a:t>EPM</a:t>
          </a:r>
        </a:p>
      </dsp:txBody>
      <dsp:txXfrm>
        <a:off x="2505460" y="1549923"/>
        <a:ext cx="1114106" cy="963746"/>
      </dsp:txXfrm>
    </dsp:sp>
    <dsp:sp modelId="{2A952E52-40CC-4737-BF79-2CCD916AD347}">
      <dsp:nvSpPr>
        <dsp:cNvPr id="0" name=""/>
        <dsp:cNvSpPr/>
      </dsp:nvSpPr>
      <dsp:spPr>
        <a:xfrm>
          <a:off x="3272799" y="621385"/>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5FEC27-607D-481F-8A12-C287FE2A9E31}">
      <dsp:nvSpPr>
        <dsp:cNvPr id="0" name=""/>
        <dsp:cNvSpPr/>
      </dsp:nvSpPr>
      <dsp:spPr>
        <a:xfrm>
          <a:off x="2382814" y="0"/>
          <a:ext cx="136560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Commitments Planning</a:t>
          </a:r>
        </a:p>
      </dsp:txBody>
      <dsp:txXfrm>
        <a:off x="2609123" y="195784"/>
        <a:ext cx="912982" cy="789836"/>
      </dsp:txXfrm>
    </dsp:sp>
    <dsp:sp modelId="{ABB31207-E9B5-4AB7-B1EB-1FC2B5702F16}">
      <dsp:nvSpPr>
        <dsp:cNvPr id="0" name=""/>
        <dsp:cNvSpPr/>
      </dsp:nvSpPr>
      <dsp:spPr>
        <a:xfrm>
          <a:off x="4006572" y="1634134"/>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D16A5B-1977-41BC-88FB-99C7D0723455}">
      <dsp:nvSpPr>
        <dsp:cNvPr id="0" name=""/>
        <dsp:cNvSpPr/>
      </dsp:nvSpPr>
      <dsp:spPr>
        <a:xfrm>
          <a:off x="3635228" y="726643"/>
          <a:ext cx="136560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Workforce Planning</a:t>
          </a:r>
        </a:p>
      </dsp:txBody>
      <dsp:txXfrm>
        <a:off x="3861537" y="922427"/>
        <a:ext cx="912982" cy="789836"/>
      </dsp:txXfrm>
    </dsp:sp>
    <dsp:sp modelId="{7B2DD66C-67AE-46C3-8A0A-BE6234F3A8C8}">
      <dsp:nvSpPr>
        <dsp:cNvPr id="0" name=""/>
        <dsp:cNvSpPr/>
      </dsp:nvSpPr>
      <dsp:spPr>
        <a:xfrm>
          <a:off x="3496846" y="2777337"/>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1824D8-54A0-4A15-B439-EA874D46E8AC}">
      <dsp:nvSpPr>
        <dsp:cNvPr id="0" name=""/>
        <dsp:cNvSpPr/>
      </dsp:nvSpPr>
      <dsp:spPr>
        <a:xfrm>
          <a:off x="3635228" y="2155139"/>
          <a:ext cx="1365600" cy="1181404"/>
        </a:xfrm>
        <a:prstGeom prst="hexagon">
          <a:avLst>
            <a:gd name="adj" fmla="val 28570"/>
            <a:gd name="vf" fmla="val 11547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Revenue Planning</a:t>
          </a:r>
        </a:p>
      </dsp:txBody>
      <dsp:txXfrm>
        <a:off x="3861537" y="2350923"/>
        <a:ext cx="912982" cy="789836"/>
      </dsp:txXfrm>
    </dsp:sp>
    <dsp:sp modelId="{D3221D39-23E6-4B34-A593-6D2415047007}">
      <dsp:nvSpPr>
        <dsp:cNvPr id="0" name=""/>
        <dsp:cNvSpPr/>
      </dsp:nvSpPr>
      <dsp:spPr>
        <a:xfrm>
          <a:off x="2232416" y="2896006"/>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A6876C-9DD2-43A6-B1F4-511DA26A9AAB}">
      <dsp:nvSpPr>
        <dsp:cNvPr id="0" name=""/>
        <dsp:cNvSpPr/>
      </dsp:nvSpPr>
      <dsp:spPr>
        <a:xfrm>
          <a:off x="2382814" y="2882595"/>
          <a:ext cx="1365600" cy="1181404"/>
        </a:xfrm>
        <a:prstGeom prst="hexagon">
          <a:avLst>
            <a:gd name="adj" fmla="val 28570"/>
            <a:gd name="vf" fmla="val 115470"/>
          </a:avLst>
        </a:prstGeom>
        <a:solidFill>
          <a:schemeClr val="bg2">
            <a:lumMod val="50000"/>
          </a:schemeClr>
        </a:solidFill>
        <a:ln w="25400" cap="flat" cmpd="sng" algn="ctr">
          <a:solidFill>
            <a:schemeClr val="tx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Budget Creation</a:t>
          </a:r>
        </a:p>
      </dsp:txBody>
      <dsp:txXfrm>
        <a:off x="2609123" y="3078379"/>
        <a:ext cx="912982" cy="789836"/>
      </dsp:txXfrm>
    </dsp:sp>
    <dsp:sp modelId="{6A1F0422-B374-4373-B316-B3B458D93704}">
      <dsp:nvSpPr>
        <dsp:cNvPr id="0" name=""/>
        <dsp:cNvSpPr/>
      </dsp:nvSpPr>
      <dsp:spPr>
        <a:xfrm>
          <a:off x="1486627" y="1883664"/>
          <a:ext cx="628726" cy="5417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8F1CF6-A14D-418E-97EF-2083462F6E83}">
      <dsp:nvSpPr>
        <dsp:cNvPr id="0" name=""/>
        <dsp:cNvSpPr/>
      </dsp:nvSpPr>
      <dsp:spPr>
        <a:xfrm>
          <a:off x="1124585" y="2155952"/>
          <a:ext cx="1365600" cy="1181404"/>
        </a:xfrm>
        <a:prstGeom prst="hexagon">
          <a:avLst>
            <a:gd name="adj" fmla="val 28570"/>
            <a:gd name="vf" fmla="val 115470"/>
          </a:avLst>
        </a:prstGeom>
        <a:solidFill>
          <a:schemeClr val="bg2">
            <a:lumMod val="50000"/>
          </a:schemeClr>
        </a:solidFill>
        <a:ln w="25400" cap="flat" cmpd="sng" algn="ctr">
          <a:solidFill>
            <a:schemeClr val="bg2">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Scholarship Planning</a:t>
          </a:r>
        </a:p>
      </dsp:txBody>
      <dsp:txXfrm>
        <a:off x="1350894" y="2351736"/>
        <a:ext cx="912982" cy="789836"/>
      </dsp:txXfrm>
    </dsp:sp>
    <dsp:sp modelId="{6949AB43-6DBB-4C50-BE32-F3D1375BAEA2}">
      <dsp:nvSpPr>
        <dsp:cNvPr id="0" name=""/>
        <dsp:cNvSpPr/>
      </dsp:nvSpPr>
      <dsp:spPr>
        <a:xfrm>
          <a:off x="1095170" y="725017"/>
          <a:ext cx="1424430" cy="1181404"/>
        </a:xfrm>
        <a:prstGeom prst="hexagon">
          <a:avLst>
            <a:gd name="adj" fmla="val 28570"/>
            <a:gd name="vf" fmla="val 115470"/>
          </a:avLst>
        </a:prstGeom>
        <a:solidFill>
          <a:schemeClr val="bg2">
            <a:lumMod val="50000"/>
          </a:schemeClr>
        </a:solidFill>
        <a:ln w="25400" cap="flat" cmpd="sng" algn="ctr">
          <a:solidFill>
            <a:schemeClr val="tx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144" rIns="0" bIns="9144" numCol="1" spcCol="1270" anchor="ctr" anchorCtr="0">
          <a:noAutofit/>
        </a:bodyPr>
        <a:lstStyle/>
        <a:p>
          <a:pPr marL="0" lvl="0" indent="0" algn="ctr" defTabSz="488950">
            <a:lnSpc>
              <a:spcPct val="90000"/>
            </a:lnSpc>
            <a:spcBef>
              <a:spcPct val="0"/>
            </a:spcBef>
            <a:spcAft>
              <a:spcPct val="35000"/>
            </a:spcAft>
            <a:buNone/>
          </a:pPr>
          <a:r>
            <a:rPr lang="en-US" sz="1100" kern="1200"/>
            <a:t>Financial Planning</a:t>
          </a:r>
        </a:p>
      </dsp:txBody>
      <dsp:txXfrm>
        <a:off x="1326382" y="916781"/>
        <a:ext cx="962006" cy="797876"/>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07297E-5EAA-83CF-81BB-AD38629E077B}"/>
              </a:ext>
            </a:extLst>
          </p:cNvPr>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a:extLst>
              <a:ext uri="{FF2B5EF4-FFF2-40B4-BE49-F238E27FC236}">
                <a16:creationId xmlns:a16="http://schemas.microsoft.com/office/drawing/2014/main" id="{0AFE740B-E16C-78C8-2243-8355F55F052E}"/>
              </a:ext>
            </a:extLst>
          </p:cNvPr>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99DAEC22-7BB1-455A-A5FC-BBD5E886FF89}" type="datetimeFigureOut">
              <a:rPr lang="en-US" smtClean="0"/>
              <a:t>2/4/2026</a:t>
            </a:fld>
            <a:endParaRPr lang="en-US"/>
          </a:p>
        </p:txBody>
      </p:sp>
      <p:sp>
        <p:nvSpPr>
          <p:cNvPr id="4" name="Footer Placeholder 3">
            <a:extLst>
              <a:ext uri="{FF2B5EF4-FFF2-40B4-BE49-F238E27FC236}">
                <a16:creationId xmlns:a16="http://schemas.microsoft.com/office/drawing/2014/main" id="{EE631C88-D5D9-9EFA-DCC0-BC9239D59CD4}"/>
              </a:ext>
            </a:extLst>
          </p:cNvPr>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661CAE7-568A-074F-8C74-B0B125E3611E}"/>
              </a:ext>
            </a:extLst>
          </p:cNvPr>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447A543B-141B-44E0-B522-92ACC35A924A}" type="slidenum">
              <a:rPr lang="en-US" smtClean="0"/>
              <a:t>‹#›</a:t>
            </a:fld>
            <a:endParaRPr lang="en-US"/>
          </a:p>
        </p:txBody>
      </p:sp>
    </p:spTree>
    <p:extLst>
      <p:ext uri="{BB962C8B-B14F-4D97-AF65-F5344CB8AC3E}">
        <p14:creationId xmlns:p14="http://schemas.microsoft.com/office/powerpoint/2010/main" val="3452862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17513" y="701675"/>
            <a:ext cx="6243637" cy="3511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8" y="4447461"/>
            <a:ext cx="5661660" cy="4213384"/>
          </a:xfrm>
          <a:prstGeom prst="rect">
            <a:avLst/>
          </a:prstGeom>
          <a:noFill/>
          <a:ln>
            <a:noFill/>
          </a:ln>
        </p:spPr>
        <p:txBody>
          <a:bodyPr spcFirstLastPara="1" wrap="square" lIns="93921" tIns="93921" rIns="93921" bIns="93921"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endParaRPr/>
          </a:p>
        </p:txBody>
      </p:sp>
      <p:sp>
        <p:nvSpPr>
          <p:cNvPr id="177" name="Google Shape;177;g27b8addbd5d_0_276:notes"/>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a:extLst>
            <a:ext uri="{FF2B5EF4-FFF2-40B4-BE49-F238E27FC236}">
              <a16:creationId xmlns:a16="http://schemas.microsoft.com/office/drawing/2014/main" id="{BF577EF2-DD1C-632F-7D6E-4820F1175816}"/>
            </a:ext>
          </a:extLst>
        </p:cNvPr>
        <p:cNvGrpSpPr/>
        <p:nvPr/>
      </p:nvGrpSpPr>
      <p:grpSpPr>
        <a:xfrm>
          <a:off x="0" y="0"/>
          <a:ext cx="0" cy="0"/>
          <a:chOff x="0" y="0"/>
          <a:chExt cx="0" cy="0"/>
        </a:xfrm>
      </p:grpSpPr>
      <p:sp>
        <p:nvSpPr>
          <p:cNvPr id="181" name="Google Shape;181;g27b8addbd5d_0_328:notes">
            <a:extLst>
              <a:ext uri="{FF2B5EF4-FFF2-40B4-BE49-F238E27FC236}">
                <a16:creationId xmlns:a16="http://schemas.microsoft.com/office/drawing/2014/main" id="{B4778961-1C54-A008-7DB5-67471E2CDFD0}"/>
              </a:ext>
            </a:extLst>
          </p:cNvPr>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27b8addbd5d_0_328:notes">
            <a:extLst>
              <a:ext uri="{FF2B5EF4-FFF2-40B4-BE49-F238E27FC236}">
                <a16:creationId xmlns:a16="http://schemas.microsoft.com/office/drawing/2014/main" id="{D6479A8C-D851-5FC3-8CCC-0CDE1549946A}"/>
              </a:ext>
            </a:extLst>
          </p:cNvPr>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r>
              <a:rPr lang="en-US" sz="1200" b="1">
                <a:latin typeface="Calibri"/>
                <a:ea typeface="Calibri"/>
                <a:cs typeface="Calibri"/>
                <a:sym typeface="Calibri"/>
              </a:rPr>
              <a:t>NOTE that </a:t>
            </a:r>
            <a:r>
              <a:rPr lang="en-US" sz="2000" b="1" i="0" u="none" strike="noStrike">
                <a:solidFill>
                  <a:srgbClr val="212121"/>
                </a:solidFill>
                <a:effectLst/>
                <a:latin typeface="Aptos" panose="020B0004020202020204" pitchFamily="34" charset="0"/>
              </a:rPr>
              <a:t>the user won’t be picking the Account value in </a:t>
            </a:r>
            <a:r>
              <a:rPr lang="en-US" sz="2000" b="1" i="0" u="none" strike="noStrike" err="1">
                <a:solidFill>
                  <a:srgbClr val="212121"/>
                </a:solidFill>
                <a:effectLst/>
                <a:latin typeface="Aptos" panose="020B0004020202020204" pitchFamily="34" charset="0"/>
              </a:rPr>
              <a:t>WolfieONE</a:t>
            </a:r>
            <a:r>
              <a:rPr lang="en-US" sz="2000" b="1" i="0" u="none" strike="noStrike">
                <a:solidFill>
                  <a:srgbClr val="212121"/>
                </a:solidFill>
                <a:effectLst/>
                <a:latin typeface="Aptos" panose="020B0004020202020204" pitchFamily="34" charset="0"/>
              </a:rPr>
              <a:t> anywhere.</a:t>
            </a:r>
          </a:p>
          <a:p>
            <a:pPr marL="0" indent="0">
              <a:buSzPts val="1400"/>
              <a:buNone/>
            </a:pPr>
            <a:r>
              <a:rPr lang="en-US" sz="2000" b="0" i="0" u="none" strike="noStrike">
                <a:solidFill>
                  <a:srgbClr val="212121"/>
                </a:solidFill>
                <a:effectLst/>
                <a:latin typeface="Aptos" panose="020B0004020202020204" pitchFamily="34" charset="0"/>
                <a:ea typeface="Calibri"/>
                <a:cs typeface="Calibri"/>
                <a:sym typeface="Calibri"/>
              </a:rPr>
              <a:t>It’s closely aligned with object codes or expense type. (commodity codes in </a:t>
            </a:r>
            <a:r>
              <a:rPr lang="en-US" sz="2000" b="0" i="0" u="none" strike="noStrike" err="1">
                <a:solidFill>
                  <a:srgbClr val="212121"/>
                </a:solidFill>
                <a:effectLst/>
                <a:latin typeface="Aptos" panose="020B0004020202020204" pitchFamily="34" charset="0"/>
                <a:ea typeface="Calibri"/>
                <a:cs typeface="Calibri"/>
                <a:sym typeface="Calibri"/>
              </a:rPr>
              <a:t>WolfMART</a:t>
            </a:r>
            <a:r>
              <a:rPr lang="en-US" sz="2000" b="0" i="0" u="none" strike="noStrike">
                <a:solidFill>
                  <a:srgbClr val="212121"/>
                </a:solidFill>
                <a:effectLst/>
                <a:latin typeface="Aptos" panose="020B0004020202020204" pitchFamily="34" charset="0"/>
                <a:ea typeface="Calibri"/>
                <a:cs typeface="Calibri"/>
                <a:sym typeface="Calibri"/>
              </a:rPr>
              <a:t>, and no change for Concur, which is “expense type”)</a:t>
            </a:r>
          </a:p>
          <a:p>
            <a:pPr marL="0" indent="0">
              <a:buSzPts val="1400"/>
              <a:buNone/>
            </a:pPr>
            <a:r>
              <a:rPr lang="en-US" sz="1200" kern="1200">
                <a:solidFill>
                  <a:srgbClr val="000000"/>
                </a:solidFill>
                <a:latin typeface="Montserrat" pitchFamily="2" charset="77"/>
                <a:cs typeface="Arial" panose="020B0604020202020204" pitchFamily="34" charset="0"/>
              </a:rPr>
              <a:t>Mapping: </a:t>
            </a:r>
            <a:r>
              <a:rPr lang="en-US" sz="1200">
                <a:latin typeface="Montserrat" pitchFamily="2" charset="77"/>
              </a:rPr>
              <a:t>Account segment in the old PeopleSoft chart (general ledger account) maps to this segment. </a:t>
            </a:r>
            <a:r>
              <a:rPr lang="en-US" sz="2000" b="0" i="0" u="none" strike="noStrike">
                <a:solidFill>
                  <a:srgbClr val="212121"/>
                </a:solidFill>
                <a:effectLst/>
                <a:latin typeface="Aptos" panose="020B0004020202020204" pitchFamily="34" charset="0"/>
                <a:cs typeface="Calibri"/>
                <a:sym typeface="Calibri"/>
              </a:rPr>
              <a:t>(only visible if you are in SB reporting)</a:t>
            </a:r>
          </a:p>
          <a:p>
            <a:pPr marL="0" indent="0">
              <a:buSzPts val="1400"/>
              <a:buNone/>
            </a:pPr>
            <a:r>
              <a:rPr lang="en-US" sz="2000" b="0" i="0" u="none" strike="noStrike">
                <a:solidFill>
                  <a:srgbClr val="212121"/>
                </a:solidFill>
                <a:effectLst/>
                <a:latin typeface="Aptos" panose="020B0004020202020204" pitchFamily="34" charset="0"/>
                <a:ea typeface="Calibri"/>
                <a:cs typeface="Calibri"/>
                <a:sym typeface="Calibri"/>
              </a:rPr>
              <a:t>Most folks just know revenue category and expense category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b="0" i="0" u="none" strike="noStrike">
                <a:solidFill>
                  <a:srgbClr val="212121"/>
                </a:solidFill>
                <a:effectLst/>
                <a:latin typeface="Aptos" panose="020B0004020202020204" pitchFamily="34" charset="0"/>
                <a:ea typeface="Calibri"/>
                <a:cs typeface="Calibri"/>
                <a:sym typeface="Calibri"/>
              </a:rPr>
              <a:t>Alt hierarchies: </a:t>
            </a:r>
            <a:r>
              <a:rPr lang="en-US" sz="1100" b="0" i="0" u="none" strike="noStrike" cap="none">
                <a:solidFill>
                  <a:srgbClr val="000000"/>
                </a:solidFill>
                <a:effectLst/>
                <a:latin typeface="Arial"/>
                <a:ea typeface="Arial"/>
                <a:cs typeface="Arial"/>
                <a:sym typeface="Arial"/>
              </a:rPr>
              <a:t>This concept will only be used by Central Acct and BFP&amp;A. Long term, for reporting it might matter for more stakeholders. </a:t>
            </a:r>
          </a:p>
          <a:p>
            <a:pPr marL="0" indent="0">
              <a:buSzPts val="1400"/>
              <a:buNone/>
            </a:pPr>
            <a:endParaRPr sz="1200" b="1">
              <a:latin typeface="Calibri"/>
              <a:ea typeface="Calibri"/>
              <a:cs typeface="Calibri"/>
              <a:sym typeface="Calibri"/>
            </a:endParaRPr>
          </a:p>
        </p:txBody>
      </p:sp>
      <p:sp>
        <p:nvSpPr>
          <p:cNvPr id="183" name="Google Shape;183;g27b8addbd5d_0_328:notes">
            <a:extLst>
              <a:ext uri="{FF2B5EF4-FFF2-40B4-BE49-F238E27FC236}">
                <a16:creationId xmlns:a16="http://schemas.microsoft.com/office/drawing/2014/main" id="{C1032A99-5FB9-84BC-DAA5-F23A5C5D49D5}"/>
              </a:ext>
            </a:extLst>
          </p:cNvPr>
          <p:cNvSpPr txBox="1">
            <a:spLocks noGrp="1"/>
          </p:cNvSpPr>
          <p:nvPr>
            <p:ph type="sldNum" idx="12"/>
          </p:nvPr>
        </p:nvSpPr>
        <p:spPr>
          <a:xfrm>
            <a:off x="4008705" y="8893296"/>
            <a:ext cx="3066733" cy="469690"/>
          </a:xfrm>
          <a:prstGeom prst="rect">
            <a:avLst/>
          </a:prstGeom>
          <a:noFill/>
          <a:ln>
            <a:noFill/>
          </a:ln>
        </p:spPr>
        <p:txBody>
          <a:bodyPr spcFirstLastPara="1" wrap="square" lIns="93921" tIns="46948" rIns="93921" bIns="46948" anchor="b" anchorCtr="0">
            <a:noAutofit/>
          </a:bodyPr>
          <a:lstStyle/>
          <a:p>
            <a:pPr algn="r">
              <a:buSzPts val="1400"/>
            </a:pPr>
            <a:fld id="{00000000-1234-1234-1234-123412341234}" type="slidenum">
              <a:rPr lang="en"/>
              <a:pPr algn="r">
                <a:buSzPts val="1400"/>
              </a:pPr>
              <a:t>11</a:t>
            </a:fld>
            <a:endParaRPr/>
          </a:p>
        </p:txBody>
      </p:sp>
    </p:spTree>
    <p:extLst>
      <p:ext uri="{BB962C8B-B14F-4D97-AF65-F5344CB8AC3E}">
        <p14:creationId xmlns:p14="http://schemas.microsoft.com/office/powerpoint/2010/main" val="4173077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a:extLst>
            <a:ext uri="{FF2B5EF4-FFF2-40B4-BE49-F238E27FC236}">
              <a16:creationId xmlns:a16="http://schemas.microsoft.com/office/drawing/2014/main" id="{A0136ED0-B862-A840-0B86-51549B2EE684}"/>
            </a:ext>
          </a:extLst>
        </p:cNvPr>
        <p:cNvGrpSpPr/>
        <p:nvPr/>
      </p:nvGrpSpPr>
      <p:grpSpPr>
        <a:xfrm>
          <a:off x="0" y="0"/>
          <a:ext cx="0" cy="0"/>
          <a:chOff x="0" y="0"/>
          <a:chExt cx="0" cy="0"/>
        </a:xfrm>
      </p:grpSpPr>
      <p:sp>
        <p:nvSpPr>
          <p:cNvPr id="181" name="Google Shape;181;g27b8addbd5d_0_328:notes">
            <a:extLst>
              <a:ext uri="{FF2B5EF4-FFF2-40B4-BE49-F238E27FC236}">
                <a16:creationId xmlns:a16="http://schemas.microsoft.com/office/drawing/2014/main" id="{9A9B6DCC-EBAD-12F9-7B5F-60C56A48154D}"/>
              </a:ext>
            </a:extLst>
          </p:cNvPr>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27b8addbd5d_0_328:notes">
            <a:extLst>
              <a:ext uri="{FF2B5EF4-FFF2-40B4-BE49-F238E27FC236}">
                <a16:creationId xmlns:a16="http://schemas.microsoft.com/office/drawing/2014/main" id="{3BF643F1-2606-C6EC-5F11-A3546666A000}"/>
              </a:ext>
            </a:extLst>
          </p:cNvPr>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endParaRPr lang="en-US" sz="1200" b="1">
              <a:latin typeface="Calibri"/>
              <a:ea typeface="Calibri"/>
              <a:cs typeface="Calibri"/>
              <a:sym typeface="Calibri"/>
            </a:endParaRPr>
          </a:p>
          <a:p>
            <a:pPr marL="0" indent="0">
              <a:buSzPts val="1400"/>
              <a:buNone/>
            </a:pPr>
            <a:r>
              <a:rPr lang="en-US" sz="1200" b="1">
                <a:latin typeface="Calibri"/>
                <a:ea typeface="Calibri"/>
                <a:cs typeface="Calibri"/>
                <a:sym typeface="Calibri"/>
              </a:rPr>
              <a:t>This segment/concept is not brand new. The user will enter it in the future so we can have increased accuracy. Instead of setting the classification in the background once for each fund and assuming all transactions for that fund will be correct, we categorize it at the transaction level. One of the key benefits of this whole implementation is capturing this at the transaction level. Depending on the situation, the primary purpose should be entered, or the line items should be split out. </a:t>
            </a:r>
          </a:p>
          <a:p>
            <a:pPr marL="0" indent="0">
              <a:buSzPts val="1400"/>
              <a:buNone/>
            </a:pPr>
            <a:r>
              <a:rPr lang="en-US" sz="1200" b="1">
                <a:latin typeface="Calibri"/>
                <a:ea typeface="Calibri"/>
                <a:cs typeface="Calibri"/>
                <a:sym typeface="Calibri"/>
              </a:rPr>
              <a:t>We are moving from having this at a very high level (fund setting) to a “per transaction”, we are looking at each transaction rather than who is spending or “which pot of money”. </a:t>
            </a:r>
          </a:p>
          <a:p>
            <a:pPr marL="0" indent="0">
              <a:buSzPts val="1400"/>
              <a:buNone/>
            </a:pPr>
            <a:r>
              <a:rPr lang="en-US" sz="1200" b="1">
                <a:latin typeface="Calibri"/>
                <a:ea typeface="Calibri"/>
                <a:cs typeface="Calibri"/>
                <a:sym typeface="Calibri"/>
              </a:rPr>
              <a:t>SBF transactions in Concur are an exception basis, where, for a few reasons, Classification will be “invisible” and not have to be entered. </a:t>
            </a:r>
          </a:p>
          <a:p>
            <a:pPr marL="0" indent="0">
              <a:buSzPts val="1400"/>
              <a:buNone/>
            </a:pPr>
            <a:r>
              <a:rPr lang="en-US" sz="1200" b="1">
                <a:latin typeface="Calibri"/>
                <a:ea typeface="Calibri"/>
                <a:cs typeface="Calibri"/>
                <a:sym typeface="Calibri"/>
              </a:rPr>
              <a:t>For EPM: Eli will follow up with Cassie to find out whether there is a need to put in classifications when it comes to planning (for revenue)</a:t>
            </a:r>
            <a:endParaRPr sz="1200" b="1">
              <a:latin typeface="Calibri"/>
              <a:ea typeface="Calibri"/>
              <a:cs typeface="Calibri"/>
              <a:sym typeface="Calibri"/>
            </a:endParaRPr>
          </a:p>
        </p:txBody>
      </p:sp>
      <p:sp>
        <p:nvSpPr>
          <p:cNvPr id="183" name="Google Shape;183;g27b8addbd5d_0_328:notes">
            <a:extLst>
              <a:ext uri="{FF2B5EF4-FFF2-40B4-BE49-F238E27FC236}">
                <a16:creationId xmlns:a16="http://schemas.microsoft.com/office/drawing/2014/main" id="{FF89E07F-33DE-E41B-C5E0-5F1B3B23693E}"/>
              </a:ext>
            </a:extLst>
          </p:cNvPr>
          <p:cNvSpPr txBox="1">
            <a:spLocks noGrp="1"/>
          </p:cNvSpPr>
          <p:nvPr>
            <p:ph type="sldNum" idx="12"/>
          </p:nvPr>
        </p:nvSpPr>
        <p:spPr>
          <a:xfrm>
            <a:off x="4008705" y="8893296"/>
            <a:ext cx="3066733" cy="469690"/>
          </a:xfrm>
          <a:prstGeom prst="rect">
            <a:avLst/>
          </a:prstGeom>
          <a:noFill/>
          <a:ln>
            <a:noFill/>
          </a:ln>
        </p:spPr>
        <p:txBody>
          <a:bodyPr spcFirstLastPara="1" wrap="square" lIns="93921" tIns="46948" rIns="93921" bIns="46948" anchor="b" anchorCtr="0">
            <a:noAutofit/>
          </a:bodyPr>
          <a:lstStyle/>
          <a:p>
            <a:pPr algn="r">
              <a:buSzPts val="1400"/>
            </a:pPr>
            <a:fld id="{00000000-1234-1234-1234-123412341234}" type="slidenum">
              <a:rPr lang="en"/>
              <a:pPr algn="r">
                <a:buSzPts val="1400"/>
              </a:pPr>
              <a:t>12</a:t>
            </a:fld>
            <a:endParaRPr/>
          </a:p>
        </p:txBody>
      </p:sp>
    </p:spTree>
    <p:extLst>
      <p:ext uri="{BB962C8B-B14F-4D97-AF65-F5344CB8AC3E}">
        <p14:creationId xmlns:p14="http://schemas.microsoft.com/office/powerpoint/2010/main" val="4209169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a:extLst>
            <a:ext uri="{FF2B5EF4-FFF2-40B4-BE49-F238E27FC236}">
              <a16:creationId xmlns:a16="http://schemas.microsoft.com/office/drawing/2014/main" id="{D0CCB376-BAF1-ABDD-EB20-76B83E952A42}"/>
            </a:ext>
          </a:extLst>
        </p:cNvPr>
        <p:cNvGrpSpPr/>
        <p:nvPr/>
      </p:nvGrpSpPr>
      <p:grpSpPr>
        <a:xfrm>
          <a:off x="0" y="0"/>
          <a:ext cx="0" cy="0"/>
          <a:chOff x="0" y="0"/>
          <a:chExt cx="0" cy="0"/>
        </a:xfrm>
      </p:grpSpPr>
      <p:sp>
        <p:nvSpPr>
          <p:cNvPr id="181" name="Google Shape;181;g27b8addbd5d_0_328:notes">
            <a:extLst>
              <a:ext uri="{FF2B5EF4-FFF2-40B4-BE49-F238E27FC236}">
                <a16:creationId xmlns:a16="http://schemas.microsoft.com/office/drawing/2014/main" id="{A8211024-1D52-9ACB-AAC6-5B5BCDC11321}"/>
              </a:ext>
            </a:extLst>
          </p:cNvPr>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27b8addbd5d_0_328:notes">
            <a:extLst>
              <a:ext uri="{FF2B5EF4-FFF2-40B4-BE49-F238E27FC236}">
                <a16:creationId xmlns:a16="http://schemas.microsoft.com/office/drawing/2014/main" id="{0F388EB9-BB73-552D-3494-89CB269C26D2}"/>
              </a:ext>
            </a:extLst>
          </p:cNvPr>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r>
              <a:rPr lang="en-US" sz="1200" b="1">
                <a:latin typeface="Calibri"/>
                <a:ea typeface="Calibri"/>
                <a:cs typeface="Calibri"/>
                <a:sym typeface="Calibri"/>
              </a:rPr>
              <a:t>Explain that even lower level transfers within units have to carry the official (original) campus commitment value of the commitment that was given out. Major training needed for units. If you have commitments, it will be reflected in your target. When you get a target, you know how much you can spend (spending authority). Example: I am the Dean, the commitment is from the Provost and my commitment needs to be used for a specific purpose such as “grow the entering class”, when I (Dean) give it to the department, the Dean is responsible for telling the departments to see their commitment in their targets in EPM. The Dean would be responsible for the telling their units (in the target build up) that their target includes that commitment and what the commitment number is (on their target in EPM.  </a:t>
            </a:r>
          </a:p>
          <a:p>
            <a:pPr marL="0" indent="0">
              <a:buSzPts val="1400"/>
              <a:buNone/>
            </a:pPr>
            <a:r>
              <a:rPr lang="en-US" sz="1200" b="1">
                <a:latin typeface="Calibri"/>
                <a:ea typeface="Calibri"/>
                <a:cs typeface="Calibri"/>
                <a:sym typeface="Calibri"/>
              </a:rPr>
              <a:t>While some commitments are for in-year resources, there can also be commitments against reserves. </a:t>
            </a:r>
          </a:p>
          <a:p>
            <a:pPr marL="0" indent="0">
              <a:buSzPts val="1400"/>
              <a:buNone/>
            </a:pPr>
            <a:r>
              <a:rPr lang="en-US" sz="1200" b="1">
                <a:latin typeface="Calibri"/>
                <a:ea typeface="Calibri"/>
                <a:cs typeface="Calibri"/>
                <a:sym typeface="Calibri"/>
              </a:rPr>
              <a:t>It might look like you did nothing with the dollars that was given to you if you don’t use your commitment code. </a:t>
            </a:r>
          </a:p>
          <a:p>
            <a:pPr marL="0" indent="0">
              <a:buSzPts val="1400"/>
              <a:buNone/>
            </a:pPr>
            <a:endParaRPr sz="1200" b="1">
              <a:latin typeface="Calibri"/>
              <a:ea typeface="Calibri"/>
              <a:cs typeface="Calibri"/>
              <a:sym typeface="Calibri"/>
            </a:endParaRPr>
          </a:p>
        </p:txBody>
      </p:sp>
      <p:sp>
        <p:nvSpPr>
          <p:cNvPr id="183" name="Google Shape;183;g27b8addbd5d_0_328:notes">
            <a:extLst>
              <a:ext uri="{FF2B5EF4-FFF2-40B4-BE49-F238E27FC236}">
                <a16:creationId xmlns:a16="http://schemas.microsoft.com/office/drawing/2014/main" id="{B291B85F-0B90-1ABE-6C8E-CC290068858E}"/>
              </a:ext>
            </a:extLst>
          </p:cNvPr>
          <p:cNvSpPr txBox="1">
            <a:spLocks noGrp="1"/>
          </p:cNvSpPr>
          <p:nvPr>
            <p:ph type="sldNum" idx="12"/>
          </p:nvPr>
        </p:nvSpPr>
        <p:spPr>
          <a:xfrm>
            <a:off x="4008705" y="8893296"/>
            <a:ext cx="3066733" cy="469690"/>
          </a:xfrm>
          <a:prstGeom prst="rect">
            <a:avLst/>
          </a:prstGeom>
          <a:noFill/>
          <a:ln>
            <a:noFill/>
          </a:ln>
        </p:spPr>
        <p:txBody>
          <a:bodyPr spcFirstLastPara="1" wrap="square" lIns="93921" tIns="46948" rIns="93921" bIns="46948" anchor="b" anchorCtr="0">
            <a:noAutofit/>
          </a:bodyPr>
          <a:lstStyle/>
          <a:p>
            <a:pPr algn="r">
              <a:buSzPts val="1400"/>
            </a:pPr>
            <a:fld id="{00000000-1234-1234-1234-123412341234}" type="slidenum">
              <a:rPr lang="en"/>
              <a:pPr algn="r">
                <a:buSzPts val="1400"/>
              </a:pPr>
              <a:t>13</a:t>
            </a:fld>
            <a:endParaRPr/>
          </a:p>
        </p:txBody>
      </p:sp>
    </p:spTree>
    <p:extLst>
      <p:ext uri="{BB962C8B-B14F-4D97-AF65-F5344CB8AC3E}">
        <p14:creationId xmlns:p14="http://schemas.microsoft.com/office/powerpoint/2010/main" val="1041758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a:extLst>
            <a:ext uri="{FF2B5EF4-FFF2-40B4-BE49-F238E27FC236}">
              <a16:creationId xmlns:a16="http://schemas.microsoft.com/office/drawing/2014/main" id="{3BCF4EF1-9011-FC17-C02E-82F0BC8F0ED4}"/>
            </a:ext>
          </a:extLst>
        </p:cNvPr>
        <p:cNvGrpSpPr/>
        <p:nvPr/>
      </p:nvGrpSpPr>
      <p:grpSpPr>
        <a:xfrm>
          <a:off x="0" y="0"/>
          <a:ext cx="0" cy="0"/>
          <a:chOff x="0" y="0"/>
          <a:chExt cx="0" cy="0"/>
        </a:xfrm>
      </p:grpSpPr>
      <p:sp>
        <p:nvSpPr>
          <p:cNvPr id="181" name="Google Shape;181;g27b8addbd5d_0_328:notes">
            <a:extLst>
              <a:ext uri="{FF2B5EF4-FFF2-40B4-BE49-F238E27FC236}">
                <a16:creationId xmlns:a16="http://schemas.microsoft.com/office/drawing/2014/main" id="{AF310915-A70F-BCC9-3B3A-98FE6491873E}"/>
              </a:ext>
            </a:extLst>
          </p:cNvPr>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27b8addbd5d_0_328:notes">
            <a:extLst>
              <a:ext uri="{FF2B5EF4-FFF2-40B4-BE49-F238E27FC236}">
                <a16:creationId xmlns:a16="http://schemas.microsoft.com/office/drawing/2014/main" id="{8C330FF4-DC0C-1E77-A647-5506242F3D28}"/>
              </a:ext>
            </a:extLst>
          </p:cNvPr>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r>
              <a:rPr lang="en-US" sz="1200" b="1">
                <a:latin typeface="Calibri"/>
                <a:ea typeface="Calibri"/>
                <a:cs typeface="Calibri"/>
                <a:sym typeface="Calibri"/>
              </a:rPr>
              <a:t>In most cases, budget year = fiscal years. There are times when funding is appropriated  (by SUNY) in a prior budget year.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a:latin typeface="Montserrat"/>
              </a:rPr>
              <a:t>When the manager wants to pay from the lapsing year, the obligation date of the requisition must be for that prior year.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a:latin typeface="Montserrat"/>
              </a:rPr>
              <a:t>SBF is not an appropriated fund.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a:latin typeface="Montserrat"/>
              </a:rPr>
              <a:t>On the revenue side, it will default to 0000. </a:t>
            </a:r>
          </a:p>
          <a:p>
            <a:pPr marL="0" indent="0">
              <a:buSzPts val="1400"/>
              <a:buNone/>
            </a:pPr>
            <a:endParaRPr lang="en-US" sz="1200" b="1">
              <a:latin typeface="Calibri"/>
              <a:ea typeface="Calibri"/>
              <a:cs typeface="Calibri"/>
              <a:sym typeface="Calibri"/>
            </a:endParaRPr>
          </a:p>
        </p:txBody>
      </p:sp>
      <p:sp>
        <p:nvSpPr>
          <p:cNvPr id="183" name="Google Shape;183;g27b8addbd5d_0_328:notes">
            <a:extLst>
              <a:ext uri="{FF2B5EF4-FFF2-40B4-BE49-F238E27FC236}">
                <a16:creationId xmlns:a16="http://schemas.microsoft.com/office/drawing/2014/main" id="{0EF5D908-8B5D-3E33-A299-109FE0973BB7}"/>
              </a:ext>
            </a:extLst>
          </p:cNvPr>
          <p:cNvSpPr txBox="1">
            <a:spLocks noGrp="1"/>
          </p:cNvSpPr>
          <p:nvPr>
            <p:ph type="sldNum" idx="12"/>
          </p:nvPr>
        </p:nvSpPr>
        <p:spPr>
          <a:xfrm>
            <a:off x="4008705" y="8893296"/>
            <a:ext cx="3066733" cy="469690"/>
          </a:xfrm>
          <a:prstGeom prst="rect">
            <a:avLst/>
          </a:prstGeom>
          <a:noFill/>
          <a:ln>
            <a:noFill/>
          </a:ln>
        </p:spPr>
        <p:txBody>
          <a:bodyPr spcFirstLastPara="1" wrap="square" lIns="93921" tIns="46948" rIns="93921" bIns="46948" anchor="b" anchorCtr="0">
            <a:noAutofit/>
          </a:bodyPr>
          <a:lstStyle/>
          <a:p>
            <a:pPr algn="r">
              <a:buSzPts val="1400"/>
            </a:pPr>
            <a:fld id="{00000000-1234-1234-1234-123412341234}" type="slidenum">
              <a:rPr lang="en"/>
              <a:pPr algn="r">
                <a:buSzPts val="1400"/>
              </a:pPr>
              <a:t>14</a:t>
            </a:fld>
            <a:endParaRPr/>
          </a:p>
        </p:txBody>
      </p:sp>
    </p:spTree>
    <p:extLst>
      <p:ext uri="{BB962C8B-B14F-4D97-AF65-F5344CB8AC3E}">
        <p14:creationId xmlns:p14="http://schemas.microsoft.com/office/powerpoint/2010/main" val="3331446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Can we say this: Speed Types are values containing Chart of Accounts data?</a:t>
            </a:r>
          </a:p>
          <a:p>
            <a:r>
              <a:rPr lang="en-US"/>
              <a:t>This is current state (Jason will send me the future state link)</a:t>
            </a:r>
          </a:p>
          <a:p>
            <a:endParaRPr lang="en-US"/>
          </a:p>
          <a:p>
            <a:r>
              <a:rPr lang="en-US"/>
              <a:t>Who needs to learn alternate hierarchies? – ask Cassie </a:t>
            </a:r>
          </a:p>
          <a:p>
            <a:r>
              <a:rPr lang="en-US"/>
              <a:t>Org will be derived but will still show here</a:t>
            </a:r>
          </a:p>
          <a:p>
            <a:r>
              <a:rPr lang="en-US"/>
              <a:t>View will be different for SBF</a:t>
            </a:r>
          </a:p>
          <a:p>
            <a:r>
              <a:rPr lang="en-US"/>
              <a:t>Classification is at the header level  (need current state screenshot of header level) </a:t>
            </a:r>
          </a:p>
          <a:p>
            <a:r>
              <a:rPr lang="en-US"/>
              <a:t>The future state will have more columns so we’ll have to scroll all the way to the right in the future state – horizontal scroll! Get everyone used to it. </a:t>
            </a:r>
          </a:p>
          <a:p>
            <a:r>
              <a:rPr lang="en-US"/>
              <a:t>Initial period might require us to maintain SUNY fiscal year fields (transition period)- We will default those values. </a:t>
            </a:r>
          </a:p>
        </p:txBody>
      </p:sp>
    </p:spTree>
    <p:extLst>
      <p:ext uri="{BB962C8B-B14F-4D97-AF65-F5344CB8AC3E}">
        <p14:creationId xmlns:p14="http://schemas.microsoft.com/office/powerpoint/2010/main" val="494428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6A602-67C2-17F5-EDE5-F578EEA21F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2C944-7F5B-3AF0-22F4-F89028D3C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E9D0BC-CE91-7AD5-BE10-73B97C40907C}"/>
              </a:ext>
            </a:extLst>
          </p:cNvPr>
          <p:cNvSpPr>
            <a:spLocks noGrp="1"/>
          </p:cNvSpPr>
          <p:nvPr>
            <p:ph type="body" idx="1"/>
          </p:nvPr>
        </p:nvSpPr>
        <p:spPr/>
        <p:txBody>
          <a:bodyPr/>
          <a:lstStyle/>
          <a:p>
            <a:r>
              <a:rPr lang="en-US"/>
              <a:t>Unless otherwise specified “header level”, the value will be at the line level, at the granular level. </a:t>
            </a:r>
          </a:p>
          <a:p>
            <a:r>
              <a:rPr lang="en-US"/>
              <a:t>SBF- “allocate” in Concur is considered the header</a:t>
            </a:r>
          </a:p>
          <a:p>
            <a:r>
              <a:rPr lang="en-US"/>
              <a:t>Hospital and LISVH users will continue to enter what they use in the current state. SBU employees may have hospital-funded transactions (hospital funds that are used on the University side)</a:t>
            </a:r>
          </a:p>
          <a:p>
            <a:r>
              <a:rPr lang="en-US"/>
              <a:t>NO change to RF-funded purchases </a:t>
            </a:r>
          </a:p>
          <a:p>
            <a:r>
              <a:rPr lang="en-US"/>
              <a:t>The commitment segment will require HIGH amounts of training for </a:t>
            </a:r>
            <a:r>
              <a:rPr lang="en-US" err="1"/>
              <a:t>WolfMart</a:t>
            </a:r>
            <a:r>
              <a:rPr lang="en-US"/>
              <a:t>/Concur. The system defaults to all zeroes, but the user absolutely needs to know to change this if they are using committed dollars. </a:t>
            </a:r>
          </a:p>
          <a:p>
            <a:r>
              <a:rPr lang="en-US"/>
              <a:t>In Concur, you can differentiate what “fund” is called for SBU vs. hospital, but NOT in ERAS. Hospital will continue to call “fund” their “account”</a:t>
            </a:r>
          </a:p>
        </p:txBody>
      </p:sp>
    </p:spTree>
    <p:extLst>
      <p:ext uri="{BB962C8B-B14F-4D97-AF65-F5344CB8AC3E}">
        <p14:creationId xmlns:p14="http://schemas.microsoft.com/office/powerpoint/2010/main" val="731619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 there a direct mapping earn codes to object codes?- confirm with Korak and Caleb about the account segment. </a:t>
            </a:r>
          </a:p>
          <a:p>
            <a:r>
              <a:rPr lang="en-US" err="1"/>
              <a:t>WolfMart</a:t>
            </a:r>
            <a:r>
              <a:rPr lang="en-US"/>
              <a:t> and Concur do not need to see this slide!</a:t>
            </a:r>
          </a:p>
        </p:txBody>
      </p:sp>
    </p:spTree>
    <p:extLst>
      <p:ext uri="{BB962C8B-B14F-4D97-AF65-F5344CB8AC3E}">
        <p14:creationId xmlns:p14="http://schemas.microsoft.com/office/powerpoint/2010/main" val="1638523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a:latin typeface="Montserrat" panose="00000500000000000000" pitchFamily="2" charset="0"/>
                <a:cs typeface="Mongolian Baiti" panose="03000500000000000000" pitchFamily="66" charset="0"/>
              </a:rPr>
              <a:t>The child value level rolls up to parent 5, which rolls up to parent 4, and so forth. The parent levels are reporting nodes. </a:t>
            </a:r>
          </a:p>
          <a:p>
            <a:endParaRPr lang="en-US" sz="1100">
              <a:latin typeface="Montserrat" panose="00000500000000000000" pitchFamily="2" charset="0"/>
              <a:cs typeface="Mongolian Baiti" panose="03000500000000000000" pitchFamily="66" charset="0"/>
            </a:endParaRPr>
          </a:p>
          <a:p>
            <a:r>
              <a:rPr lang="en-US" sz="1100">
                <a:latin typeface="Montserrat" panose="00000500000000000000" pitchFamily="2" charset="0"/>
                <a:cs typeface="Mongolian Baiti" panose="03000500000000000000" pitchFamily="66" charset="0"/>
              </a:rPr>
              <a:t>Transactions are tracked and posted at the child level. </a:t>
            </a:r>
          </a:p>
          <a:p>
            <a:endParaRPr lang="en-US"/>
          </a:p>
        </p:txBody>
      </p:sp>
    </p:spTree>
    <p:extLst>
      <p:ext uri="{BB962C8B-B14F-4D97-AF65-F5344CB8AC3E}">
        <p14:creationId xmlns:p14="http://schemas.microsoft.com/office/powerpoint/2010/main" val="3850493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707708" y="4505980"/>
            <a:ext cx="5661660" cy="3686711"/>
          </a:xfrm>
          <a:prstGeom prst="rect">
            <a:avLst/>
          </a:prstGeom>
        </p:spPr>
        <p:txBody>
          <a:bodyPr spcFirstLastPara="1" wrap="square" lIns="93921" tIns="46948" rIns="93921" bIns="46948" anchor="t" anchorCtr="0">
            <a:noAutofit/>
          </a:bodyPr>
          <a:lstStyle/>
          <a:p>
            <a:pPr marL="0" indent="0">
              <a:buNone/>
            </a:pPr>
            <a:endParaRPr/>
          </a:p>
        </p:txBody>
      </p:sp>
      <p:sp>
        <p:nvSpPr>
          <p:cNvPr id="117" name="Google Shape;117;p4:notes"/>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9059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current state, there is no “chart” concept. People only enter one segment (dept) in the current state. </a:t>
            </a:r>
          </a:p>
          <a:p>
            <a:r>
              <a:rPr lang="en-US"/>
              <a:t>Drive home the benefits (reporting) of having things laid out this way. Refer back to the guiding principles. </a:t>
            </a:r>
          </a:p>
          <a:p>
            <a:r>
              <a:rPr lang="en-US"/>
              <a:t>A VP areas in the future can be an ORG, but not all VP Areas are structured the same in the new COA. Some VP areas are a Parent level value, and some are lower in the hierarchy in the future state. </a:t>
            </a:r>
          </a:p>
          <a:p>
            <a:r>
              <a:rPr lang="en-US"/>
              <a:t>Cassie or Sara to think if there’s an example where the user’s lives will become easier when leaders ask for reporting </a:t>
            </a:r>
          </a:p>
          <a:p>
            <a:r>
              <a:rPr lang="en-US"/>
              <a:t>When the account or cost center is set up (in the current state), we assume that all the funds corresponding to it go to the same classification and account! In the future state, you have more flexibility, for scenarios in which the transaction you are entering has a certain fund that needs a variable classification. </a:t>
            </a:r>
          </a:p>
          <a:p>
            <a:r>
              <a:rPr lang="en-US"/>
              <a:t>If you don’t know your commitment and you haven’t gotten one (if this looks foreign, you probably don’t have one , and no need to worry about it)</a:t>
            </a:r>
          </a:p>
          <a:p>
            <a:endParaRPr lang="en-US"/>
          </a:p>
        </p:txBody>
      </p:sp>
    </p:spTree>
    <p:extLst>
      <p:ext uri="{BB962C8B-B14F-4D97-AF65-F5344CB8AC3E}">
        <p14:creationId xmlns:p14="http://schemas.microsoft.com/office/powerpoint/2010/main" val="3166428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Mention that there may need to be a Future 2 (not the business users, but maybe someone who is designing an integration) </a:t>
            </a:r>
          </a:p>
          <a:p>
            <a:r>
              <a:rPr lang="en-US" sz="1100" b="0">
                <a:latin typeface="Montserrat"/>
              </a:rPr>
              <a:t>Commitments = (</a:t>
            </a:r>
            <a:r>
              <a:rPr lang="en-US" sz="1100">
                <a:latin typeface="Montserrat"/>
              </a:rPr>
              <a:t>Ability for units to track and manage their commitments.) </a:t>
            </a:r>
          </a:p>
          <a:p>
            <a:r>
              <a:rPr lang="en-US" sz="1100">
                <a:latin typeface="Montserrat"/>
              </a:rPr>
              <a:t>Mention that for ERP is just SBU and SBF – the rest are on the COA for budgeting purposes only. </a:t>
            </a:r>
            <a:endParaRPr lang="en-US"/>
          </a:p>
        </p:txBody>
      </p:sp>
    </p:spTree>
    <p:extLst>
      <p:ext uri="{BB962C8B-B14F-4D97-AF65-F5344CB8AC3E}">
        <p14:creationId xmlns:p14="http://schemas.microsoft.com/office/powerpoint/2010/main" val="1538453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to provide an update on the latest of </a:t>
            </a:r>
            <a:r>
              <a:rPr lang="en-US" err="1"/>
              <a:t>WolfMart</a:t>
            </a:r>
            <a:r>
              <a:rPr lang="en-US"/>
              <a:t>, Concur, and Campus Solutions, potentially </a:t>
            </a:r>
            <a:r>
              <a:rPr lang="en-US" err="1"/>
              <a:t>Kindsight</a:t>
            </a:r>
            <a:r>
              <a:rPr lang="en-US"/>
              <a:t> as well. </a:t>
            </a:r>
          </a:p>
          <a:p>
            <a:r>
              <a:rPr lang="en-US"/>
              <a:t>The recommendation is to not create aliases unless really necessary. </a:t>
            </a:r>
          </a:p>
          <a:p>
            <a:r>
              <a:rPr lang="en-US"/>
              <a:t>CURRENT STATE: </a:t>
            </a:r>
            <a:r>
              <a:rPr lang="en-US" b="0" i="0" u="none" strike="noStrike">
                <a:solidFill>
                  <a:srgbClr val="212121"/>
                </a:solidFill>
                <a:effectLst/>
                <a:latin typeface="Aptos" panose="020B0004020202020204" pitchFamily="34" charset="0"/>
              </a:rPr>
              <a:t> it’s all done via email now for a new Level 5 value and manually entered in PS/SUNY.</a:t>
            </a:r>
            <a:endParaRPr lang="en-US"/>
          </a:p>
        </p:txBody>
      </p:sp>
    </p:spTree>
    <p:extLst>
      <p:ext uri="{BB962C8B-B14F-4D97-AF65-F5344CB8AC3E}">
        <p14:creationId xmlns:p14="http://schemas.microsoft.com/office/powerpoint/2010/main" val="1562216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7b8addbd5d_0_328:notes"/>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27b8addbd5d_0_328:notes"/>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endParaRPr sz="1200" b="1">
              <a:latin typeface="Calibri"/>
              <a:ea typeface="Calibri"/>
              <a:cs typeface="Calibri"/>
              <a:sym typeface="Calibri"/>
            </a:endParaRPr>
          </a:p>
        </p:txBody>
      </p:sp>
      <p:sp>
        <p:nvSpPr>
          <p:cNvPr id="183" name="Google Shape;183;g27b8addbd5d_0_328:notes"/>
          <p:cNvSpPr txBox="1">
            <a:spLocks noGrp="1"/>
          </p:cNvSpPr>
          <p:nvPr>
            <p:ph type="sldNum" idx="12"/>
          </p:nvPr>
        </p:nvSpPr>
        <p:spPr>
          <a:xfrm>
            <a:off x="4008705" y="8893296"/>
            <a:ext cx="3066733" cy="469690"/>
          </a:xfrm>
          <a:prstGeom prst="rect">
            <a:avLst/>
          </a:prstGeom>
          <a:noFill/>
          <a:ln>
            <a:noFill/>
          </a:ln>
        </p:spPr>
        <p:txBody>
          <a:bodyPr spcFirstLastPara="1" wrap="square" lIns="93921" tIns="46948" rIns="93921" bIns="46948" anchor="b" anchorCtr="0">
            <a:noAutofit/>
          </a:bodyPr>
          <a:lstStyle/>
          <a:p>
            <a:pPr algn="r">
              <a:buSzPts val="1400"/>
            </a:pPr>
            <a:fld id="{00000000-1234-1234-1234-123412341234}" type="slidenum">
              <a:rPr lang="en"/>
              <a:pPr algn="r">
                <a:buSzPts val="1400"/>
              </a:pPr>
              <a:t>26</a:t>
            </a:fld>
            <a:endParaRPr/>
          </a:p>
        </p:txBody>
      </p:sp>
    </p:spTree>
    <p:extLst>
      <p:ext uri="{BB962C8B-B14F-4D97-AF65-F5344CB8AC3E}">
        <p14:creationId xmlns:p14="http://schemas.microsoft.com/office/powerpoint/2010/main" val="323071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work in progress. </a:t>
            </a:r>
          </a:p>
        </p:txBody>
      </p:sp>
    </p:spTree>
    <p:extLst>
      <p:ext uri="{BB962C8B-B14F-4D97-AF65-F5344CB8AC3E}">
        <p14:creationId xmlns:p14="http://schemas.microsoft.com/office/powerpoint/2010/main" val="3947672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explaining to Champions: each fund that is RF-owned will have a corresponding PTA combo in the fund attributes (properties or DFF) in EDM. </a:t>
            </a:r>
          </a:p>
        </p:txBody>
      </p:sp>
    </p:spTree>
    <p:extLst>
      <p:ext uri="{BB962C8B-B14F-4D97-AF65-F5344CB8AC3E}">
        <p14:creationId xmlns:p14="http://schemas.microsoft.com/office/powerpoint/2010/main" val="3099632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ad2d740b15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ad2d740b15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a:latin typeface="Calibri"/>
                <a:ea typeface="Calibri"/>
                <a:cs typeface="Calibri"/>
                <a:sym typeface="Calibri"/>
              </a:rPr>
              <a:t>Hina</a:t>
            </a:r>
            <a:endParaRPr sz="1200" b="1">
              <a:latin typeface="Calibri"/>
              <a:ea typeface="Calibri"/>
              <a:cs typeface="Calibri"/>
              <a:sym typeface="Calibri"/>
            </a:endParaRPr>
          </a:p>
        </p:txBody>
      </p:sp>
      <p:sp>
        <p:nvSpPr>
          <p:cNvPr id="348" name="Google Shape;348;g2ad2d740b15_0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29</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1B93C042-E355-DA0F-462B-936F3400B497}"/>
            </a:ext>
          </a:extLst>
        </p:cNvPr>
        <p:cNvGrpSpPr/>
        <p:nvPr/>
      </p:nvGrpSpPr>
      <p:grpSpPr>
        <a:xfrm>
          <a:off x="0" y="0"/>
          <a:ext cx="0" cy="0"/>
          <a:chOff x="0" y="0"/>
          <a:chExt cx="0" cy="0"/>
        </a:xfrm>
      </p:grpSpPr>
      <p:sp>
        <p:nvSpPr>
          <p:cNvPr id="346" name="Google Shape;346;g2ad2d740b15_0_23:notes">
            <a:extLst>
              <a:ext uri="{FF2B5EF4-FFF2-40B4-BE49-F238E27FC236}">
                <a16:creationId xmlns:a16="http://schemas.microsoft.com/office/drawing/2014/main" id="{2FB393B4-4366-BA99-53E4-BEB7FECA457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ad2d740b15_0_23:notes">
            <a:extLst>
              <a:ext uri="{FF2B5EF4-FFF2-40B4-BE49-F238E27FC236}">
                <a16:creationId xmlns:a16="http://schemas.microsoft.com/office/drawing/2014/main" id="{A2EC1405-793D-DE4B-5C52-9B66C528C2B1}"/>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a:latin typeface="Calibri"/>
                <a:ea typeface="Calibri"/>
                <a:cs typeface="Calibri"/>
                <a:sym typeface="Calibri"/>
              </a:rPr>
              <a:t>Hina: Initial survey was designed to </a:t>
            </a:r>
            <a:r>
              <a:rPr lang="en-US" sz="2000" b="0" i="0" u="none" strike="noStrike">
                <a:solidFill>
                  <a:srgbClr val="202124"/>
                </a:solidFill>
                <a:effectLst/>
                <a:latin typeface="verdana" panose="020B0604030504040204" pitchFamily="34" charset="0"/>
              </a:rPr>
              <a:t>to gain a better understanding of the segments, attributes, fields, etc. that your area currently uses to effectively categorize budget and financial transaction information.  </a:t>
            </a:r>
            <a:endParaRPr sz="1200" b="1">
              <a:latin typeface="Calibri"/>
              <a:ea typeface="Calibri"/>
              <a:cs typeface="Calibri"/>
              <a:sym typeface="Calibri"/>
            </a:endParaRPr>
          </a:p>
        </p:txBody>
      </p:sp>
      <p:sp>
        <p:nvSpPr>
          <p:cNvPr id="348" name="Google Shape;348;g2ad2d740b15_0_23:notes">
            <a:extLst>
              <a:ext uri="{FF2B5EF4-FFF2-40B4-BE49-F238E27FC236}">
                <a16:creationId xmlns:a16="http://schemas.microsoft.com/office/drawing/2014/main" id="{8937C9C9-45D7-03B4-DDDF-FB93F0C731F7}"/>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30</a:t>
            </a:fld>
            <a:endParaRPr/>
          </a:p>
        </p:txBody>
      </p:sp>
    </p:spTree>
    <p:extLst>
      <p:ext uri="{BB962C8B-B14F-4D97-AF65-F5344CB8AC3E}">
        <p14:creationId xmlns:p14="http://schemas.microsoft.com/office/powerpoint/2010/main" val="14625279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Commitments = Tomas- a way to designate how money is going to be used and whether it will be shared w another group and how it is to be spent. Instead of tracking it offline, you can create commitments and see balances within the system and report against them within the system. The Commitment segment of the COA must be used. When you’re doing planning or commitment transfer, you can select from a defined list of commitments to be associated. The person sending the funds is responsible for creating any new commitments in the system. </a:t>
            </a:r>
          </a:p>
          <a:p>
            <a:r>
              <a:rPr lang="en-US"/>
              <a:t>Ker= Workforce and budgeting (Annual Plan on the home page to start budgeting once a year, gives you historical actuals as well as current year budget to use as starting point, track progress, make better assumptions towards the future and the planning is broken out between base and fiscal – all in the new W1 COA); shift towards the activity based model from the current state incremental model. PCM will help with the transition to the new economic framework. (Tomas to include the NEF hyperlink) </a:t>
            </a:r>
          </a:p>
          <a:p>
            <a:r>
              <a:rPr lang="en-US"/>
              <a:t>Workforce planning – allows for people to budget employee related expenses, taking a feed from HCM that has the full roster so that users can budget for upcoming year factoring new positions salary bonuses, or attrition. It mirror HCM as far as how salaries and benefits are calculated. Key new piece – users will be able to create request for new positions in EPM and those will be sent to HCM. </a:t>
            </a:r>
          </a:p>
        </p:txBody>
      </p:sp>
    </p:spTree>
    <p:extLst>
      <p:ext uri="{BB962C8B-B14F-4D97-AF65-F5344CB8AC3E}">
        <p14:creationId xmlns:p14="http://schemas.microsoft.com/office/powerpoint/2010/main" val="8317309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89CFD-E267-1CBB-D412-035E117117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7E200-CB62-D558-D475-89E678478D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720E12-6604-D96D-B36F-C2F1E4583CB7}"/>
              </a:ext>
            </a:extLst>
          </p:cNvPr>
          <p:cNvSpPr>
            <a:spLocks noGrp="1"/>
          </p:cNvSpPr>
          <p:nvPr>
            <p:ph type="body" idx="1"/>
          </p:nvPr>
        </p:nvSpPr>
        <p:spPr/>
        <p:txBody>
          <a:bodyPr/>
          <a:lstStyle/>
          <a:p>
            <a:r>
              <a:rPr lang="en-US"/>
              <a:t>These are the areas within ERP, which is the Finance side of </a:t>
            </a:r>
            <a:r>
              <a:rPr lang="en-US" err="1"/>
              <a:t>WolfieONE</a:t>
            </a:r>
            <a:r>
              <a:rPr lang="en-US"/>
              <a:t>. Anyone who uses PeopleSoft finance in the current state will be using some of these areas in the future state – the ones in dark red/maroon.</a:t>
            </a:r>
          </a:p>
          <a:p>
            <a:r>
              <a:rPr lang="en-US"/>
              <a:t>The General Ledger is the main accounting book of business, which will be managed by the Controller’s Office.</a:t>
            </a:r>
          </a:p>
          <a:p>
            <a:r>
              <a:rPr lang="en-US"/>
              <a:t>All the other areas around it are called subledgers, and the data in these subledgers flows over to the General Ledger automatically.</a:t>
            </a:r>
          </a:p>
          <a:p>
            <a:r>
              <a:rPr lang="en-US"/>
              <a:t>The most commonly used areas will be Accounts Payable and Accounts Receivables.</a:t>
            </a:r>
          </a:p>
          <a:p>
            <a:r>
              <a:rPr lang="en-US"/>
              <a:t>Accounts Payables will be for the University to issue refunds (to students and patients) and for the Stony Brook Foundation (and for them ONLY) to also pay suppliers (companies that provide us products or services).</a:t>
            </a:r>
          </a:p>
          <a:p>
            <a:r>
              <a:rPr lang="en-US"/>
              <a:t>Accounts Receivables is the area you would use to send out invoices to external parties (only certain units will be expected to use this Receivables area themselves)</a:t>
            </a:r>
          </a:p>
        </p:txBody>
      </p:sp>
    </p:spTree>
    <p:extLst>
      <p:ext uri="{BB962C8B-B14F-4D97-AF65-F5344CB8AC3E}">
        <p14:creationId xmlns:p14="http://schemas.microsoft.com/office/powerpoint/2010/main" val="2809232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Current state: Internal construction projects are paid via journal transfer between depts. CPDC starts the project in CPR and creates the MP2 numbers that correspond to each IFR. Future state: SBU decided to use AR for construction billing: MP2 numbers will be known from the fund segment on the invoice (invoice creation and invoice edit transaction) AR transactions can be sorted by transaction types. Each invoice will have one fund value only in the memo line. MP2 is in the description of the fund (in the COA), it will match </a:t>
            </a:r>
            <a:r>
              <a:rPr lang="en-US" err="1"/>
              <a:t>th</a:t>
            </a:r>
            <a:r>
              <a:rPr lang="en-US"/>
              <a:t> IFR fund number. Current state  AR: </a:t>
            </a:r>
            <a:r>
              <a:rPr lang="en-US" err="1"/>
              <a:t>Quickbooks</a:t>
            </a:r>
            <a:r>
              <a:rPr lang="en-US"/>
              <a:t> is using the customer field to identify the MP2 project, which is NOT leading practice. There is one IFR (fund) per project. The MP2 will be linked to the IFR fund value in future state. Need a custom report and training on this custom report in the future state - AR summary- to track the billing items per project and show the balances by fund in </a:t>
            </a:r>
            <a:r>
              <a:rPr lang="en-US" err="1"/>
              <a:t>WolfieONE</a:t>
            </a:r>
            <a:r>
              <a:rPr lang="en-US"/>
              <a:t>. </a:t>
            </a:r>
          </a:p>
        </p:txBody>
      </p:sp>
    </p:spTree>
    <p:extLst>
      <p:ext uri="{BB962C8B-B14F-4D97-AF65-F5344CB8AC3E}">
        <p14:creationId xmlns:p14="http://schemas.microsoft.com/office/powerpoint/2010/main" val="2685158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059FF-4B12-45F9-8373-F91BC9D282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7BE40-5022-FE3B-DFD4-EB75A0F880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57F6DE-05C6-1BD5-5017-2E692397B5B8}"/>
              </a:ext>
            </a:extLst>
          </p:cNvPr>
          <p:cNvSpPr>
            <a:spLocks noGrp="1"/>
          </p:cNvSpPr>
          <p:nvPr>
            <p:ph type="body" idx="1"/>
          </p:nvPr>
        </p:nvSpPr>
        <p:spPr/>
        <p:txBody>
          <a:bodyPr/>
          <a:lstStyle/>
          <a:p>
            <a:r>
              <a:rPr lang="en-US" sz="1100" b="0">
                <a:latin typeface="Montserrat"/>
              </a:rPr>
              <a:t>Commitments = (</a:t>
            </a:r>
            <a:r>
              <a:rPr lang="en-US" sz="1100">
                <a:latin typeface="Montserrat"/>
              </a:rPr>
              <a:t>Ability for units to track and manage their commitments.) </a:t>
            </a:r>
          </a:p>
          <a:p>
            <a:r>
              <a:rPr lang="en-US" sz="1100">
                <a:latin typeface="Montserrat"/>
              </a:rPr>
              <a:t>Mention that for ERP is just SBU and SBF – the rest are on the COA for budgeting purposes only. ; while EPM is also the Hospital and LISVH </a:t>
            </a:r>
          </a:p>
          <a:p>
            <a:r>
              <a:rPr lang="en-US" sz="1100">
                <a:latin typeface="Montserrat"/>
              </a:rPr>
              <a:t>In the current state, many of you are using the current PS COA without even knowing it</a:t>
            </a:r>
          </a:p>
          <a:p>
            <a:r>
              <a:rPr lang="en-US" sz="1100">
                <a:latin typeface="Montserrat"/>
              </a:rPr>
              <a:t>Animate so that not ALL elements show up at once! </a:t>
            </a:r>
          </a:p>
          <a:p>
            <a:r>
              <a:rPr lang="en-US" sz="1100">
                <a:latin typeface="Montserrat"/>
              </a:rPr>
              <a:t>Uses the wardrobe metaphor</a:t>
            </a:r>
          </a:p>
          <a:p>
            <a:r>
              <a:rPr lang="en-US" sz="1100">
                <a:latin typeface="Montserrat"/>
              </a:rPr>
              <a:t>Benefits are: data integrity, accurately </a:t>
            </a:r>
            <a:r>
              <a:rPr lang="en-US" sz="1100" err="1">
                <a:latin typeface="Montserrat"/>
              </a:rPr>
              <a:t>leabeled</a:t>
            </a:r>
            <a:r>
              <a:rPr lang="en-US" sz="1100">
                <a:latin typeface="Montserrat"/>
              </a:rPr>
              <a:t> transactions, better reporting, compliance with SUNY/RF reporting requirements ad scalability</a:t>
            </a:r>
            <a:endParaRPr lang="en-US"/>
          </a:p>
        </p:txBody>
      </p:sp>
    </p:spTree>
    <p:extLst>
      <p:ext uri="{BB962C8B-B14F-4D97-AF65-F5344CB8AC3E}">
        <p14:creationId xmlns:p14="http://schemas.microsoft.com/office/powerpoint/2010/main" val="1140954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D58D9-5F9C-7ED1-CF0C-7455CD0266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3F86E9-BEBE-2FE8-8947-E431FD35F1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F000E-0C7A-5122-3926-6F910C5F3603}"/>
              </a:ext>
            </a:extLst>
          </p:cNvPr>
          <p:cNvSpPr>
            <a:spLocks noGrp="1"/>
          </p:cNvSpPr>
          <p:nvPr>
            <p:ph type="body" idx="1"/>
          </p:nvPr>
        </p:nvSpPr>
        <p:spPr/>
        <p:txBody>
          <a:bodyPr/>
          <a:lstStyle/>
          <a:p>
            <a:r>
              <a:rPr lang="en-US"/>
              <a:t>Mention that there may need to be a Future 2 (not the business users, but maybe someone who is designing an integration) </a:t>
            </a:r>
          </a:p>
          <a:p>
            <a:r>
              <a:rPr lang="en-US" sz="1100" b="0">
                <a:latin typeface="Montserrat"/>
              </a:rPr>
              <a:t>Commitments = (</a:t>
            </a:r>
            <a:r>
              <a:rPr lang="en-US" sz="1100">
                <a:latin typeface="Montserrat"/>
              </a:rPr>
              <a:t>Ability for units to track and manage their commitments.) </a:t>
            </a:r>
          </a:p>
          <a:p>
            <a:r>
              <a:rPr lang="en-US" sz="1100">
                <a:latin typeface="Montserrat"/>
              </a:rPr>
              <a:t>Mention that for ERP is just SBU and SBF – the rest are on the COA for budgeting purposes only. </a:t>
            </a:r>
            <a:endParaRPr lang="en-US"/>
          </a:p>
        </p:txBody>
      </p:sp>
    </p:spTree>
    <p:extLst>
      <p:ext uri="{BB962C8B-B14F-4D97-AF65-F5344CB8AC3E}">
        <p14:creationId xmlns:p14="http://schemas.microsoft.com/office/powerpoint/2010/main" val="983868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Budgeting happens at the parent level!!! – EPM note</a:t>
            </a:r>
          </a:p>
          <a:p>
            <a:endParaRPr lang="en-US" sz="1100">
              <a:solidFill>
                <a:schemeClr val="tx1"/>
              </a:solidFill>
              <a:latin typeface="Montserrat" panose="00000500000000000000" pitchFamily="2" charset="0"/>
              <a:cs typeface="Calibri" panose="020F0502020204030204" pitchFamily="34" charset="0"/>
              <a:sym typeface="Montserrat ExtraBold"/>
            </a:endParaRPr>
          </a:p>
          <a:p>
            <a:r>
              <a:rPr lang="en-US" sz="1100" b="1">
                <a:solidFill>
                  <a:schemeClr val="tx1"/>
                </a:solidFill>
                <a:latin typeface="Montserrat" panose="00000500000000000000" pitchFamily="2" charset="0"/>
              </a:rPr>
              <a:t>Attribute: </a:t>
            </a:r>
            <a:r>
              <a:rPr lang="en-US" sz="1100">
                <a:latin typeface="Montserrat" panose="00000500000000000000" pitchFamily="2" charset="0"/>
              </a:rPr>
              <a:t>acts like a static tag of the chart segments to provide an alternative way to write reports. </a:t>
            </a:r>
            <a:r>
              <a:rPr lang="en-US" sz="1100" b="0">
                <a:solidFill>
                  <a:schemeClr val="tx1"/>
                </a:solidFill>
                <a:latin typeface="Montserrat" panose="00000500000000000000" pitchFamily="2" charset="0"/>
              </a:rPr>
              <a:t>Example:  Academic vs. Non-academic Orgs.</a:t>
            </a:r>
          </a:p>
          <a:p>
            <a:r>
              <a:rPr lang="en-US" sz="1100" b="0">
                <a:solidFill>
                  <a:schemeClr val="tx1"/>
                </a:solidFill>
                <a:latin typeface="Montserrat" panose="00000500000000000000" pitchFamily="2" charset="0"/>
              </a:rPr>
              <a:t>Animate this!</a:t>
            </a:r>
            <a:endParaRPr lang="en-US" sz="1100">
              <a:latin typeface="Montserrat" panose="00000500000000000000" pitchFamily="2" charset="0"/>
            </a:endParaRPr>
          </a:p>
        </p:txBody>
      </p:sp>
    </p:spTree>
    <p:extLst>
      <p:ext uri="{BB962C8B-B14F-4D97-AF65-F5344CB8AC3E}">
        <p14:creationId xmlns:p14="http://schemas.microsoft.com/office/powerpoint/2010/main" val="4187957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7b8addbd5d_0_328:notes"/>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27b8addbd5d_0_328:notes"/>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r>
              <a:rPr lang="en-US" sz="1200" b="1">
                <a:latin typeface="Calibri"/>
                <a:ea typeface="Calibri"/>
                <a:cs typeface="Calibri"/>
                <a:sym typeface="Calibri"/>
              </a:rPr>
              <a:t>NOTE: when we say business unit in Oracle, it means something different, which will be included in the AR module training. </a:t>
            </a:r>
          </a:p>
          <a:p>
            <a:pPr marL="0" indent="0">
              <a:buSzPts val="1400"/>
              <a:buNone/>
            </a:pPr>
            <a:r>
              <a:rPr lang="en-US" sz="1200" b="1">
                <a:latin typeface="Calibri"/>
                <a:ea typeface="Calibri"/>
                <a:cs typeface="Calibri"/>
                <a:sym typeface="Calibri"/>
              </a:rPr>
              <a:t>Mention that the hospital is staying on their current COA.</a:t>
            </a:r>
          </a:p>
          <a:p>
            <a:pPr marL="0" indent="0">
              <a:buSzPts val="1400"/>
              <a:buNone/>
            </a:pPr>
            <a:r>
              <a:rPr lang="en-US" sz="1200" b="1">
                <a:latin typeface="Calibri"/>
                <a:ea typeface="Calibri"/>
                <a:cs typeface="Calibri"/>
                <a:sym typeface="Calibri"/>
              </a:rPr>
              <a:t>If I am transacting with Hospital funds, I would select (in Concur), the hospital policy!</a:t>
            </a:r>
            <a:endParaRPr sz="1200" b="1">
              <a:latin typeface="Calibri"/>
              <a:ea typeface="Calibri"/>
              <a:cs typeface="Calibri"/>
              <a:sym typeface="Calibri"/>
            </a:endParaRPr>
          </a:p>
        </p:txBody>
      </p:sp>
      <p:sp>
        <p:nvSpPr>
          <p:cNvPr id="183" name="Google Shape;183;g27b8addbd5d_0_328:notes"/>
          <p:cNvSpPr txBox="1">
            <a:spLocks noGrp="1"/>
          </p:cNvSpPr>
          <p:nvPr>
            <p:ph type="sldNum" idx="12"/>
          </p:nvPr>
        </p:nvSpPr>
        <p:spPr>
          <a:xfrm>
            <a:off x="4008705" y="8893296"/>
            <a:ext cx="3066733" cy="469690"/>
          </a:xfrm>
          <a:prstGeom prst="rect">
            <a:avLst/>
          </a:prstGeom>
          <a:noFill/>
          <a:ln>
            <a:noFill/>
          </a:ln>
        </p:spPr>
        <p:txBody>
          <a:bodyPr spcFirstLastPara="1" wrap="square" lIns="93921" tIns="46948" rIns="93921" bIns="46948" anchor="b" anchorCtr="0">
            <a:noAutofit/>
          </a:bodyPr>
          <a:lstStyle/>
          <a:p>
            <a:pPr algn="r">
              <a:buSzPts val="1400"/>
            </a:pPr>
            <a:fld id="{00000000-1234-1234-1234-123412341234}" type="slidenum">
              <a:rPr lang="en"/>
              <a:pPr algn="r">
                <a:buSzPts val="1400"/>
              </a:pPr>
              <a:t>8</a:t>
            </a:fld>
            <a:endParaRPr/>
          </a:p>
        </p:txBody>
      </p:sp>
    </p:spTree>
    <p:extLst>
      <p:ext uri="{BB962C8B-B14F-4D97-AF65-F5344CB8AC3E}">
        <p14:creationId xmlns:p14="http://schemas.microsoft.com/office/powerpoint/2010/main" val="245454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a:extLst>
            <a:ext uri="{FF2B5EF4-FFF2-40B4-BE49-F238E27FC236}">
              <a16:creationId xmlns:a16="http://schemas.microsoft.com/office/drawing/2014/main" id="{291B9FA2-1684-2270-E264-0EDE001A7761}"/>
            </a:ext>
          </a:extLst>
        </p:cNvPr>
        <p:cNvGrpSpPr/>
        <p:nvPr/>
      </p:nvGrpSpPr>
      <p:grpSpPr>
        <a:xfrm>
          <a:off x="0" y="0"/>
          <a:ext cx="0" cy="0"/>
          <a:chOff x="0" y="0"/>
          <a:chExt cx="0" cy="0"/>
        </a:xfrm>
      </p:grpSpPr>
      <p:sp>
        <p:nvSpPr>
          <p:cNvPr id="181" name="Google Shape;181;g27b8addbd5d_0_328:notes">
            <a:extLst>
              <a:ext uri="{FF2B5EF4-FFF2-40B4-BE49-F238E27FC236}">
                <a16:creationId xmlns:a16="http://schemas.microsoft.com/office/drawing/2014/main" id="{A208FA56-495C-068E-E44F-F9143589B730}"/>
              </a:ext>
            </a:extLst>
          </p:cNvPr>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27b8addbd5d_0_328:notes">
            <a:extLst>
              <a:ext uri="{FF2B5EF4-FFF2-40B4-BE49-F238E27FC236}">
                <a16:creationId xmlns:a16="http://schemas.microsoft.com/office/drawing/2014/main" id="{B19C6D1D-0AF2-BB9F-1188-388DE8F2A043}"/>
              </a:ext>
            </a:extLst>
          </p:cNvPr>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r>
              <a:rPr lang="en-US" sz="1200" b="1">
                <a:latin typeface="Calibri"/>
                <a:ea typeface="Calibri"/>
                <a:cs typeface="Calibri"/>
                <a:sym typeface="Calibri"/>
              </a:rPr>
              <a:t>While exceptions were made, moving forward, end users need education so that they don’t request “Orgs” that are not real orgs by our new definition. Governance needed moving forward to prevent users from doing this.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i="0">
                <a:solidFill>
                  <a:srgbClr val="000000"/>
                </a:solidFill>
                <a:effectLst/>
                <a:latin typeface="Montserrat" pitchFamily="2" charset="77"/>
              </a:rPr>
              <a:t>In some instances (sports) the mapping is from the current state Program to this segment. </a:t>
            </a:r>
            <a:r>
              <a:rPr lang="en-US" sz="1200" b="1" i="0">
                <a:solidFill>
                  <a:srgbClr val="000000"/>
                </a:solidFill>
                <a:effectLst/>
                <a:latin typeface="Montserrat" pitchFamily="2" charset="77"/>
              </a:rPr>
              <a:t>Athletics </a:t>
            </a:r>
            <a:r>
              <a:rPr lang="en-US" sz="1200" i="0">
                <a:solidFill>
                  <a:srgbClr val="000000"/>
                </a:solidFill>
                <a:effectLst/>
                <a:latin typeface="Montserrat" pitchFamily="2" charset="77"/>
              </a:rPr>
              <a:t>currently uses program codes for their sports, this will be in </a:t>
            </a:r>
            <a:r>
              <a:rPr lang="en-US" sz="1200" b="1" i="0">
                <a:solidFill>
                  <a:srgbClr val="000000"/>
                </a:solidFill>
                <a:effectLst/>
                <a:latin typeface="Montserrat" pitchFamily="2" charset="77"/>
              </a:rPr>
              <a:t>ORG</a:t>
            </a:r>
            <a:r>
              <a:rPr lang="en-US" sz="1200" i="0">
                <a:solidFill>
                  <a:srgbClr val="000000"/>
                </a:solidFill>
                <a:effectLst/>
                <a:latin typeface="Montserrat" pitchFamily="2" charset="77"/>
              </a:rPr>
              <a:t> in the future state. (only Athletics needs to know this)</a:t>
            </a:r>
            <a:endParaRPr lang="en-US" sz="1200" b="0" i="0" u="none" strike="noStrike">
              <a:solidFill>
                <a:srgbClr val="000000"/>
              </a:solidFill>
              <a:effectLst/>
              <a:latin typeface="Montserrat" pitchFamily="2" charset="77"/>
            </a:endParaRPr>
          </a:p>
          <a:p>
            <a:pPr marL="0" indent="0">
              <a:buSzPts val="1400"/>
              <a:buNone/>
            </a:pPr>
            <a:endParaRPr sz="1200" b="1">
              <a:latin typeface="Calibri"/>
              <a:ea typeface="Calibri"/>
              <a:cs typeface="Calibri"/>
              <a:sym typeface="Calibri"/>
            </a:endParaRPr>
          </a:p>
        </p:txBody>
      </p:sp>
      <p:sp>
        <p:nvSpPr>
          <p:cNvPr id="183" name="Google Shape;183;g27b8addbd5d_0_328:notes">
            <a:extLst>
              <a:ext uri="{FF2B5EF4-FFF2-40B4-BE49-F238E27FC236}">
                <a16:creationId xmlns:a16="http://schemas.microsoft.com/office/drawing/2014/main" id="{B5569E83-0346-C6F8-E829-54FB0D21FB0E}"/>
              </a:ext>
            </a:extLst>
          </p:cNvPr>
          <p:cNvSpPr txBox="1">
            <a:spLocks noGrp="1"/>
          </p:cNvSpPr>
          <p:nvPr>
            <p:ph type="sldNum" idx="12"/>
          </p:nvPr>
        </p:nvSpPr>
        <p:spPr>
          <a:xfrm>
            <a:off x="4008705" y="8893296"/>
            <a:ext cx="3066733" cy="469690"/>
          </a:xfrm>
          <a:prstGeom prst="rect">
            <a:avLst/>
          </a:prstGeom>
          <a:noFill/>
          <a:ln>
            <a:noFill/>
          </a:ln>
        </p:spPr>
        <p:txBody>
          <a:bodyPr spcFirstLastPara="1" wrap="square" lIns="93921" tIns="46948" rIns="93921" bIns="46948" anchor="b" anchorCtr="0">
            <a:noAutofit/>
          </a:bodyPr>
          <a:lstStyle/>
          <a:p>
            <a:pPr algn="r">
              <a:buSzPts val="1400"/>
            </a:pPr>
            <a:fld id="{00000000-1234-1234-1234-123412341234}" type="slidenum">
              <a:rPr lang="en"/>
              <a:pPr algn="r">
                <a:buSzPts val="1400"/>
              </a:pPr>
              <a:t>9</a:t>
            </a:fld>
            <a:endParaRPr/>
          </a:p>
        </p:txBody>
      </p:sp>
    </p:spTree>
    <p:extLst>
      <p:ext uri="{BB962C8B-B14F-4D97-AF65-F5344CB8AC3E}">
        <p14:creationId xmlns:p14="http://schemas.microsoft.com/office/powerpoint/2010/main" val="536662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a:extLst>
            <a:ext uri="{FF2B5EF4-FFF2-40B4-BE49-F238E27FC236}">
              <a16:creationId xmlns:a16="http://schemas.microsoft.com/office/drawing/2014/main" id="{B5FC2B32-5772-A19E-7FA0-722F65D23612}"/>
            </a:ext>
          </a:extLst>
        </p:cNvPr>
        <p:cNvGrpSpPr/>
        <p:nvPr/>
      </p:nvGrpSpPr>
      <p:grpSpPr>
        <a:xfrm>
          <a:off x="0" y="0"/>
          <a:ext cx="0" cy="0"/>
          <a:chOff x="0" y="0"/>
          <a:chExt cx="0" cy="0"/>
        </a:xfrm>
      </p:grpSpPr>
      <p:sp>
        <p:nvSpPr>
          <p:cNvPr id="181" name="Google Shape;181;g27b8addbd5d_0_328:notes">
            <a:extLst>
              <a:ext uri="{FF2B5EF4-FFF2-40B4-BE49-F238E27FC236}">
                <a16:creationId xmlns:a16="http://schemas.microsoft.com/office/drawing/2014/main" id="{A02B79D6-5B13-B182-3B7B-BB4DE0CCAE46}"/>
              </a:ext>
            </a:extLst>
          </p:cNvPr>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27b8addbd5d_0_328:notes">
            <a:extLst>
              <a:ext uri="{FF2B5EF4-FFF2-40B4-BE49-F238E27FC236}">
                <a16:creationId xmlns:a16="http://schemas.microsoft.com/office/drawing/2014/main" id="{DA8B7A00-79B2-1627-80D2-DD7CA4D3407E}"/>
              </a:ext>
            </a:extLst>
          </p:cNvPr>
          <p:cNvSpPr txBox="1">
            <a:spLocks noGrp="1"/>
          </p:cNvSpPr>
          <p:nvPr>
            <p:ph type="body" idx="1"/>
          </p:nvPr>
        </p:nvSpPr>
        <p:spPr>
          <a:xfrm>
            <a:off x="707708" y="4505980"/>
            <a:ext cx="5661660" cy="3686864"/>
          </a:xfrm>
          <a:prstGeom prst="rect">
            <a:avLst/>
          </a:prstGeom>
          <a:noFill/>
          <a:ln>
            <a:noFill/>
          </a:ln>
        </p:spPr>
        <p:txBody>
          <a:bodyPr spcFirstLastPara="1" wrap="square" lIns="93921" tIns="46948" rIns="93921" bIns="46948" anchor="t" anchorCtr="0">
            <a:noAutofit/>
          </a:bodyPr>
          <a:lstStyle/>
          <a:p>
            <a:pPr marL="0" indent="0">
              <a:buSzPts val="1400"/>
              <a:buNone/>
            </a:pPr>
            <a:r>
              <a:rPr lang="en-US" sz="1200" b="1">
                <a:latin typeface="Calibri"/>
                <a:ea typeface="Calibri"/>
                <a:cs typeface="Calibri"/>
                <a:sym typeface="Calibri"/>
              </a:rPr>
              <a:t>These are the “pots of money” that people are using to draw from or to add to (graphic to illustrate it)</a:t>
            </a:r>
          </a:p>
          <a:p>
            <a:pPr marL="0" indent="0">
              <a:buSzPts val="1400"/>
              <a:buNone/>
            </a:pPr>
            <a:r>
              <a:rPr lang="en-US" sz="1200" b="1">
                <a:latin typeface="Calibri"/>
                <a:ea typeface="Calibri"/>
                <a:cs typeface="Calibri"/>
                <a:sym typeface="Calibri"/>
              </a:rPr>
              <a:t>We can mention what GASB and FASB mean in the voice over. Add definitions to appendix. </a:t>
            </a:r>
          </a:p>
          <a:p>
            <a:pPr marL="0" indent="0">
              <a:buSzPts val="1400"/>
              <a:buNone/>
            </a:pPr>
            <a:r>
              <a:rPr lang="en-US" sz="1200" b="1">
                <a:latin typeface="Calibri"/>
                <a:ea typeface="Calibri"/>
                <a:cs typeface="Calibri"/>
                <a:sym typeface="Calibri"/>
              </a:rPr>
              <a:t>When people reconcile their P cards, they’re going to be operating in a “SUNY system” so they still need to know their SUNY accounts. </a:t>
            </a:r>
          </a:p>
          <a:p>
            <a:pPr marL="0" indent="0">
              <a:buSzPts val="1400"/>
              <a:buNone/>
            </a:pPr>
            <a:r>
              <a:rPr lang="en-US" sz="1200" b="1">
                <a:latin typeface="Calibri"/>
                <a:ea typeface="Calibri"/>
                <a:cs typeface="Calibri"/>
                <a:sym typeface="Calibri"/>
              </a:rPr>
              <a:t>Today when we say “fund”, people are thinking of the highest (grand) parent level (such as “revenue offset” or “IFR”)  in the future state. “fund type” is also a parent level. – ask Cassie for her latest fund spreadsheet!</a:t>
            </a:r>
            <a:endParaRPr sz="1200" b="1">
              <a:latin typeface="Calibri"/>
              <a:ea typeface="Calibri"/>
              <a:cs typeface="Calibri"/>
              <a:sym typeface="Calibri"/>
            </a:endParaRPr>
          </a:p>
        </p:txBody>
      </p:sp>
      <p:sp>
        <p:nvSpPr>
          <p:cNvPr id="183" name="Google Shape;183;g27b8addbd5d_0_328:notes">
            <a:extLst>
              <a:ext uri="{FF2B5EF4-FFF2-40B4-BE49-F238E27FC236}">
                <a16:creationId xmlns:a16="http://schemas.microsoft.com/office/drawing/2014/main" id="{E5365447-DFD3-24EA-D90E-246F29CD1157}"/>
              </a:ext>
            </a:extLst>
          </p:cNvPr>
          <p:cNvSpPr txBox="1">
            <a:spLocks noGrp="1"/>
          </p:cNvSpPr>
          <p:nvPr>
            <p:ph type="sldNum" idx="12"/>
          </p:nvPr>
        </p:nvSpPr>
        <p:spPr>
          <a:xfrm>
            <a:off x="4008705" y="8893296"/>
            <a:ext cx="3066733" cy="469690"/>
          </a:xfrm>
          <a:prstGeom prst="rect">
            <a:avLst/>
          </a:prstGeom>
          <a:noFill/>
          <a:ln>
            <a:noFill/>
          </a:ln>
        </p:spPr>
        <p:txBody>
          <a:bodyPr spcFirstLastPara="1" wrap="square" lIns="93921" tIns="46948" rIns="93921" bIns="46948" anchor="b" anchorCtr="0">
            <a:noAutofit/>
          </a:bodyPr>
          <a:lstStyle/>
          <a:p>
            <a:pPr algn="r">
              <a:buSzPts val="1400"/>
            </a:pPr>
            <a:fld id="{00000000-1234-1234-1234-123412341234}" type="slidenum">
              <a:rPr lang="en"/>
              <a:pPr algn="r">
                <a:buSzPts val="1400"/>
              </a:pPr>
              <a:t>10</a:t>
            </a:fld>
            <a:endParaRPr/>
          </a:p>
        </p:txBody>
      </p:sp>
    </p:spTree>
    <p:extLst>
      <p:ext uri="{BB962C8B-B14F-4D97-AF65-F5344CB8AC3E}">
        <p14:creationId xmlns:p14="http://schemas.microsoft.com/office/powerpoint/2010/main" val="3168389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2" name="Google Shape;52;p13"/>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0" i="0" u="none" strike="noStrike" cap="none">
                <a:solidFill>
                  <a:schemeClr val="lt1"/>
                </a:solidFill>
                <a:latin typeface="Montserrat ExtraBold"/>
                <a:ea typeface="Montserrat ExtraBold"/>
                <a:cs typeface="Montserrat ExtraBold"/>
                <a:sym typeface="Montserrat ExtraBold"/>
              </a:rPr>
              <a:t>‹#›</a:t>
            </a:fld>
            <a:endParaRPr sz="1000" b="0" i="0" u="none" strike="noStrike" cap="none">
              <a:solidFill>
                <a:schemeClr val="lt1"/>
              </a:solidFill>
              <a:latin typeface="Montserrat ExtraBold"/>
              <a:ea typeface="Montserrat ExtraBold"/>
              <a:cs typeface="Montserrat ExtraBold"/>
              <a:sym typeface="Montserrat ExtraBold"/>
            </a:endParaRPr>
          </a:p>
        </p:txBody>
      </p:sp>
      <p:pic>
        <p:nvPicPr>
          <p:cNvPr id="53" name="Google Shape;53;p13"/>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54" name="Google Shape;54;p13"/>
          <p:cNvPicPr preferRelativeResize="0"/>
          <p:nvPr/>
        </p:nvPicPr>
        <p:blipFill rotWithShape="1">
          <a:blip r:embed="rId4">
            <a:alphaModFix/>
          </a:blip>
          <a:srcRect/>
          <a:stretch/>
        </p:blipFill>
        <p:spPr>
          <a:xfrm>
            <a:off x="623226" y="197972"/>
            <a:ext cx="1961452" cy="335425"/>
          </a:xfrm>
          <a:prstGeom prst="rect">
            <a:avLst/>
          </a:prstGeom>
          <a:noFill/>
          <a:ln>
            <a:noFill/>
          </a:ln>
        </p:spPr>
      </p:pic>
      <p:cxnSp>
        <p:nvCxnSpPr>
          <p:cNvPr id="55" name="Google Shape;55;p13"/>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56" name="Google Shape;56;p13"/>
          <p:cNvSpPr txBox="1">
            <a:spLocks noGrp="1"/>
          </p:cNvSpPr>
          <p:nvPr>
            <p:ph type="body" idx="1"/>
          </p:nvPr>
        </p:nvSpPr>
        <p:spPr>
          <a:xfrm>
            <a:off x="520792" y="1365447"/>
            <a:ext cx="7886700" cy="28356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5000"/>
              <a:buFont typeface="Montserrat ExtraBold"/>
              <a:buNone/>
              <a:defRPr sz="50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115000"/>
              </a:lnSpc>
              <a:spcBef>
                <a:spcPts val="375"/>
              </a:spcBef>
              <a:spcAft>
                <a:spcPts val="0"/>
              </a:spcAft>
              <a:buClr>
                <a:schemeClr val="lt1"/>
              </a:buClr>
              <a:buSzPts val="2400"/>
              <a:buFont typeface="Montserrat ExtraBold"/>
              <a:buNone/>
              <a:defRPr sz="24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115000"/>
              </a:lnSpc>
              <a:spcBef>
                <a:spcPts val="375"/>
              </a:spcBef>
              <a:spcAft>
                <a:spcPts val="0"/>
              </a:spcAft>
              <a:buClr>
                <a:schemeClr val="lt1"/>
              </a:buClr>
              <a:buSzPts val="2450"/>
              <a:buFont typeface="Zilla Slab"/>
              <a:buNone/>
              <a:defRPr sz="2450" b="1" i="0" u="none" strike="noStrike" cap="none">
                <a:solidFill>
                  <a:schemeClr val="lt1"/>
                </a:solidFill>
                <a:latin typeface="Zilla Slab"/>
                <a:ea typeface="Zilla Slab"/>
                <a:cs typeface="Zilla Slab"/>
                <a:sym typeface="Zilla Slab"/>
              </a:defRPr>
            </a:lvl3pPr>
            <a:lvl4pPr marL="1828800" marR="0" lvl="3" indent="-228600" algn="l" rtl="0">
              <a:lnSpc>
                <a:spcPct val="115000"/>
              </a:lnSpc>
              <a:spcBef>
                <a:spcPts val="375"/>
              </a:spcBef>
              <a:spcAft>
                <a:spcPts val="0"/>
              </a:spcAft>
              <a:buClr>
                <a:schemeClr val="lt1"/>
              </a:buClr>
              <a:buSzPts val="2100"/>
              <a:buFont typeface="Zilla Slab SemiBold"/>
              <a:buNone/>
              <a:defRPr sz="2100" b="0" i="0" u="none" strike="noStrike" cap="none">
                <a:solidFill>
                  <a:schemeClr val="lt1"/>
                </a:solidFill>
                <a:latin typeface="Zilla Slab SemiBold"/>
                <a:ea typeface="Zilla Slab SemiBold"/>
                <a:cs typeface="Zilla Slab SemiBold"/>
                <a:sym typeface="Zilla Slab SemiBold"/>
              </a:defRPr>
            </a:lvl4pPr>
            <a:lvl5pPr marL="2286000" marR="0" lvl="4"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5pPr>
            <a:lvl6pPr marL="2743200" marR="0" lvl="5"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6pPr>
            <a:lvl7pPr marL="3200400" marR="0" lvl="6"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7pPr>
            <a:lvl8pPr marL="3657600" marR="0" lvl="7"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8pPr>
            <a:lvl9pPr marL="4114800" marR="0" lvl="8"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9pPr>
          </a:lstStyle>
          <a:p>
            <a:endParaRPr/>
          </a:p>
        </p:txBody>
      </p:sp>
      <p:sp>
        <p:nvSpPr>
          <p:cNvPr id="57" name="Google Shape;57;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chemeClr val="lt1"/>
                </a:solidFill>
                <a:latin typeface="Montserrat ExtraBold"/>
                <a:ea typeface="Montserrat ExtraBold"/>
                <a:cs typeface="Montserrat ExtraBold"/>
                <a:sym typeface="Montserrat ExtraBold"/>
              </a:defRPr>
            </a:lvl1pPr>
            <a:lvl2pPr lvl="1" rtl="0">
              <a:buNone/>
              <a:defRPr sz="1300">
                <a:solidFill>
                  <a:schemeClr val="lt1"/>
                </a:solidFill>
                <a:latin typeface="Montserrat ExtraBold"/>
                <a:ea typeface="Montserrat ExtraBold"/>
                <a:cs typeface="Montserrat ExtraBold"/>
                <a:sym typeface="Montserrat ExtraBold"/>
              </a:defRPr>
            </a:lvl2pPr>
            <a:lvl3pPr lvl="2" rtl="0">
              <a:buNone/>
              <a:defRPr sz="1300">
                <a:solidFill>
                  <a:schemeClr val="lt1"/>
                </a:solidFill>
                <a:latin typeface="Montserrat ExtraBold"/>
                <a:ea typeface="Montserrat ExtraBold"/>
                <a:cs typeface="Montserrat ExtraBold"/>
                <a:sym typeface="Montserrat ExtraBold"/>
              </a:defRPr>
            </a:lvl3pPr>
            <a:lvl4pPr lvl="3" rtl="0">
              <a:buNone/>
              <a:defRPr sz="1300">
                <a:solidFill>
                  <a:schemeClr val="lt1"/>
                </a:solidFill>
                <a:latin typeface="Montserrat ExtraBold"/>
                <a:ea typeface="Montserrat ExtraBold"/>
                <a:cs typeface="Montserrat ExtraBold"/>
                <a:sym typeface="Montserrat ExtraBold"/>
              </a:defRPr>
            </a:lvl4pPr>
            <a:lvl5pPr lvl="4" rtl="0">
              <a:buNone/>
              <a:defRPr sz="1300">
                <a:solidFill>
                  <a:schemeClr val="lt1"/>
                </a:solidFill>
                <a:latin typeface="Montserrat ExtraBold"/>
                <a:ea typeface="Montserrat ExtraBold"/>
                <a:cs typeface="Montserrat ExtraBold"/>
                <a:sym typeface="Montserrat ExtraBold"/>
              </a:defRPr>
            </a:lvl5pPr>
            <a:lvl6pPr lvl="5" rtl="0">
              <a:buNone/>
              <a:defRPr sz="1300">
                <a:solidFill>
                  <a:schemeClr val="lt1"/>
                </a:solidFill>
                <a:latin typeface="Montserrat ExtraBold"/>
                <a:ea typeface="Montserrat ExtraBold"/>
                <a:cs typeface="Montserrat ExtraBold"/>
                <a:sym typeface="Montserrat ExtraBold"/>
              </a:defRPr>
            </a:lvl6pPr>
            <a:lvl7pPr lvl="6" rtl="0">
              <a:buNone/>
              <a:defRPr sz="1300">
                <a:solidFill>
                  <a:schemeClr val="lt1"/>
                </a:solidFill>
                <a:latin typeface="Montserrat ExtraBold"/>
                <a:ea typeface="Montserrat ExtraBold"/>
                <a:cs typeface="Montserrat ExtraBold"/>
                <a:sym typeface="Montserrat ExtraBold"/>
              </a:defRPr>
            </a:lvl7pPr>
            <a:lvl8pPr lvl="7" rtl="0">
              <a:buNone/>
              <a:defRPr sz="1300">
                <a:solidFill>
                  <a:schemeClr val="lt1"/>
                </a:solidFill>
                <a:latin typeface="Montserrat ExtraBold"/>
                <a:ea typeface="Montserrat ExtraBold"/>
                <a:cs typeface="Montserrat ExtraBold"/>
                <a:sym typeface="Montserrat ExtraBold"/>
              </a:defRPr>
            </a:lvl8pPr>
            <a:lvl9pPr lvl="8" rtl="0">
              <a:buNone/>
              <a:defRPr sz="1300">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62"/>
        <p:cNvGrpSpPr/>
        <p:nvPr/>
      </p:nvGrpSpPr>
      <p:grpSpPr>
        <a:xfrm>
          <a:off x="0" y="0"/>
          <a:ext cx="0" cy="0"/>
          <a:chOff x="0" y="0"/>
          <a:chExt cx="0" cy="0"/>
        </a:xfrm>
      </p:grpSpPr>
      <p:pic>
        <p:nvPicPr>
          <p:cNvPr id="63" name="Google Shape;63;p15"/>
          <p:cNvPicPr preferRelativeResize="0"/>
          <p:nvPr/>
        </p:nvPicPr>
        <p:blipFill rotWithShape="1">
          <a:blip r:embed="rId2">
            <a:alphaModFix/>
          </a:blip>
          <a:srcRect/>
          <a:stretch/>
        </p:blipFill>
        <p:spPr>
          <a:xfrm>
            <a:off x="628650" y="311735"/>
            <a:ext cx="780725" cy="288806"/>
          </a:xfrm>
          <a:prstGeom prst="rect">
            <a:avLst/>
          </a:prstGeom>
          <a:noFill/>
          <a:ln>
            <a:noFill/>
          </a:ln>
        </p:spPr>
      </p:pic>
      <p:sp>
        <p:nvSpPr>
          <p:cNvPr id="64" name="Google Shape;64;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lvl1pPr>
            <a:lvl2pPr lvl="1" rtl="0">
              <a:buNone/>
              <a:defRPr sz="1300"/>
            </a:lvl2pPr>
            <a:lvl3pPr lvl="2" rtl="0">
              <a:buNone/>
              <a:defRPr sz="1300"/>
            </a:lvl3pPr>
            <a:lvl4pPr lvl="3" rtl="0">
              <a:buNone/>
              <a:defRPr sz="1300"/>
            </a:lvl4pPr>
            <a:lvl5pPr lvl="4" rtl="0">
              <a:buNone/>
              <a:defRPr sz="1300"/>
            </a:lvl5pPr>
            <a:lvl6pPr lvl="5" rtl="0">
              <a:buNone/>
              <a:defRPr sz="1300"/>
            </a:lvl6pPr>
            <a:lvl7pPr lvl="6" rtl="0">
              <a:buNone/>
              <a:defRPr sz="1300"/>
            </a:lvl7pPr>
            <a:lvl8pPr lvl="7" rtl="0">
              <a:buNone/>
              <a:defRPr sz="1300"/>
            </a:lvl8pPr>
            <a:lvl9pPr lvl="8" rtl="0">
              <a:buNone/>
              <a:defRPr sz="1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BU Centered Bulleted Text">
  <p:cSld name="SBU Centered Bulleted 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881550" y="656425"/>
            <a:ext cx="7380900" cy="7632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3400"/>
              <a:buFont typeface="Montserrat ExtraBold"/>
              <a:buNone/>
              <a:defRPr sz="3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7" name="Google Shape;67;p16"/>
          <p:cNvSpPr txBox="1">
            <a:spLocks noGrp="1"/>
          </p:cNvSpPr>
          <p:nvPr>
            <p:ph type="subTitle" idx="1"/>
          </p:nvPr>
        </p:nvSpPr>
        <p:spPr>
          <a:xfrm>
            <a:off x="1116050" y="1320488"/>
            <a:ext cx="2847000" cy="603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17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8" name="Google Shape;68;p16"/>
          <p:cNvSpPr txBox="1">
            <a:spLocks noGrp="1"/>
          </p:cNvSpPr>
          <p:nvPr>
            <p:ph type="subTitle" idx="2"/>
          </p:nvPr>
        </p:nvSpPr>
        <p:spPr>
          <a:xfrm>
            <a:off x="5106225" y="1320488"/>
            <a:ext cx="2843700" cy="603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17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9" name="Google Shape;69;p16"/>
          <p:cNvSpPr txBox="1">
            <a:spLocks noGrp="1"/>
          </p:cNvSpPr>
          <p:nvPr>
            <p:ph type="body" idx="3"/>
          </p:nvPr>
        </p:nvSpPr>
        <p:spPr>
          <a:xfrm>
            <a:off x="1129588" y="1923500"/>
            <a:ext cx="2908200" cy="2396700"/>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70" name="Google Shape;70;p16"/>
          <p:cNvSpPr txBox="1">
            <a:spLocks noGrp="1"/>
          </p:cNvSpPr>
          <p:nvPr>
            <p:ph type="body" idx="4"/>
          </p:nvPr>
        </p:nvSpPr>
        <p:spPr>
          <a:xfrm>
            <a:off x="5106213" y="1923500"/>
            <a:ext cx="2908200" cy="2396700"/>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71" name="Google Shape;71;p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rgbClr val="000000"/>
                </a:solidFill>
                <a:latin typeface="Zilla Slab Medium"/>
                <a:ea typeface="Zilla Slab Medium"/>
                <a:cs typeface="Zilla Slab Medium"/>
                <a:sym typeface="Zilla Slab Medium"/>
              </a:defRPr>
            </a:lvl1pPr>
            <a:lvl2pPr lvl="1" rtl="0">
              <a:buNone/>
              <a:defRPr sz="1300">
                <a:solidFill>
                  <a:srgbClr val="000000"/>
                </a:solidFill>
                <a:latin typeface="Zilla Slab Medium"/>
                <a:ea typeface="Zilla Slab Medium"/>
                <a:cs typeface="Zilla Slab Medium"/>
                <a:sym typeface="Zilla Slab Medium"/>
              </a:defRPr>
            </a:lvl2pPr>
            <a:lvl3pPr lvl="2" rtl="0">
              <a:buNone/>
              <a:defRPr sz="1300">
                <a:solidFill>
                  <a:srgbClr val="000000"/>
                </a:solidFill>
                <a:latin typeface="Zilla Slab Medium"/>
                <a:ea typeface="Zilla Slab Medium"/>
                <a:cs typeface="Zilla Slab Medium"/>
                <a:sym typeface="Zilla Slab Medium"/>
              </a:defRPr>
            </a:lvl3pPr>
            <a:lvl4pPr lvl="3" rtl="0">
              <a:buNone/>
              <a:defRPr sz="1300">
                <a:solidFill>
                  <a:srgbClr val="000000"/>
                </a:solidFill>
                <a:latin typeface="Zilla Slab Medium"/>
                <a:ea typeface="Zilla Slab Medium"/>
                <a:cs typeface="Zilla Slab Medium"/>
                <a:sym typeface="Zilla Slab Medium"/>
              </a:defRPr>
            </a:lvl4pPr>
            <a:lvl5pPr lvl="4" rtl="0">
              <a:buNone/>
              <a:defRPr sz="1300">
                <a:solidFill>
                  <a:srgbClr val="000000"/>
                </a:solidFill>
                <a:latin typeface="Zilla Slab Medium"/>
                <a:ea typeface="Zilla Slab Medium"/>
                <a:cs typeface="Zilla Slab Medium"/>
                <a:sym typeface="Zilla Slab Medium"/>
              </a:defRPr>
            </a:lvl5pPr>
            <a:lvl6pPr lvl="5" rtl="0">
              <a:buNone/>
              <a:defRPr sz="1300">
                <a:solidFill>
                  <a:srgbClr val="000000"/>
                </a:solidFill>
                <a:latin typeface="Zilla Slab Medium"/>
                <a:ea typeface="Zilla Slab Medium"/>
                <a:cs typeface="Zilla Slab Medium"/>
                <a:sym typeface="Zilla Slab Medium"/>
              </a:defRPr>
            </a:lvl6pPr>
            <a:lvl7pPr lvl="6" rtl="0">
              <a:buNone/>
              <a:defRPr sz="1300">
                <a:solidFill>
                  <a:srgbClr val="000000"/>
                </a:solidFill>
                <a:latin typeface="Zilla Slab Medium"/>
                <a:ea typeface="Zilla Slab Medium"/>
                <a:cs typeface="Zilla Slab Medium"/>
                <a:sym typeface="Zilla Slab Medium"/>
              </a:defRPr>
            </a:lvl7pPr>
            <a:lvl8pPr lvl="7" rtl="0">
              <a:buNone/>
              <a:defRPr sz="1300">
                <a:solidFill>
                  <a:srgbClr val="000000"/>
                </a:solidFill>
                <a:latin typeface="Zilla Slab Medium"/>
                <a:ea typeface="Zilla Slab Medium"/>
                <a:cs typeface="Zilla Slab Medium"/>
                <a:sym typeface="Zilla Slab Medium"/>
              </a:defRPr>
            </a:lvl8pPr>
            <a:lvl9pPr lvl="8" rtl="0">
              <a:buNone/>
              <a:defRPr sz="1300">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BU Full Page Photo">
  <p:cSld name="SBU Full Page Photo">
    <p:spTree>
      <p:nvGrpSpPr>
        <p:cNvPr id="1" name="Shape 166"/>
        <p:cNvGrpSpPr/>
        <p:nvPr/>
      </p:nvGrpSpPr>
      <p:grpSpPr>
        <a:xfrm>
          <a:off x="0" y="0"/>
          <a:ext cx="0" cy="0"/>
          <a:chOff x="0" y="0"/>
          <a:chExt cx="0" cy="0"/>
        </a:xfrm>
      </p:grpSpPr>
      <p:pic>
        <p:nvPicPr>
          <p:cNvPr id="167" name="Google Shape;167;p3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68" name="Google Shape;168;p32"/>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169" name="Google Shape;169;p32"/>
          <p:cNvPicPr preferRelativeResize="0"/>
          <p:nvPr/>
        </p:nvPicPr>
        <p:blipFill rotWithShape="1">
          <a:blip r:embed="rId4">
            <a:alphaModFix/>
          </a:blip>
          <a:srcRect/>
          <a:stretch/>
        </p:blipFill>
        <p:spPr>
          <a:xfrm>
            <a:off x="623222" y="197984"/>
            <a:ext cx="1482115" cy="253447"/>
          </a:xfrm>
          <a:prstGeom prst="rect">
            <a:avLst/>
          </a:prstGeom>
          <a:noFill/>
          <a:ln>
            <a:noFill/>
          </a:ln>
        </p:spPr>
      </p:pic>
      <p:sp>
        <p:nvSpPr>
          <p:cNvPr id="170" name="Google Shape;170;p32"/>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1" i="0" u="none" strike="noStrike" cap="none">
                <a:solidFill>
                  <a:schemeClr val="lt1"/>
                </a:solidFill>
                <a:latin typeface="Georgia"/>
                <a:ea typeface="Georgia"/>
                <a:cs typeface="Georgia"/>
                <a:sym typeface="Georgia"/>
              </a:rPr>
              <a:t>‹#›</a:t>
            </a:fld>
            <a:endParaRPr sz="1000" b="1" i="0" u="none" strike="noStrike" cap="none">
              <a:solidFill>
                <a:schemeClr val="lt1"/>
              </a:solidFill>
              <a:latin typeface="Georgia"/>
              <a:ea typeface="Georgia"/>
              <a:cs typeface="Georgia"/>
              <a:sym typeface="Georgia"/>
            </a:endParaRPr>
          </a:p>
        </p:txBody>
      </p:sp>
      <p:cxnSp>
        <p:nvCxnSpPr>
          <p:cNvPr id="171" name="Google Shape;171;p32"/>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172" name="Google Shape;172;p32"/>
          <p:cNvSpPr txBox="1">
            <a:spLocks noGrp="1"/>
          </p:cNvSpPr>
          <p:nvPr>
            <p:ph type="body" idx="1"/>
          </p:nvPr>
        </p:nvSpPr>
        <p:spPr>
          <a:xfrm>
            <a:off x="5564305" y="4082394"/>
            <a:ext cx="2955000" cy="2559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lt1"/>
              </a:buClr>
              <a:buSzPts val="800"/>
              <a:buFont typeface="Montserrat ExtraBold"/>
              <a:buNone/>
              <a:defRPr sz="8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90000"/>
              </a:lnSpc>
              <a:spcBef>
                <a:spcPts val="375"/>
              </a:spcBef>
              <a:spcAft>
                <a:spcPts val="0"/>
              </a:spcAft>
              <a:buClr>
                <a:schemeClr val="lt1"/>
              </a:buClr>
              <a:buSzPts val="1500"/>
              <a:buFont typeface="Montserrat ExtraBold"/>
              <a:buNone/>
              <a:defRPr sz="15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90000"/>
              </a:lnSpc>
              <a:spcBef>
                <a:spcPts val="375"/>
              </a:spcBef>
              <a:spcAft>
                <a:spcPts val="0"/>
              </a:spcAft>
              <a:buClr>
                <a:schemeClr val="lt1"/>
              </a:buClr>
              <a:buSzPts val="1350"/>
              <a:buFont typeface="Montserrat ExtraBold"/>
              <a:buNone/>
              <a:defRPr sz="1350" b="0" i="0" u="none" strike="noStrike" cap="none">
                <a:solidFill>
                  <a:schemeClr val="lt1"/>
                </a:solidFill>
                <a:latin typeface="Montserrat ExtraBold"/>
                <a:ea typeface="Montserrat ExtraBold"/>
                <a:cs typeface="Montserrat ExtraBold"/>
                <a:sym typeface="Montserrat ExtraBold"/>
              </a:defRPr>
            </a:lvl3pPr>
            <a:lvl4pPr marL="1828800" marR="0" lvl="3"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4pPr>
            <a:lvl5pPr marL="2286000" marR="0" lvl="4"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5pPr>
            <a:lvl6pPr marL="2743200" marR="0" lvl="5"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6pPr>
            <a:lvl7pPr marL="3200400" marR="0" lvl="6"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7pPr>
            <a:lvl8pPr marL="3657600" marR="0" lvl="7"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8pPr>
            <a:lvl9pPr marL="4114800" marR="0" lvl="8"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9pPr>
          </a:lstStyle>
          <a:p>
            <a:endParaRPr/>
          </a:p>
        </p:txBody>
      </p:sp>
      <p:sp>
        <p:nvSpPr>
          <p:cNvPr id="173" name="Google Shape;173;p32"/>
          <p:cNvSpPr>
            <a:spLocks noGrp="1"/>
          </p:cNvSpPr>
          <p:nvPr>
            <p:ph type="pic" idx="2"/>
          </p:nvPr>
        </p:nvSpPr>
        <p:spPr>
          <a:xfrm>
            <a:off x="816700" y="755650"/>
            <a:ext cx="7563900" cy="3582900"/>
          </a:xfrm>
          <a:prstGeom prst="rect">
            <a:avLst/>
          </a:prstGeom>
          <a:noFill/>
          <a:ln w="38100" cap="flat" cmpd="sng">
            <a:solidFill>
              <a:schemeClr val="lt1"/>
            </a:solidFill>
            <a:prstDash val="solid"/>
            <a:round/>
            <a:headEnd type="none" w="sm" len="sm"/>
            <a:tailEnd type="none" w="sm" len="sm"/>
          </a:ln>
        </p:spPr>
      </p:sp>
      <p:sp>
        <p:nvSpPr>
          <p:cNvPr id="174" name="Google Shape;174;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lt1"/>
                </a:solidFill>
                <a:latin typeface="Montserrat ExtraBold"/>
                <a:ea typeface="Montserrat ExtraBold"/>
                <a:cs typeface="Montserrat ExtraBold"/>
                <a:sym typeface="Montserrat ExtraBold"/>
              </a:defRPr>
            </a:lvl1pPr>
            <a:lvl2pPr lvl="1" rtl="0">
              <a:buNone/>
              <a:defRPr>
                <a:solidFill>
                  <a:schemeClr val="lt1"/>
                </a:solidFill>
                <a:latin typeface="Montserrat ExtraBold"/>
                <a:ea typeface="Montserrat ExtraBold"/>
                <a:cs typeface="Montserrat ExtraBold"/>
                <a:sym typeface="Montserrat ExtraBold"/>
              </a:defRPr>
            </a:lvl2pPr>
            <a:lvl3pPr lvl="2" rtl="0">
              <a:buNone/>
              <a:defRPr>
                <a:solidFill>
                  <a:schemeClr val="lt1"/>
                </a:solidFill>
                <a:latin typeface="Montserrat ExtraBold"/>
                <a:ea typeface="Montserrat ExtraBold"/>
                <a:cs typeface="Montserrat ExtraBold"/>
                <a:sym typeface="Montserrat ExtraBold"/>
              </a:defRPr>
            </a:lvl3pPr>
            <a:lvl4pPr lvl="3" rtl="0">
              <a:buNone/>
              <a:defRPr>
                <a:solidFill>
                  <a:schemeClr val="lt1"/>
                </a:solidFill>
                <a:latin typeface="Montserrat ExtraBold"/>
                <a:ea typeface="Montserrat ExtraBold"/>
                <a:cs typeface="Montserrat ExtraBold"/>
                <a:sym typeface="Montserrat ExtraBold"/>
              </a:defRPr>
            </a:lvl4pPr>
            <a:lvl5pPr lvl="4" rtl="0">
              <a:buNone/>
              <a:defRPr>
                <a:solidFill>
                  <a:schemeClr val="lt1"/>
                </a:solidFill>
                <a:latin typeface="Montserrat ExtraBold"/>
                <a:ea typeface="Montserrat ExtraBold"/>
                <a:cs typeface="Montserrat ExtraBold"/>
                <a:sym typeface="Montserrat ExtraBold"/>
              </a:defRPr>
            </a:lvl5pPr>
            <a:lvl6pPr lvl="5" rtl="0">
              <a:buNone/>
              <a:defRPr>
                <a:solidFill>
                  <a:schemeClr val="lt1"/>
                </a:solidFill>
                <a:latin typeface="Montserrat ExtraBold"/>
                <a:ea typeface="Montserrat ExtraBold"/>
                <a:cs typeface="Montserrat ExtraBold"/>
                <a:sym typeface="Montserrat ExtraBold"/>
              </a:defRPr>
            </a:lvl6pPr>
            <a:lvl7pPr lvl="6" rtl="0">
              <a:buNone/>
              <a:defRPr>
                <a:solidFill>
                  <a:schemeClr val="lt1"/>
                </a:solidFill>
                <a:latin typeface="Montserrat ExtraBold"/>
                <a:ea typeface="Montserrat ExtraBold"/>
                <a:cs typeface="Montserrat ExtraBold"/>
                <a:sym typeface="Montserrat ExtraBold"/>
              </a:defRPr>
            </a:lvl7pPr>
            <a:lvl8pPr lvl="7" rtl="0">
              <a:buNone/>
              <a:defRPr>
                <a:solidFill>
                  <a:schemeClr val="lt1"/>
                </a:solidFill>
                <a:latin typeface="Montserrat ExtraBold"/>
                <a:ea typeface="Montserrat ExtraBold"/>
                <a:cs typeface="Montserrat ExtraBold"/>
                <a:sym typeface="Montserrat ExtraBold"/>
              </a:defRPr>
            </a:lvl8pPr>
            <a:lvl9pPr lvl="8" rtl="0">
              <a:buNone/>
              <a:defRPr>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36959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1" name="Google Shape;81;p17"/>
          <p:cNvSpPr txBox="1">
            <a:spLocks noGrp="1"/>
          </p:cNvSpPr>
          <p:nvPr>
            <p:ph type="body" idx="1"/>
          </p:nvPr>
        </p:nvSpPr>
        <p:spPr>
          <a:xfrm>
            <a:off x="1534333" y="1382641"/>
            <a:ext cx="6418200" cy="2308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82" name="Google Shape;82;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71461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81"/>
        <p:cNvGrpSpPr/>
        <p:nvPr/>
      </p:nvGrpSpPr>
      <p:grpSpPr>
        <a:xfrm>
          <a:off x="0" y="0"/>
          <a:ext cx="0" cy="0"/>
          <a:chOff x="0" y="0"/>
          <a:chExt cx="0" cy="0"/>
        </a:xfrm>
      </p:grpSpPr>
      <p:pic>
        <p:nvPicPr>
          <p:cNvPr id="82" name="Google Shape;82;p18"/>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83" name="Google Shape;83;p18"/>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0" i="0" u="none" strike="noStrike" cap="none">
                <a:solidFill>
                  <a:schemeClr val="lt1"/>
                </a:solidFill>
                <a:latin typeface="Montserrat ExtraBold"/>
                <a:ea typeface="Montserrat ExtraBold"/>
                <a:cs typeface="Montserrat ExtraBold"/>
                <a:sym typeface="Montserrat ExtraBold"/>
              </a:rPr>
              <a:t>‹#›</a:t>
            </a:fld>
            <a:endParaRPr sz="1000" b="0" i="0" u="none" strike="noStrike" cap="none">
              <a:solidFill>
                <a:schemeClr val="lt1"/>
              </a:solidFill>
              <a:latin typeface="Montserrat ExtraBold"/>
              <a:ea typeface="Montserrat ExtraBold"/>
              <a:cs typeface="Montserrat ExtraBold"/>
              <a:sym typeface="Montserrat ExtraBold"/>
            </a:endParaRPr>
          </a:p>
        </p:txBody>
      </p:sp>
      <p:pic>
        <p:nvPicPr>
          <p:cNvPr id="84" name="Google Shape;84;p18"/>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85" name="Google Shape;85;p18"/>
          <p:cNvPicPr preferRelativeResize="0"/>
          <p:nvPr/>
        </p:nvPicPr>
        <p:blipFill rotWithShape="1">
          <a:blip r:embed="rId4">
            <a:alphaModFix/>
          </a:blip>
          <a:srcRect/>
          <a:stretch/>
        </p:blipFill>
        <p:spPr>
          <a:xfrm>
            <a:off x="623226" y="197972"/>
            <a:ext cx="1961452" cy="335425"/>
          </a:xfrm>
          <a:prstGeom prst="rect">
            <a:avLst/>
          </a:prstGeom>
          <a:noFill/>
          <a:ln>
            <a:noFill/>
          </a:ln>
        </p:spPr>
      </p:pic>
      <p:cxnSp>
        <p:nvCxnSpPr>
          <p:cNvPr id="86" name="Google Shape;86;p18"/>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87" name="Google Shape;87;p18"/>
          <p:cNvSpPr txBox="1">
            <a:spLocks noGrp="1"/>
          </p:cNvSpPr>
          <p:nvPr>
            <p:ph type="body" idx="1"/>
          </p:nvPr>
        </p:nvSpPr>
        <p:spPr>
          <a:xfrm>
            <a:off x="520792" y="1365447"/>
            <a:ext cx="7886700" cy="28356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5000"/>
              <a:buFont typeface="Montserrat ExtraBold"/>
              <a:buNone/>
              <a:defRPr sz="50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115000"/>
              </a:lnSpc>
              <a:spcBef>
                <a:spcPts val="375"/>
              </a:spcBef>
              <a:spcAft>
                <a:spcPts val="0"/>
              </a:spcAft>
              <a:buClr>
                <a:schemeClr val="lt1"/>
              </a:buClr>
              <a:buSzPts val="2400"/>
              <a:buFont typeface="Montserrat ExtraBold"/>
              <a:buNone/>
              <a:defRPr sz="24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115000"/>
              </a:lnSpc>
              <a:spcBef>
                <a:spcPts val="375"/>
              </a:spcBef>
              <a:spcAft>
                <a:spcPts val="0"/>
              </a:spcAft>
              <a:buClr>
                <a:schemeClr val="lt1"/>
              </a:buClr>
              <a:buSzPts val="2450"/>
              <a:buFont typeface="Zilla Slab"/>
              <a:buNone/>
              <a:defRPr sz="2450" b="1" i="0" u="none" strike="noStrike" cap="none">
                <a:solidFill>
                  <a:schemeClr val="lt1"/>
                </a:solidFill>
                <a:latin typeface="Zilla Slab"/>
                <a:ea typeface="Zilla Slab"/>
                <a:cs typeface="Zilla Slab"/>
                <a:sym typeface="Zilla Slab"/>
              </a:defRPr>
            </a:lvl3pPr>
            <a:lvl4pPr marL="1828800" marR="0" lvl="3" indent="-228600" algn="l" rtl="0">
              <a:lnSpc>
                <a:spcPct val="115000"/>
              </a:lnSpc>
              <a:spcBef>
                <a:spcPts val="375"/>
              </a:spcBef>
              <a:spcAft>
                <a:spcPts val="0"/>
              </a:spcAft>
              <a:buClr>
                <a:schemeClr val="lt1"/>
              </a:buClr>
              <a:buSzPts val="2100"/>
              <a:buFont typeface="Zilla Slab SemiBold"/>
              <a:buNone/>
              <a:defRPr sz="2100" b="0" i="0" u="none" strike="noStrike" cap="none">
                <a:solidFill>
                  <a:schemeClr val="lt1"/>
                </a:solidFill>
                <a:latin typeface="Zilla Slab SemiBold"/>
                <a:ea typeface="Zilla Slab SemiBold"/>
                <a:cs typeface="Zilla Slab SemiBold"/>
                <a:sym typeface="Zilla Slab SemiBold"/>
              </a:defRPr>
            </a:lvl4pPr>
            <a:lvl5pPr marL="2286000" marR="0" lvl="4"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5pPr>
            <a:lvl6pPr marL="2743200" marR="0" lvl="5"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6pPr>
            <a:lvl7pPr marL="3200400" marR="0" lvl="6"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7pPr>
            <a:lvl8pPr marL="3657600" marR="0" lvl="7"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8pPr>
            <a:lvl9pPr marL="4114800" marR="0" lvl="8"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9pPr>
          </a:lstStyle>
          <a:p>
            <a:endParaRPr/>
          </a:p>
        </p:txBody>
      </p:sp>
      <p:sp>
        <p:nvSpPr>
          <p:cNvPr id="88" name="Google Shape;88;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lt1"/>
                </a:solidFill>
                <a:latin typeface="Montserrat ExtraBold"/>
                <a:ea typeface="Montserrat ExtraBold"/>
                <a:cs typeface="Montserrat ExtraBold"/>
                <a:sym typeface="Montserrat ExtraBold"/>
              </a:defRPr>
            </a:lvl1pPr>
            <a:lvl2pPr lvl="1" rtl="0">
              <a:buNone/>
              <a:defRPr>
                <a:solidFill>
                  <a:schemeClr val="lt1"/>
                </a:solidFill>
                <a:latin typeface="Montserrat ExtraBold"/>
                <a:ea typeface="Montserrat ExtraBold"/>
                <a:cs typeface="Montserrat ExtraBold"/>
                <a:sym typeface="Montserrat ExtraBold"/>
              </a:defRPr>
            </a:lvl2pPr>
            <a:lvl3pPr lvl="2" rtl="0">
              <a:buNone/>
              <a:defRPr>
                <a:solidFill>
                  <a:schemeClr val="lt1"/>
                </a:solidFill>
                <a:latin typeface="Montserrat ExtraBold"/>
                <a:ea typeface="Montserrat ExtraBold"/>
                <a:cs typeface="Montserrat ExtraBold"/>
                <a:sym typeface="Montserrat ExtraBold"/>
              </a:defRPr>
            </a:lvl3pPr>
            <a:lvl4pPr lvl="3" rtl="0">
              <a:buNone/>
              <a:defRPr>
                <a:solidFill>
                  <a:schemeClr val="lt1"/>
                </a:solidFill>
                <a:latin typeface="Montserrat ExtraBold"/>
                <a:ea typeface="Montserrat ExtraBold"/>
                <a:cs typeface="Montserrat ExtraBold"/>
                <a:sym typeface="Montserrat ExtraBold"/>
              </a:defRPr>
            </a:lvl4pPr>
            <a:lvl5pPr lvl="4" rtl="0">
              <a:buNone/>
              <a:defRPr>
                <a:solidFill>
                  <a:schemeClr val="lt1"/>
                </a:solidFill>
                <a:latin typeface="Montserrat ExtraBold"/>
                <a:ea typeface="Montserrat ExtraBold"/>
                <a:cs typeface="Montserrat ExtraBold"/>
                <a:sym typeface="Montserrat ExtraBold"/>
              </a:defRPr>
            </a:lvl5pPr>
            <a:lvl6pPr lvl="5" rtl="0">
              <a:buNone/>
              <a:defRPr>
                <a:solidFill>
                  <a:schemeClr val="lt1"/>
                </a:solidFill>
                <a:latin typeface="Montserrat ExtraBold"/>
                <a:ea typeface="Montserrat ExtraBold"/>
                <a:cs typeface="Montserrat ExtraBold"/>
                <a:sym typeface="Montserrat ExtraBold"/>
              </a:defRPr>
            </a:lvl6pPr>
            <a:lvl7pPr lvl="6" rtl="0">
              <a:buNone/>
              <a:defRPr>
                <a:solidFill>
                  <a:schemeClr val="lt1"/>
                </a:solidFill>
                <a:latin typeface="Montserrat ExtraBold"/>
                <a:ea typeface="Montserrat ExtraBold"/>
                <a:cs typeface="Montserrat ExtraBold"/>
                <a:sym typeface="Montserrat ExtraBold"/>
              </a:defRPr>
            </a:lvl7pPr>
            <a:lvl8pPr lvl="7" rtl="0">
              <a:buNone/>
              <a:defRPr>
                <a:solidFill>
                  <a:schemeClr val="lt1"/>
                </a:solidFill>
                <a:latin typeface="Montserrat ExtraBold"/>
                <a:ea typeface="Montserrat ExtraBold"/>
                <a:cs typeface="Montserrat ExtraBold"/>
                <a:sym typeface="Montserrat ExtraBold"/>
              </a:defRPr>
            </a:lvl8pPr>
            <a:lvl9pPr lvl="8" rtl="0">
              <a:buNone/>
              <a:defRPr>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93"/>
        <p:cNvGrpSpPr/>
        <p:nvPr/>
      </p:nvGrpSpPr>
      <p:grpSpPr>
        <a:xfrm>
          <a:off x="0" y="0"/>
          <a:ext cx="0" cy="0"/>
          <a:chOff x="0" y="0"/>
          <a:chExt cx="0" cy="0"/>
        </a:xfrm>
      </p:grpSpPr>
      <p:pic>
        <p:nvPicPr>
          <p:cNvPr id="94" name="Google Shape;94;p20"/>
          <p:cNvPicPr preferRelativeResize="0"/>
          <p:nvPr/>
        </p:nvPicPr>
        <p:blipFill rotWithShape="1">
          <a:blip r:embed="rId2">
            <a:alphaModFix/>
          </a:blip>
          <a:srcRect/>
          <a:stretch/>
        </p:blipFill>
        <p:spPr>
          <a:xfrm>
            <a:off x="628650" y="311735"/>
            <a:ext cx="780725" cy="288806"/>
          </a:xfrm>
          <a:prstGeom prst="rect">
            <a:avLst/>
          </a:prstGeom>
          <a:noFill/>
          <a:ln>
            <a:noFill/>
          </a:ln>
        </p:spPr>
      </p:pic>
      <p:sp>
        <p:nvSpPr>
          <p:cNvPr id="95" name="Google Shape;95;p2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BU Centered Bulleted Text">
  <p:cSld name="SBU Centered Bulleted Text">
    <p:spTree>
      <p:nvGrpSpPr>
        <p:cNvPr id="1" name="Shape 96"/>
        <p:cNvGrpSpPr/>
        <p:nvPr/>
      </p:nvGrpSpPr>
      <p:grpSpPr>
        <a:xfrm>
          <a:off x="0" y="0"/>
          <a:ext cx="0" cy="0"/>
          <a:chOff x="0" y="0"/>
          <a:chExt cx="0" cy="0"/>
        </a:xfrm>
      </p:grpSpPr>
      <p:sp>
        <p:nvSpPr>
          <p:cNvPr id="97" name="Google Shape;97;p21"/>
          <p:cNvSpPr txBox="1">
            <a:spLocks noGrp="1"/>
          </p:cNvSpPr>
          <p:nvPr>
            <p:ph type="title"/>
          </p:nvPr>
        </p:nvSpPr>
        <p:spPr>
          <a:xfrm>
            <a:off x="881550" y="656425"/>
            <a:ext cx="7380900" cy="7632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3400"/>
              <a:buFont typeface="Montserrat ExtraBold"/>
              <a:buNone/>
              <a:defRPr sz="3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8" name="Google Shape;98;p21"/>
          <p:cNvSpPr txBox="1">
            <a:spLocks noGrp="1"/>
          </p:cNvSpPr>
          <p:nvPr>
            <p:ph type="subTitle" idx="1"/>
          </p:nvPr>
        </p:nvSpPr>
        <p:spPr>
          <a:xfrm>
            <a:off x="1116050" y="1320488"/>
            <a:ext cx="2847000" cy="603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17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9" name="Google Shape;99;p21"/>
          <p:cNvSpPr txBox="1">
            <a:spLocks noGrp="1"/>
          </p:cNvSpPr>
          <p:nvPr>
            <p:ph type="subTitle" idx="2"/>
          </p:nvPr>
        </p:nvSpPr>
        <p:spPr>
          <a:xfrm>
            <a:off x="5106225" y="1320488"/>
            <a:ext cx="2843700" cy="603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17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0" name="Google Shape;100;p21"/>
          <p:cNvSpPr txBox="1">
            <a:spLocks noGrp="1"/>
          </p:cNvSpPr>
          <p:nvPr>
            <p:ph type="body" idx="3"/>
          </p:nvPr>
        </p:nvSpPr>
        <p:spPr>
          <a:xfrm>
            <a:off x="1129588" y="1923500"/>
            <a:ext cx="2908200" cy="2396700"/>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01" name="Google Shape;101;p21"/>
          <p:cNvSpPr txBox="1">
            <a:spLocks noGrp="1"/>
          </p:cNvSpPr>
          <p:nvPr>
            <p:ph type="body" idx="4"/>
          </p:nvPr>
        </p:nvSpPr>
        <p:spPr>
          <a:xfrm>
            <a:off x="5106213" y="1923500"/>
            <a:ext cx="2908200" cy="2396700"/>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02" name="Google Shape;10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BU Centered Bulleted Text" preserve="1" userDrawn="1">
  <p:cSld name="JR - SBU Centered Bulleted Text">
    <p:spTree>
      <p:nvGrpSpPr>
        <p:cNvPr id="1" name="Shape 96"/>
        <p:cNvGrpSpPr/>
        <p:nvPr/>
      </p:nvGrpSpPr>
      <p:grpSpPr>
        <a:xfrm>
          <a:off x="0" y="0"/>
          <a:ext cx="0" cy="0"/>
          <a:chOff x="0" y="0"/>
          <a:chExt cx="0" cy="0"/>
        </a:xfrm>
      </p:grpSpPr>
      <p:sp>
        <p:nvSpPr>
          <p:cNvPr id="100" name="Google Shape;100;p21"/>
          <p:cNvSpPr txBox="1">
            <a:spLocks noGrp="1"/>
          </p:cNvSpPr>
          <p:nvPr>
            <p:ph type="body" idx="3" hasCustomPrompt="1"/>
          </p:nvPr>
        </p:nvSpPr>
        <p:spPr>
          <a:xfrm>
            <a:off x="879566" y="1027611"/>
            <a:ext cx="7382884" cy="3292589"/>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1" i="0" u="none" strike="noStrike" cap="none">
                <a:solidFill>
                  <a:srgbClr val="000000"/>
                </a:solidFill>
                <a:latin typeface="Zilla Slab" pitchFamily="2" charset="0"/>
                <a:ea typeface="Zilla Slab" pitchFamily="2" charset="0"/>
                <a:cs typeface="Zilla Slab" pitchFamily="2" charset="0"/>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r>
              <a:rPr lang="en-US" b="0"/>
              <a:t>SDF</a:t>
            </a:r>
            <a:endParaRPr/>
          </a:p>
        </p:txBody>
      </p:sp>
      <p:sp>
        <p:nvSpPr>
          <p:cNvPr id="102" name="Google Shape;10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40100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464900" y="4552725"/>
            <a:ext cx="1908875" cy="326400"/>
          </a:xfrm>
          <a:prstGeom prst="rect">
            <a:avLst/>
          </a:prstGeom>
          <a:noFill/>
          <a:ln>
            <a:noFill/>
          </a:ln>
        </p:spPr>
      </p:pic>
      <p:sp>
        <p:nvSpPr>
          <p:cNvPr id="106" name="Google Shape;106;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13850" y="37844"/>
            <a:ext cx="3242100" cy="5048100"/>
          </a:xfrm>
          <a:prstGeom prst="rect">
            <a:avLst/>
          </a:prstGeom>
          <a:noFill/>
          <a:ln>
            <a:noFill/>
          </a:ln>
        </p:spPr>
        <p:txBody>
          <a:bodyPr spcFirstLastPara="1" wrap="square" lIns="91425"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2900" b="0" i="0" u="none" strike="noStrike" cap="none">
                <a:solidFill>
                  <a:srgbClr val="FFFFFF"/>
                </a:solidFill>
                <a:latin typeface="Montserrat ExtraBold"/>
                <a:ea typeface="Montserrat ExtraBold"/>
                <a:cs typeface="Montserrat ExtraBold"/>
                <a:sym typeface="Montserrat ExtraBold"/>
              </a:rPr>
              <a:t>WHAT’S THIS ALL ABOUT, THEN?</a:t>
            </a:r>
            <a:endParaRPr sz="2900"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37650" y="0"/>
            <a:ext cx="3312600" cy="51435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3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3816350" y="609425"/>
            <a:ext cx="4732200" cy="42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19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3938475" y="1120789"/>
            <a:ext cx="4495500" cy="3649800"/>
          </a:xfrm>
          <a:prstGeom prst="rect">
            <a:avLst/>
          </a:prstGeom>
          <a:noFill/>
          <a:ln>
            <a:noFill/>
          </a:ln>
        </p:spPr>
        <p:txBody>
          <a:bodyPr spcFirstLastPara="1" wrap="square" lIns="91425" tIns="91425" rIns="91425" bIns="91425" anchor="t" anchorCtr="0">
            <a:normAutofit/>
          </a:bodyPr>
          <a:lstStyle>
            <a:lvl1pPr marL="457200" marR="0" lvl="0"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1pPr>
            <a:lvl2pPr marL="914400" marR="0" lvl="1"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2pPr>
            <a:lvl3pPr marL="1371600" marR="0" lvl="2" indent="-330200" algn="l" rtl="0">
              <a:lnSpc>
                <a:spcPct val="100000"/>
              </a:lnSpc>
              <a:spcBef>
                <a:spcPts val="0"/>
              </a:spcBef>
              <a:spcAft>
                <a:spcPts val="0"/>
              </a:spcAft>
              <a:buClr>
                <a:srgbClr val="000000"/>
              </a:buClr>
              <a:buSzPts val="1600"/>
              <a:buFont typeface="Zilla Slab Medium"/>
              <a:buChar char="■"/>
              <a:defRPr sz="1600" b="0" i="0" u="none" strike="noStrike" cap="none">
                <a:solidFill>
                  <a:srgbClr val="000000"/>
                </a:solidFill>
                <a:latin typeface="Zilla Slab Medium"/>
                <a:ea typeface="Zilla Slab Medium"/>
                <a:cs typeface="Zilla Slab Medium"/>
                <a:sym typeface="Zilla Slab Medium"/>
              </a:defRPr>
            </a:lvl3pPr>
            <a:lvl4pPr marL="1828800" marR="0" lvl="3"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4pPr>
            <a:lvl5pPr marL="2286000" marR="0" lvl="4"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5pPr>
            <a:lvl6pPr marL="2743200" marR="0" lvl="5"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6pPr>
            <a:lvl7pPr marL="3200400" marR="0" lvl="6"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7pPr>
            <a:lvl8pPr marL="3657600" marR="0" lvl="7"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8pPr>
            <a:lvl9pPr marL="4114800" marR="0" lvl="8"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4579625" y="0"/>
            <a:ext cx="4381200" cy="5143500"/>
          </a:xfrm>
          <a:prstGeom prst="rect">
            <a:avLst/>
          </a:prstGeom>
          <a:noFill/>
          <a:ln>
            <a:noFill/>
          </a:ln>
        </p:spPr>
      </p:sp>
      <p:sp>
        <p:nvSpPr>
          <p:cNvPr id="119" name="Google Shape;119;p25"/>
          <p:cNvSpPr txBox="1">
            <a:spLocks noGrp="1"/>
          </p:cNvSpPr>
          <p:nvPr>
            <p:ph type="title"/>
          </p:nvPr>
        </p:nvSpPr>
        <p:spPr>
          <a:xfrm>
            <a:off x="641150" y="768096"/>
            <a:ext cx="3488100" cy="1045800"/>
          </a:xfrm>
          <a:prstGeom prst="rect">
            <a:avLst/>
          </a:prstGeom>
          <a:noFill/>
          <a:ln>
            <a:noFill/>
          </a:ln>
        </p:spPr>
        <p:txBody>
          <a:bodyPr spcFirstLastPara="1" wrap="square" lIns="91425" tIns="91425" rIns="91425" bIns="91425" anchor="t" anchorCtr="0">
            <a:noAutofit/>
          </a:bodyPr>
          <a:lstStyle>
            <a:lvl1pPr marR="0" lvl="0" algn="l" rtl="0">
              <a:lnSpc>
                <a:spcPct val="80000"/>
              </a:lnSpc>
              <a:spcBef>
                <a:spcPts val="0"/>
              </a:spcBef>
              <a:spcAft>
                <a:spcPts val="0"/>
              </a:spcAft>
              <a:buClr>
                <a:schemeClr val="dk2"/>
              </a:buClr>
              <a:buSzPts val="3300"/>
              <a:buFont typeface="Montserrat ExtraBold"/>
              <a:buNone/>
              <a:defRPr sz="33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0" name="Google Shape;120;p25"/>
          <p:cNvSpPr txBox="1"/>
          <p:nvPr/>
        </p:nvSpPr>
        <p:spPr>
          <a:xfrm>
            <a:off x="740375" y="2129525"/>
            <a:ext cx="31827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900"/>
              <a:buFont typeface="Arial"/>
              <a:buNone/>
            </a:pPr>
            <a:endParaRPr sz="1900" b="0" i="0" u="none" strike="noStrike" cap="none">
              <a:solidFill>
                <a:srgbClr val="000000"/>
              </a:solidFill>
              <a:latin typeface="Zilla Slab Medium"/>
              <a:ea typeface="Zilla Slab Medium"/>
              <a:cs typeface="Zilla Slab Medium"/>
              <a:sym typeface="Zilla Slab Medium"/>
            </a:endParaRPr>
          </a:p>
        </p:txBody>
      </p:sp>
      <p:sp>
        <p:nvSpPr>
          <p:cNvPr id="121" name="Google Shape;121;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2"/>
                </a:solidFill>
                <a:latin typeface="Montserrat ExtraBold"/>
                <a:ea typeface="Montserrat ExtraBold"/>
                <a:cs typeface="Montserrat ExtraBold"/>
                <a:sym typeface="Montserrat ExtraBold"/>
              </a:defRPr>
            </a:lvl1pPr>
            <a:lvl2pPr lvl="1" rtl="0">
              <a:buNone/>
              <a:defRPr>
                <a:solidFill>
                  <a:schemeClr val="dk2"/>
                </a:solidFill>
                <a:latin typeface="Montserrat ExtraBold"/>
                <a:ea typeface="Montserrat ExtraBold"/>
                <a:cs typeface="Montserrat ExtraBold"/>
                <a:sym typeface="Montserrat ExtraBold"/>
              </a:defRPr>
            </a:lvl2pPr>
            <a:lvl3pPr lvl="2" rtl="0">
              <a:buNone/>
              <a:defRPr>
                <a:solidFill>
                  <a:schemeClr val="dk2"/>
                </a:solidFill>
                <a:latin typeface="Montserrat ExtraBold"/>
                <a:ea typeface="Montserrat ExtraBold"/>
                <a:cs typeface="Montserrat ExtraBold"/>
                <a:sym typeface="Montserrat ExtraBold"/>
              </a:defRPr>
            </a:lvl3pPr>
            <a:lvl4pPr lvl="3" rtl="0">
              <a:buNone/>
              <a:defRPr>
                <a:solidFill>
                  <a:schemeClr val="dk2"/>
                </a:solidFill>
                <a:latin typeface="Montserrat ExtraBold"/>
                <a:ea typeface="Montserrat ExtraBold"/>
                <a:cs typeface="Montserrat ExtraBold"/>
                <a:sym typeface="Montserrat ExtraBold"/>
              </a:defRPr>
            </a:lvl4pPr>
            <a:lvl5pPr lvl="4" rtl="0">
              <a:buNone/>
              <a:defRPr>
                <a:solidFill>
                  <a:schemeClr val="dk2"/>
                </a:solidFill>
                <a:latin typeface="Montserrat ExtraBold"/>
                <a:ea typeface="Montserrat ExtraBold"/>
                <a:cs typeface="Montserrat ExtraBold"/>
                <a:sym typeface="Montserrat ExtraBold"/>
              </a:defRPr>
            </a:lvl5pPr>
            <a:lvl6pPr lvl="5" rtl="0">
              <a:buNone/>
              <a:defRPr>
                <a:solidFill>
                  <a:schemeClr val="dk2"/>
                </a:solidFill>
                <a:latin typeface="Montserrat ExtraBold"/>
                <a:ea typeface="Montserrat ExtraBold"/>
                <a:cs typeface="Montserrat ExtraBold"/>
                <a:sym typeface="Montserrat ExtraBold"/>
              </a:defRPr>
            </a:lvl6pPr>
            <a:lvl7pPr lvl="6" rtl="0">
              <a:buNone/>
              <a:defRPr>
                <a:solidFill>
                  <a:schemeClr val="dk2"/>
                </a:solidFill>
                <a:latin typeface="Montserrat ExtraBold"/>
                <a:ea typeface="Montserrat ExtraBold"/>
                <a:cs typeface="Montserrat ExtraBold"/>
                <a:sym typeface="Montserrat ExtraBold"/>
              </a:defRPr>
            </a:lvl7pPr>
            <a:lvl8pPr lvl="7" rtl="0">
              <a:buNone/>
              <a:defRPr>
                <a:solidFill>
                  <a:schemeClr val="dk2"/>
                </a:solidFill>
                <a:latin typeface="Montserrat ExtraBold"/>
                <a:ea typeface="Montserrat ExtraBold"/>
                <a:cs typeface="Montserrat ExtraBold"/>
                <a:sym typeface="Montserrat ExtraBold"/>
              </a:defRPr>
            </a:lvl8pPr>
            <a:lvl9pPr lvl="8" rtl="0">
              <a:buNone/>
              <a:defRPr>
                <a:solidFill>
                  <a:schemeClr val="dk2"/>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3725949" y="825652"/>
            <a:ext cx="4791300" cy="3329100"/>
          </a:xfrm>
          <a:prstGeom prst="rect">
            <a:avLst/>
          </a:prstGeom>
          <a:solidFill>
            <a:srgbClr val="F2F2F2"/>
          </a:solidFill>
          <a:ln>
            <a:noFill/>
          </a:ln>
        </p:spPr>
      </p:sp>
      <p:sp>
        <p:nvSpPr>
          <p:cNvPr id="125" name="Google Shape;125;p26"/>
          <p:cNvSpPr txBox="1">
            <a:spLocks noGrp="1"/>
          </p:cNvSpPr>
          <p:nvPr>
            <p:ph type="body" idx="1"/>
          </p:nvPr>
        </p:nvSpPr>
        <p:spPr>
          <a:xfrm>
            <a:off x="527843" y="1895061"/>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527843" y="1709469"/>
            <a:ext cx="3134700" cy="2342400"/>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750"/>
              </a:spcBef>
              <a:spcAft>
                <a:spcPts val="0"/>
              </a:spcAft>
              <a:buClr>
                <a:schemeClr val="dk1"/>
              </a:buClr>
              <a:buSzPts val="1200"/>
              <a:buFont typeface="Zilla Slab Medium"/>
              <a:buChar char="•"/>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3725949" y="825652"/>
            <a:ext cx="4791300" cy="3329100"/>
          </a:xfrm>
          <a:prstGeom prst="rect">
            <a:avLst/>
          </a:prstGeom>
          <a:solidFill>
            <a:srgbClr val="F2F2F2"/>
          </a:solidFill>
          <a:ln>
            <a:noFill/>
          </a:ln>
        </p:spPr>
      </p:sp>
      <p:sp>
        <p:nvSpPr>
          <p:cNvPr id="132" name="Google Shape;132;p27"/>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BU Text-2 Photos">
  <p:cSld name="SBU Text-2 Photos">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9pPr>
          </a:lstStyle>
          <a:p>
            <a:endParaRPr/>
          </a:p>
        </p:txBody>
      </p:sp>
      <p:sp>
        <p:nvSpPr>
          <p:cNvPr id="136" name="Google Shape;136;p28"/>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7" name="Google Shape;137;p28"/>
          <p:cNvSpPr>
            <a:spLocks noGrp="1"/>
          </p:cNvSpPr>
          <p:nvPr>
            <p:ph type="pic" idx="2"/>
          </p:nvPr>
        </p:nvSpPr>
        <p:spPr>
          <a:xfrm>
            <a:off x="3725241" y="823596"/>
            <a:ext cx="2328600" cy="3333900"/>
          </a:xfrm>
          <a:prstGeom prst="rect">
            <a:avLst/>
          </a:prstGeom>
          <a:solidFill>
            <a:srgbClr val="F2F2F2"/>
          </a:solidFill>
          <a:ln>
            <a:noFill/>
          </a:ln>
        </p:spPr>
      </p:sp>
      <p:sp>
        <p:nvSpPr>
          <p:cNvPr id="138" name="Google Shape;138;p28"/>
          <p:cNvSpPr>
            <a:spLocks noGrp="1"/>
          </p:cNvSpPr>
          <p:nvPr>
            <p:ph type="pic" idx="3"/>
          </p:nvPr>
        </p:nvSpPr>
        <p:spPr>
          <a:xfrm>
            <a:off x="6187611" y="823595"/>
            <a:ext cx="2328600" cy="3333900"/>
          </a:xfrm>
          <a:prstGeom prst="rect">
            <a:avLst/>
          </a:prstGeom>
          <a:solidFill>
            <a:srgbClr val="F2F2F2"/>
          </a:solidFill>
          <a:ln>
            <a:noFill/>
          </a:ln>
        </p:spPr>
      </p:sp>
      <p:sp>
        <p:nvSpPr>
          <p:cNvPr id="139" name="Google Shape;139;p28"/>
          <p:cNvSpPr txBox="1">
            <a:spLocks noGrp="1"/>
          </p:cNvSpPr>
          <p:nvPr>
            <p:ph type="body" idx="4"/>
          </p:nvPr>
        </p:nvSpPr>
        <p:spPr>
          <a:xfrm>
            <a:off x="3725950" y="4194951"/>
            <a:ext cx="23280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0" name="Google Shape;140;p28"/>
          <p:cNvSpPr txBox="1">
            <a:spLocks noGrp="1"/>
          </p:cNvSpPr>
          <p:nvPr>
            <p:ph type="body" idx="5"/>
          </p:nvPr>
        </p:nvSpPr>
        <p:spPr>
          <a:xfrm>
            <a:off x="6187611" y="4194951"/>
            <a:ext cx="23280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1" name="Google Shape;141;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3723085" y="834083"/>
            <a:ext cx="2323800" cy="3318600"/>
          </a:xfrm>
          <a:prstGeom prst="rect">
            <a:avLst/>
          </a:prstGeom>
          <a:solidFill>
            <a:srgbClr val="F2F2F2"/>
          </a:solidFill>
          <a:ln>
            <a:noFill/>
          </a:ln>
        </p:spPr>
      </p:sp>
      <p:sp>
        <p:nvSpPr>
          <p:cNvPr id="145" name="Google Shape;145;p29"/>
          <p:cNvSpPr>
            <a:spLocks noGrp="1"/>
          </p:cNvSpPr>
          <p:nvPr>
            <p:ph type="pic" idx="3"/>
          </p:nvPr>
        </p:nvSpPr>
        <p:spPr>
          <a:xfrm>
            <a:off x="6189636" y="834083"/>
            <a:ext cx="2334600" cy="1581000"/>
          </a:xfrm>
          <a:prstGeom prst="rect">
            <a:avLst/>
          </a:prstGeom>
          <a:solidFill>
            <a:srgbClr val="F2F2F2"/>
          </a:solidFill>
          <a:ln>
            <a:noFill/>
          </a:ln>
        </p:spPr>
      </p:sp>
      <p:sp>
        <p:nvSpPr>
          <p:cNvPr id="146" name="Google Shape;146;p29"/>
          <p:cNvSpPr>
            <a:spLocks noGrp="1"/>
          </p:cNvSpPr>
          <p:nvPr>
            <p:ph type="pic" idx="4"/>
          </p:nvPr>
        </p:nvSpPr>
        <p:spPr>
          <a:xfrm>
            <a:off x="6189636" y="2578715"/>
            <a:ext cx="2328600" cy="1574100"/>
          </a:xfrm>
          <a:prstGeom prst="rect">
            <a:avLst/>
          </a:prstGeom>
          <a:solidFill>
            <a:srgbClr val="F2F2F2"/>
          </a:solidFill>
          <a:ln>
            <a:noFill/>
          </a:ln>
        </p:spPr>
      </p:sp>
      <p:sp>
        <p:nvSpPr>
          <p:cNvPr id="147" name="Google Shape;147;p29"/>
          <p:cNvSpPr txBox="1">
            <a:spLocks noGrp="1"/>
          </p:cNvSpPr>
          <p:nvPr>
            <p:ph type="body" idx="5"/>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1546525" y="712677"/>
            <a:ext cx="6418200" cy="6294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1639147" y="1415679"/>
            <a:ext cx="1827600" cy="2616600"/>
          </a:xfrm>
          <a:prstGeom prst="rect">
            <a:avLst/>
          </a:prstGeom>
          <a:solidFill>
            <a:srgbClr val="F2F2F2"/>
          </a:solidFill>
          <a:ln>
            <a:noFill/>
          </a:ln>
        </p:spPr>
      </p:sp>
      <p:sp>
        <p:nvSpPr>
          <p:cNvPr id="153" name="Google Shape;153;p30"/>
          <p:cNvSpPr>
            <a:spLocks noGrp="1"/>
          </p:cNvSpPr>
          <p:nvPr>
            <p:ph type="pic" idx="3"/>
          </p:nvPr>
        </p:nvSpPr>
        <p:spPr>
          <a:xfrm>
            <a:off x="5725471" y="1416158"/>
            <a:ext cx="1827600" cy="2616600"/>
          </a:xfrm>
          <a:prstGeom prst="rect">
            <a:avLst/>
          </a:prstGeom>
          <a:solidFill>
            <a:srgbClr val="F2F2F2"/>
          </a:solidFill>
          <a:ln>
            <a:noFill/>
          </a:ln>
        </p:spPr>
      </p:sp>
      <p:sp>
        <p:nvSpPr>
          <p:cNvPr id="154" name="Google Shape;154;p30"/>
          <p:cNvSpPr>
            <a:spLocks noGrp="1"/>
          </p:cNvSpPr>
          <p:nvPr>
            <p:ph type="pic" idx="4"/>
          </p:nvPr>
        </p:nvSpPr>
        <p:spPr>
          <a:xfrm>
            <a:off x="3672930" y="1415679"/>
            <a:ext cx="1827600" cy="2616600"/>
          </a:xfrm>
          <a:prstGeom prst="rect">
            <a:avLst/>
          </a:prstGeom>
          <a:solidFill>
            <a:srgbClr val="F2F2F2"/>
          </a:solidFill>
          <a:ln>
            <a:noFill/>
          </a:ln>
        </p:spPr>
      </p:sp>
      <p:sp>
        <p:nvSpPr>
          <p:cNvPr id="155" name="Google Shape;155;p30"/>
          <p:cNvSpPr txBox="1">
            <a:spLocks noGrp="1"/>
          </p:cNvSpPr>
          <p:nvPr>
            <p:ph type="body" idx="1"/>
          </p:nvPr>
        </p:nvSpPr>
        <p:spPr>
          <a:xfrm>
            <a:off x="1639147" y="4094029"/>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3672930"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5725471"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521802"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3713357" y="856255"/>
            <a:ext cx="4803900" cy="32586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628650" y="4677660"/>
            <a:ext cx="780725" cy="288806"/>
          </a:xfrm>
          <a:prstGeom prst="rect">
            <a:avLst/>
          </a:prstGeom>
          <a:noFill/>
          <a:ln>
            <a:noFill/>
          </a:ln>
        </p:spPr>
      </p:pic>
      <p:sp>
        <p:nvSpPr>
          <p:cNvPr id="165" name="Google Shape;165;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B728E2-EA61-C83B-BDBF-B9F76F761F8C}"/>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187;p34">
            <a:extLst>
              <a:ext uri="{FF2B5EF4-FFF2-40B4-BE49-F238E27FC236}">
                <a16:creationId xmlns:a16="http://schemas.microsoft.com/office/drawing/2014/main" id="{DD3B1F68-C4B0-A023-E382-234F86AF4146}"/>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7" name="Google Shape;90;p19">
            <a:extLst>
              <a:ext uri="{FF2B5EF4-FFF2-40B4-BE49-F238E27FC236}">
                <a16:creationId xmlns:a16="http://schemas.microsoft.com/office/drawing/2014/main" id="{19860C73-1A2C-905F-5559-BE0CA872485D}"/>
              </a:ext>
            </a:extLst>
          </p:cNvPr>
          <p:cNvSpPr txBox="1">
            <a:spLocks noGrp="1"/>
          </p:cNvSpPr>
          <p:nvPr>
            <p:ph type="title"/>
          </p:nvPr>
        </p:nvSpPr>
        <p:spPr>
          <a:xfrm>
            <a:off x="358339" y="138235"/>
            <a:ext cx="6302746" cy="402611"/>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2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037407B3-84D1-9918-742F-87E8C9DA2E22}"/>
              </a:ext>
            </a:extLst>
          </p:cNvPr>
          <p:cNvSpPr txBox="1">
            <a:spLocks noGrp="1"/>
          </p:cNvSpPr>
          <p:nvPr>
            <p:ph type="body" idx="1"/>
          </p:nvPr>
        </p:nvSpPr>
        <p:spPr>
          <a:xfrm>
            <a:off x="358339" y="474883"/>
            <a:ext cx="8427322" cy="483301"/>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600"/>
              <a:buFont typeface="Montserrat"/>
              <a:buNone/>
              <a:defRPr sz="1200" b="0" i="0" u="none" strike="noStrike" cap="none">
                <a:solidFill>
                  <a:schemeClr val="tx1">
                    <a:lumMod val="65000"/>
                    <a:lumOff val="35000"/>
                  </a:schemeClr>
                </a:solidFill>
                <a:latin typeface="+mj-l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5" name="Text Placeholder 4">
            <a:extLst>
              <a:ext uri="{FF2B5EF4-FFF2-40B4-BE49-F238E27FC236}">
                <a16:creationId xmlns:a16="http://schemas.microsoft.com/office/drawing/2014/main" id="{B8FBB1E0-DF1D-B467-55E1-048038EB3C39}"/>
              </a:ext>
            </a:extLst>
          </p:cNvPr>
          <p:cNvSpPr>
            <a:spLocks noGrp="1"/>
          </p:cNvSpPr>
          <p:nvPr>
            <p:ph type="body" sz="quarter" idx="12"/>
          </p:nvPr>
        </p:nvSpPr>
        <p:spPr>
          <a:xfrm>
            <a:off x="358339" y="1201738"/>
            <a:ext cx="8427322" cy="1914525"/>
          </a:xfrm>
          <a:prstGeom prst="rect">
            <a:avLst/>
          </a:prstGeom>
        </p:spPr>
        <p:txBody>
          <a:bodyPr/>
          <a:lstStyle>
            <a:lvl2pPr marL="285750" indent="-285750">
              <a:buFont typeface="Arial" panose="020B0604020202020204" pitchFamily="34" charset="0"/>
              <a:buChar char="•"/>
              <a:defRPr/>
            </a:lvl2pPr>
            <a:lvl3pPr marL="640080" indent="-274320">
              <a:buFont typeface="Arial" panose="020B0604020202020204" pitchFamily="34" charset="0"/>
              <a:buChar cha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3622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BU Centered Bulleted Text" userDrawn="1">
  <p:cSld name="1_SBU Centered Bulleted Text">
    <p:spTree>
      <p:nvGrpSpPr>
        <p:cNvPr id="1" name="Shape 96"/>
        <p:cNvGrpSpPr/>
        <p:nvPr/>
      </p:nvGrpSpPr>
      <p:grpSpPr>
        <a:xfrm>
          <a:off x="0" y="0"/>
          <a:ext cx="0" cy="0"/>
          <a:chOff x="0" y="0"/>
          <a:chExt cx="0" cy="0"/>
        </a:xfrm>
      </p:grpSpPr>
    </p:spTree>
    <p:extLst>
      <p:ext uri="{BB962C8B-B14F-4D97-AF65-F5344CB8AC3E}">
        <p14:creationId xmlns:p14="http://schemas.microsoft.com/office/powerpoint/2010/main" val="24159469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6E70B-651B-51FE-2C9F-97FF7C9924CB}"/>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187;p34">
            <a:extLst>
              <a:ext uri="{FF2B5EF4-FFF2-40B4-BE49-F238E27FC236}">
                <a16:creationId xmlns:a16="http://schemas.microsoft.com/office/drawing/2014/main" id="{C09FCCD0-6432-241D-EC03-2C0695927511}"/>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7" name="Google Shape;90;p19">
            <a:extLst>
              <a:ext uri="{FF2B5EF4-FFF2-40B4-BE49-F238E27FC236}">
                <a16:creationId xmlns:a16="http://schemas.microsoft.com/office/drawing/2014/main" id="{FF111984-2FAD-EC7E-8AF5-BA5BC494F406}"/>
              </a:ext>
            </a:extLst>
          </p:cNvPr>
          <p:cNvSpPr txBox="1">
            <a:spLocks noGrp="1"/>
          </p:cNvSpPr>
          <p:nvPr>
            <p:ph type="title"/>
          </p:nvPr>
        </p:nvSpPr>
        <p:spPr>
          <a:xfrm>
            <a:off x="358339" y="138235"/>
            <a:ext cx="6302746" cy="402611"/>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3CD6EFA9-800D-88D6-FC19-CD369B7ED382}"/>
              </a:ext>
            </a:extLst>
          </p:cNvPr>
          <p:cNvSpPr txBox="1">
            <a:spLocks noGrp="1"/>
          </p:cNvSpPr>
          <p:nvPr>
            <p:ph type="body" idx="1"/>
          </p:nvPr>
        </p:nvSpPr>
        <p:spPr>
          <a:xfrm>
            <a:off x="358339" y="409573"/>
            <a:ext cx="8334910" cy="62903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750"/>
              </a:spcBef>
              <a:spcAft>
                <a:spcPts val="0"/>
              </a:spcAft>
              <a:buClr>
                <a:schemeClr val="dk1"/>
              </a:buClr>
              <a:buSzPts val="2600"/>
              <a:buFont typeface="Montserrat"/>
              <a:buNone/>
              <a:defRPr sz="1200" b="0"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40696716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B728E2-EA61-C83B-BDBF-B9F76F761F8C}"/>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187;p34">
            <a:extLst>
              <a:ext uri="{FF2B5EF4-FFF2-40B4-BE49-F238E27FC236}">
                <a16:creationId xmlns:a16="http://schemas.microsoft.com/office/drawing/2014/main" id="{DD3B1F68-C4B0-A023-E382-234F86AF4146}"/>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5" name="Google Shape;185;p34">
            <a:extLst>
              <a:ext uri="{FF2B5EF4-FFF2-40B4-BE49-F238E27FC236}">
                <a16:creationId xmlns:a16="http://schemas.microsoft.com/office/drawing/2014/main" id="{6EB064B0-826C-BEEB-C372-3FA62B8B03E9}"/>
              </a:ext>
            </a:extLst>
          </p:cNvPr>
          <p:cNvSpPr txBox="1"/>
          <p:nvPr userDrawn="1"/>
        </p:nvSpPr>
        <p:spPr>
          <a:xfrm>
            <a:off x="358339" y="216075"/>
            <a:ext cx="7012702" cy="483300"/>
          </a:xfrm>
          <a:prstGeom prst="rect">
            <a:avLst/>
          </a:prstGeom>
          <a:noFill/>
          <a:ln>
            <a:noFill/>
          </a:ln>
        </p:spPr>
        <p:txBody>
          <a:bodyPr spcFirstLastPara="1" wrap="square" lIns="91425" tIns="0" rIns="0" bIns="0" anchor="t" anchorCtr="0">
            <a:noAutofit/>
          </a:bodyPr>
          <a:lstStyle/>
          <a:p>
            <a:pPr marL="0" marR="0" lvl="0" indent="0" algn="l" rtl="0">
              <a:lnSpc>
                <a:spcPct val="80000"/>
              </a:lnSpc>
              <a:spcBef>
                <a:spcPts val="0"/>
              </a:spcBef>
              <a:spcAft>
                <a:spcPts val="0"/>
              </a:spcAft>
              <a:buClr>
                <a:srgbClr val="000000"/>
              </a:buClr>
              <a:buSzPts val="3000"/>
              <a:buFont typeface="Arial"/>
              <a:buNone/>
            </a:pPr>
            <a:r>
              <a:rPr lang="en-US" sz="1800" b="0" i="0" u="none" strike="noStrike" cap="none">
                <a:solidFill>
                  <a:srgbClr val="990000"/>
                </a:solidFill>
                <a:latin typeface="Montserrat ExtraBold"/>
                <a:ea typeface="Montserrat ExtraBold"/>
                <a:cs typeface="Montserrat ExtraBold"/>
                <a:sym typeface="Montserrat ExtraBold"/>
              </a:rPr>
              <a:t>PPM Utility and CoA Design – Approach</a:t>
            </a:r>
            <a:endParaRPr sz="1800" b="0" i="0" u="none" strike="noStrike" cap="none">
              <a:solidFill>
                <a:srgbClr val="990000"/>
              </a:solidFill>
              <a:latin typeface="Montserrat ExtraBold"/>
              <a:ea typeface="Montserrat ExtraBold"/>
              <a:cs typeface="Montserrat ExtraBold"/>
              <a:sym typeface="Montserrat ExtraBold"/>
            </a:endParaRPr>
          </a:p>
        </p:txBody>
      </p:sp>
      <p:sp>
        <p:nvSpPr>
          <p:cNvPr id="6" name="Text Placeholder 2">
            <a:extLst>
              <a:ext uri="{FF2B5EF4-FFF2-40B4-BE49-F238E27FC236}">
                <a16:creationId xmlns:a16="http://schemas.microsoft.com/office/drawing/2014/main" id="{69E281CC-71F1-A455-2930-6935D8C331BE}"/>
              </a:ext>
            </a:extLst>
          </p:cNvPr>
          <p:cNvSpPr txBox="1">
            <a:spLocks/>
          </p:cNvSpPr>
          <p:nvPr userDrawn="1"/>
        </p:nvSpPr>
        <p:spPr>
          <a:xfrm>
            <a:off x="451147" y="497927"/>
            <a:ext cx="8146458" cy="567941"/>
          </a:xfrm>
          <a:prstGeom prst="rect">
            <a:avLst/>
          </a:prstGeom>
        </p:spPr>
        <p:txBody>
          <a:bodyPr vert="horz" lIns="0" tIns="0" rIns="0" bIns="0" rtlCol="0">
            <a:noAutofit/>
          </a:bodyPr>
          <a:lstStyle>
            <a:lvl1pPr marL="0" indent="0" algn="l" defTabSz="1280129" rtl="0" eaLnBrk="1" latinLnBrk="0" hangingPunct="1">
              <a:spcBef>
                <a:spcPts val="0"/>
              </a:spcBef>
              <a:spcAft>
                <a:spcPts val="1400"/>
              </a:spcAft>
              <a:buSzPct val="100000"/>
              <a:buFontTx/>
              <a:buNone/>
              <a:defRPr sz="2100" b="0" kern="1200">
                <a:solidFill>
                  <a:srgbClr val="575757"/>
                </a:solidFill>
                <a:latin typeface="+mn-lt"/>
                <a:ea typeface="+mn-ea"/>
                <a:cs typeface="+mn-cs"/>
              </a:defRPr>
            </a:lvl1pPr>
            <a:lvl2pPr marL="133350" indent="-133350" algn="l" defTabSz="1280129" rtl="0" eaLnBrk="1" latinLnBrk="0" hangingPunct="1">
              <a:spcBef>
                <a:spcPts val="0"/>
              </a:spcBef>
              <a:spcAft>
                <a:spcPts val="1400"/>
              </a:spcAft>
              <a:buClrTx/>
              <a:buSzPct val="100000"/>
              <a:buFont typeface="Arial" panose="020B0604020202020204" pitchFamily="34" charset="0"/>
              <a:buChar char="•"/>
              <a:defRPr lang="en-US" sz="1260" b="0" kern="1200" dirty="0" smtClean="0">
                <a:solidFill>
                  <a:schemeClr val="tx1">
                    <a:lumMod val="85000"/>
                    <a:lumOff val="15000"/>
                  </a:schemeClr>
                </a:solidFill>
                <a:latin typeface="+mn-lt"/>
                <a:ea typeface="+mn-ea"/>
                <a:cs typeface="+mn-cs"/>
              </a:defRPr>
            </a:lvl2pPr>
            <a:lvl3pPr marL="293370" indent="-133350" algn="l" defTabSz="1280129" rtl="0" eaLnBrk="1" latinLnBrk="0" hangingPunct="1">
              <a:spcBef>
                <a:spcPts val="0"/>
              </a:spcBef>
              <a:spcAft>
                <a:spcPts val="1400"/>
              </a:spcAft>
              <a:buClrTx/>
              <a:buSzPct val="100000"/>
              <a:buFont typeface="Arial" panose="020B0604020202020204" pitchFamily="34" charset="0"/>
              <a:buChar char="−"/>
              <a:defRPr lang="en-US" sz="1260" kern="1200" dirty="0" smtClean="0">
                <a:solidFill>
                  <a:schemeClr val="tx1">
                    <a:lumMod val="85000"/>
                    <a:lumOff val="15000"/>
                  </a:schemeClr>
                </a:solidFill>
                <a:latin typeface="+mn-lt"/>
                <a:ea typeface="+mn-ea"/>
                <a:cs typeface="+mn-cs"/>
              </a:defRPr>
            </a:lvl3pPr>
            <a:lvl4pPr marL="453390" indent="-133350" algn="l" defTabSz="1280129" rtl="0" eaLnBrk="1" latinLnBrk="0" hangingPunct="1">
              <a:spcBef>
                <a:spcPts val="0"/>
              </a:spcBef>
              <a:spcAft>
                <a:spcPts val="1400"/>
              </a:spcAft>
              <a:buClrTx/>
              <a:buSzPct val="100000"/>
              <a:buFont typeface="Arial" panose="020B0604020202020204" pitchFamily="34" charset="0"/>
              <a:buChar char="◦"/>
              <a:defRPr lang="en-US" sz="1260" kern="1200" baseline="0" dirty="0" smtClean="0">
                <a:solidFill>
                  <a:schemeClr val="tx1">
                    <a:lumMod val="85000"/>
                    <a:lumOff val="15000"/>
                  </a:schemeClr>
                </a:solidFill>
                <a:latin typeface="+mn-lt"/>
                <a:ea typeface="+mn-ea"/>
                <a:cs typeface="+mn-cs"/>
              </a:defRPr>
            </a:lvl4pPr>
            <a:lvl5pPr marL="613410" indent="-133350" algn="l" defTabSz="1117890" rtl="0" eaLnBrk="1" latinLnBrk="0" hangingPunct="1">
              <a:spcBef>
                <a:spcPts val="0"/>
              </a:spcBef>
              <a:spcAft>
                <a:spcPts val="1400"/>
              </a:spcAft>
              <a:buClrTx/>
              <a:buSzPct val="100000"/>
              <a:buFont typeface="Arial" panose="020B0604020202020204" pitchFamily="34" charset="0"/>
              <a:buChar char="−"/>
              <a:tabLst/>
              <a:defRPr lang="en-US" sz="1260" kern="1200" baseline="0" dirty="0" smtClean="0">
                <a:solidFill>
                  <a:schemeClr val="tx1">
                    <a:lumMod val="85000"/>
                    <a:lumOff val="15000"/>
                  </a:schemeClr>
                </a:solidFill>
                <a:latin typeface="+mn-lt"/>
                <a:ea typeface="+mn-ea"/>
                <a:cs typeface="+mn-cs"/>
              </a:defRPr>
            </a:lvl5pPr>
            <a:lvl6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6pPr>
            <a:lvl7pPr marL="745901" indent="-246954" algn="l" defTabSz="1280129" rtl="0" eaLnBrk="1" latinLnBrk="0" hangingPunct="1">
              <a:spcBef>
                <a:spcPts val="0"/>
              </a:spcBef>
              <a:spcAft>
                <a:spcPts val="1400"/>
              </a:spcAft>
              <a:buFont typeface="Verdana" panose="020B0604030504040204" pitchFamily="34" charset="0"/>
              <a:buChar char="−"/>
              <a:defRPr sz="1680" kern="1200">
                <a:solidFill>
                  <a:schemeClr val="tx1"/>
                </a:solidFill>
                <a:latin typeface="+mn-lt"/>
                <a:ea typeface="+mn-ea"/>
                <a:cs typeface="+mn-cs"/>
              </a:defRPr>
            </a:lvl7pPr>
            <a:lvl8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8pPr>
            <a:lvl9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9pPr>
          </a:lstStyle>
          <a:p>
            <a:r>
              <a:rPr lang="en-US" sz="1200"/>
              <a:t>SBU faces a key decision re: the use of PPM in the context of the CoA design and ERP scoping process. The decisions are outlined in the graphic on the left, with the dimensions for discussion laid out on the right.  	</a:t>
            </a:r>
          </a:p>
          <a:p>
            <a:endParaRPr lang="en-US" sz="1390"/>
          </a:p>
        </p:txBody>
      </p:sp>
      <p:sp>
        <p:nvSpPr>
          <p:cNvPr id="7" name="Google Shape;90;p19">
            <a:extLst>
              <a:ext uri="{FF2B5EF4-FFF2-40B4-BE49-F238E27FC236}">
                <a16:creationId xmlns:a16="http://schemas.microsoft.com/office/drawing/2014/main" id="{19860C73-1A2C-905F-5559-BE0CA872485D}"/>
              </a:ext>
            </a:extLst>
          </p:cNvPr>
          <p:cNvSpPr txBox="1">
            <a:spLocks noGrp="1"/>
          </p:cNvSpPr>
          <p:nvPr>
            <p:ph type="title"/>
          </p:nvPr>
        </p:nvSpPr>
        <p:spPr>
          <a:xfrm>
            <a:off x="358339" y="138235"/>
            <a:ext cx="6302746" cy="402611"/>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037407B3-84D1-9918-742F-87E8C9DA2E22}"/>
              </a:ext>
            </a:extLst>
          </p:cNvPr>
          <p:cNvSpPr txBox="1">
            <a:spLocks noGrp="1"/>
          </p:cNvSpPr>
          <p:nvPr>
            <p:ph type="body" idx="1"/>
          </p:nvPr>
        </p:nvSpPr>
        <p:spPr>
          <a:xfrm>
            <a:off x="358339" y="409573"/>
            <a:ext cx="6302746" cy="62903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750"/>
              </a:spcBef>
              <a:spcAft>
                <a:spcPts val="0"/>
              </a:spcAft>
              <a:buClr>
                <a:schemeClr val="dk1"/>
              </a:buClr>
              <a:buSzPts val="2600"/>
              <a:buFont typeface="Montserrat"/>
              <a:buNone/>
              <a:defRPr sz="1800" b="1"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1829833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6E70B-651B-51FE-2C9F-97FF7C9924CB}"/>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187;p34">
            <a:extLst>
              <a:ext uri="{FF2B5EF4-FFF2-40B4-BE49-F238E27FC236}">
                <a16:creationId xmlns:a16="http://schemas.microsoft.com/office/drawing/2014/main" id="{C09FCCD0-6432-241D-EC03-2C0695927511}"/>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7" name="Google Shape;90;p19">
            <a:extLst>
              <a:ext uri="{FF2B5EF4-FFF2-40B4-BE49-F238E27FC236}">
                <a16:creationId xmlns:a16="http://schemas.microsoft.com/office/drawing/2014/main" id="{FF111984-2FAD-EC7E-8AF5-BA5BC494F406}"/>
              </a:ext>
            </a:extLst>
          </p:cNvPr>
          <p:cNvSpPr txBox="1">
            <a:spLocks noGrp="1"/>
          </p:cNvSpPr>
          <p:nvPr>
            <p:ph type="title"/>
          </p:nvPr>
        </p:nvSpPr>
        <p:spPr>
          <a:xfrm>
            <a:off x="358339" y="138235"/>
            <a:ext cx="6302746" cy="402611"/>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3CD6EFA9-800D-88D6-FC19-CD369B7ED382}"/>
              </a:ext>
            </a:extLst>
          </p:cNvPr>
          <p:cNvSpPr txBox="1">
            <a:spLocks noGrp="1"/>
          </p:cNvSpPr>
          <p:nvPr>
            <p:ph type="body" idx="1"/>
          </p:nvPr>
        </p:nvSpPr>
        <p:spPr>
          <a:xfrm>
            <a:off x="358339" y="409573"/>
            <a:ext cx="8334910" cy="62903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750"/>
              </a:spcBef>
              <a:spcAft>
                <a:spcPts val="0"/>
              </a:spcAft>
              <a:buClr>
                <a:schemeClr val="dk1"/>
              </a:buClr>
              <a:buSzPts val="2600"/>
              <a:buFont typeface="Montserrat"/>
              <a:buNone/>
              <a:defRPr sz="1200" b="0"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39659352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464900" y="4552725"/>
            <a:ext cx="1908875" cy="326400"/>
          </a:xfrm>
          <a:prstGeom prst="rect">
            <a:avLst/>
          </a:prstGeom>
          <a:noFill/>
          <a:ln>
            <a:noFill/>
          </a:ln>
        </p:spPr>
      </p:pic>
      <p:sp>
        <p:nvSpPr>
          <p:cNvPr id="106" name="Google Shape;106;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92806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13850" y="37844"/>
            <a:ext cx="3242100" cy="5048100"/>
          </a:xfrm>
          <a:prstGeom prst="rect">
            <a:avLst/>
          </a:prstGeom>
          <a:noFill/>
          <a:ln>
            <a:noFill/>
          </a:ln>
        </p:spPr>
        <p:txBody>
          <a:bodyPr spcFirstLastPara="1" wrap="square" lIns="91425"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2900" b="0" i="0" u="none" strike="noStrike" cap="none">
                <a:solidFill>
                  <a:srgbClr val="FFFFFF"/>
                </a:solidFill>
                <a:latin typeface="Montserrat ExtraBold"/>
                <a:ea typeface="Montserrat ExtraBold"/>
                <a:cs typeface="Montserrat ExtraBold"/>
                <a:sym typeface="Montserrat ExtraBold"/>
              </a:rPr>
              <a:t>WHAT’S THIS ALL ABOUT, THEN?</a:t>
            </a:r>
            <a:endParaRPr sz="2900"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37650" y="0"/>
            <a:ext cx="3312600" cy="51435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3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3816350" y="609425"/>
            <a:ext cx="4732200" cy="42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19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3938475" y="1120789"/>
            <a:ext cx="4495500" cy="3649800"/>
          </a:xfrm>
          <a:prstGeom prst="rect">
            <a:avLst/>
          </a:prstGeom>
          <a:noFill/>
          <a:ln>
            <a:noFill/>
          </a:ln>
        </p:spPr>
        <p:txBody>
          <a:bodyPr spcFirstLastPara="1" wrap="square" lIns="91425" tIns="91425" rIns="91425" bIns="91425" anchor="t" anchorCtr="0">
            <a:normAutofit/>
          </a:bodyPr>
          <a:lstStyle>
            <a:lvl1pPr marL="457200" marR="0" lvl="0"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1pPr>
            <a:lvl2pPr marL="914400" marR="0" lvl="1"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2pPr>
            <a:lvl3pPr marL="1371600" marR="0" lvl="2" indent="-330200" algn="l" rtl="0">
              <a:lnSpc>
                <a:spcPct val="100000"/>
              </a:lnSpc>
              <a:spcBef>
                <a:spcPts val="0"/>
              </a:spcBef>
              <a:spcAft>
                <a:spcPts val="0"/>
              </a:spcAft>
              <a:buClr>
                <a:srgbClr val="000000"/>
              </a:buClr>
              <a:buSzPts val="1600"/>
              <a:buFont typeface="Zilla Slab Medium"/>
              <a:buChar char="■"/>
              <a:defRPr sz="1600" b="0" i="0" u="none" strike="noStrike" cap="none">
                <a:solidFill>
                  <a:srgbClr val="000000"/>
                </a:solidFill>
                <a:latin typeface="Zilla Slab Medium"/>
                <a:ea typeface="Zilla Slab Medium"/>
                <a:cs typeface="Zilla Slab Medium"/>
                <a:sym typeface="Zilla Slab Medium"/>
              </a:defRPr>
            </a:lvl3pPr>
            <a:lvl4pPr marL="1828800" marR="0" lvl="3"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4pPr>
            <a:lvl5pPr marL="2286000" marR="0" lvl="4"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5pPr>
            <a:lvl6pPr marL="2743200" marR="0" lvl="5"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6pPr>
            <a:lvl7pPr marL="3200400" marR="0" lvl="6"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7pPr>
            <a:lvl8pPr marL="3657600" marR="0" lvl="7"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8pPr>
            <a:lvl9pPr marL="4114800" marR="0" lvl="8"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750275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4579625" y="0"/>
            <a:ext cx="4381200" cy="5143500"/>
          </a:xfrm>
          <a:prstGeom prst="rect">
            <a:avLst/>
          </a:prstGeom>
          <a:noFill/>
          <a:ln>
            <a:noFill/>
          </a:ln>
        </p:spPr>
      </p:sp>
      <p:sp>
        <p:nvSpPr>
          <p:cNvPr id="119" name="Google Shape;119;p25"/>
          <p:cNvSpPr txBox="1">
            <a:spLocks noGrp="1"/>
          </p:cNvSpPr>
          <p:nvPr>
            <p:ph type="title"/>
          </p:nvPr>
        </p:nvSpPr>
        <p:spPr>
          <a:xfrm>
            <a:off x="641150" y="768096"/>
            <a:ext cx="3488100" cy="1045800"/>
          </a:xfrm>
          <a:prstGeom prst="rect">
            <a:avLst/>
          </a:prstGeom>
          <a:noFill/>
          <a:ln>
            <a:noFill/>
          </a:ln>
        </p:spPr>
        <p:txBody>
          <a:bodyPr spcFirstLastPara="1" wrap="square" lIns="91425" tIns="91425" rIns="91425" bIns="91425" anchor="t" anchorCtr="0">
            <a:noAutofit/>
          </a:bodyPr>
          <a:lstStyle>
            <a:lvl1pPr marR="0" lvl="0" algn="l" rtl="0">
              <a:lnSpc>
                <a:spcPct val="80000"/>
              </a:lnSpc>
              <a:spcBef>
                <a:spcPts val="0"/>
              </a:spcBef>
              <a:spcAft>
                <a:spcPts val="0"/>
              </a:spcAft>
              <a:buClr>
                <a:schemeClr val="dk2"/>
              </a:buClr>
              <a:buSzPts val="3300"/>
              <a:buFont typeface="Montserrat ExtraBold"/>
              <a:buNone/>
              <a:defRPr sz="33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0" name="Google Shape;120;p25"/>
          <p:cNvSpPr txBox="1"/>
          <p:nvPr/>
        </p:nvSpPr>
        <p:spPr>
          <a:xfrm>
            <a:off x="740375" y="2129525"/>
            <a:ext cx="31827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900"/>
              <a:buFont typeface="Arial"/>
              <a:buNone/>
            </a:pPr>
            <a:endParaRPr sz="1900" b="0" i="0" u="none" strike="noStrike" cap="none">
              <a:solidFill>
                <a:srgbClr val="000000"/>
              </a:solidFill>
              <a:latin typeface="Zilla Slab Medium"/>
              <a:ea typeface="Zilla Slab Medium"/>
              <a:cs typeface="Zilla Slab Medium"/>
              <a:sym typeface="Zilla Slab Medium"/>
            </a:endParaRPr>
          </a:p>
        </p:txBody>
      </p:sp>
      <p:sp>
        <p:nvSpPr>
          <p:cNvPr id="121" name="Google Shape;121;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2"/>
                </a:solidFill>
                <a:latin typeface="Montserrat ExtraBold"/>
                <a:ea typeface="Montserrat ExtraBold"/>
                <a:cs typeface="Montserrat ExtraBold"/>
                <a:sym typeface="Montserrat ExtraBold"/>
              </a:defRPr>
            </a:lvl1pPr>
            <a:lvl2pPr lvl="1" rtl="0">
              <a:buNone/>
              <a:defRPr>
                <a:solidFill>
                  <a:schemeClr val="dk2"/>
                </a:solidFill>
                <a:latin typeface="Montserrat ExtraBold"/>
                <a:ea typeface="Montserrat ExtraBold"/>
                <a:cs typeface="Montserrat ExtraBold"/>
                <a:sym typeface="Montserrat ExtraBold"/>
              </a:defRPr>
            </a:lvl2pPr>
            <a:lvl3pPr lvl="2" rtl="0">
              <a:buNone/>
              <a:defRPr>
                <a:solidFill>
                  <a:schemeClr val="dk2"/>
                </a:solidFill>
                <a:latin typeface="Montserrat ExtraBold"/>
                <a:ea typeface="Montserrat ExtraBold"/>
                <a:cs typeface="Montserrat ExtraBold"/>
                <a:sym typeface="Montserrat ExtraBold"/>
              </a:defRPr>
            </a:lvl3pPr>
            <a:lvl4pPr lvl="3" rtl="0">
              <a:buNone/>
              <a:defRPr>
                <a:solidFill>
                  <a:schemeClr val="dk2"/>
                </a:solidFill>
                <a:latin typeface="Montserrat ExtraBold"/>
                <a:ea typeface="Montserrat ExtraBold"/>
                <a:cs typeface="Montserrat ExtraBold"/>
                <a:sym typeface="Montserrat ExtraBold"/>
              </a:defRPr>
            </a:lvl4pPr>
            <a:lvl5pPr lvl="4" rtl="0">
              <a:buNone/>
              <a:defRPr>
                <a:solidFill>
                  <a:schemeClr val="dk2"/>
                </a:solidFill>
                <a:latin typeface="Montserrat ExtraBold"/>
                <a:ea typeface="Montserrat ExtraBold"/>
                <a:cs typeface="Montserrat ExtraBold"/>
                <a:sym typeface="Montserrat ExtraBold"/>
              </a:defRPr>
            </a:lvl5pPr>
            <a:lvl6pPr lvl="5" rtl="0">
              <a:buNone/>
              <a:defRPr>
                <a:solidFill>
                  <a:schemeClr val="dk2"/>
                </a:solidFill>
                <a:latin typeface="Montserrat ExtraBold"/>
                <a:ea typeface="Montserrat ExtraBold"/>
                <a:cs typeface="Montserrat ExtraBold"/>
                <a:sym typeface="Montserrat ExtraBold"/>
              </a:defRPr>
            </a:lvl6pPr>
            <a:lvl7pPr lvl="6" rtl="0">
              <a:buNone/>
              <a:defRPr>
                <a:solidFill>
                  <a:schemeClr val="dk2"/>
                </a:solidFill>
                <a:latin typeface="Montserrat ExtraBold"/>
                <a:ea typeface="Montserrat ExtraBold"/>
                <a:cs typeface="Montserrat ExtraBold"/>
                <a:sym typeface="Montserrat ExtraBold"/>
              </a:defRPr>
            </a:lvl7pPr>
            <a:lvl8pPr lvl="7" rtl="0">
              <a:buNone/>
              <a:defRPr>
                <a:solidFill>
                  <a:schemeClr val="dk2"/>
                </a:solidFill>
                <a:latin typeface="Montserrat ExtraBold"/>
                <a:ea typeface="Montserrat ExtraBold"/>
                <a:cs typeface="Montserrat ExtraBold"/>
                <a:sym typeface="Montserrat ExtraBold"/>
              </a:defRPr>
            </a:lvl8pPr>
            <a:lvl9pPr lvl="8" rtl="0">
              <a:buNone/>
              <a:defRPr>
                <a:solidFill>
                  <a:schemeClr val="dk2"/>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507204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3725949" y="825652"/>
            <a:ext cx="4791300" cy="3329100"/>
          </a:xfrm>
          <a:prstGeom prst="rect">
            <a:avLst/>
          </a:prstGeom>
          <a:solidFill>
            <a:srgbClr val="F2F2F2"/>
          </a:solidFill>
          <a:ln>
            <a:noFill/>
          </a:ln>
        </p:spPr>
      </p:sp>
      <p:sp>
        <p:nvSpPr>
          <p:cNvPr id="125" name="Google Shape;125;p26"/>
          <p:cNvSpPr txBox="1">
            <a:spLocks noGrp="1"/>
          </p:cNvSpPr>
          <p:nvPr>
            <p:ph type="body" idx="1"/>
          </p:nvPr>
        </p:nvSpPr>
        <p:spPr>
          <a:xfrm>
            <a:off x="527843" y="1895061"/>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100942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527843" y="1709469"/>
            <a:ext cx="3134700" cy="2342400"/>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750"/>
              </a:spcBef>
              <a:spcAft>
                <a:spcPts val="0"/>
              </a:spcAft>
              <a:buClr>
                <a:schemeClr val="dk1"/>
              </a:buClr>
              <a:buSzPts val="1200"/>
              <a:buFont typeface="Zilla Slab Medium"/>
              <a:buChar char="•"/>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3725949" y="825652"/>
            <a:ext cx="4791300" cy="3329100"/>
          </a:xfrm>
          <a:prstGeom prst="rect">
            <a:avLst/>
          </a:prstGeom>
          <a:solidFill>
            <a:srgbClr val="F2F2F2"/>
          </a:solidFill>
          <a:ln>
            <a:noFill/>
          </a:ln>
        </p:spPr>
      </p:sp>
      <p:sp>
        <p:nvSpPr>
          <p:cNvPr id="132" name="Google Shape;132;p27"/>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572389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BU Text-2 Photos">
  <p:cSld name="SBU Text-2 Photos">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9pPr>
          </a:lstStyle>
          <a:p>
            <a:endParaRPr/>
          </a:p>
        </p:txBody>
      </p:sp>
      <p:sp>
        <p:nvSpPr>
          <p:cNvPr id="136" name="Google Shape;136;p28"/>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7" name="Google Shape;137;p28"/>
          <p:cNvSpPr>
            <a:spLocks noGrp="1"/>
          </p:cNvSpPr>
          <p:nvPr>
            <p:ph type="pic" idx="2"/>
          </p:nvPr>
        </p:nvSpPr>
        <p:spPr>
          <a:xfrm>
            <a:off x="3725241" y="823596"/>
            <a:ext cx="2328600" cy="3333900"/>
          </a:xfrm>
          <a:prstGeom prst="rect">
            <a:avLst/>
          </a:prstGeom>
          <a:solidFill>
            <a:srgbClr val="F2F2F2"/>
          </a:solidFill>
          <a:ln>
            <a:noFill/>
          </a:ln>
        </p:spPr>
      </p:sp>
      <p:sp>
        <p:nvSpPr>
          <p:cNvPr id="138" name="Google Shape;138;p28"/>
          <p:cNvSpPr>
            <a:spLocks noGrp="1"/>
          </p:cNvSpPr>
          <p:nvPr>
            <p:ph type="pic" idx="3"/>
          </p:nvPr>
        </p:nvSpPr>
        <p:spPr>
          <a:xfrm>
            <a:off x="6187611" y="823595"/>
            <a:ext cx="2328600" cy="3333900"/>
          </a:xfrm>
          <a:prstGeom prst="rect">
            <a:avLst/>
          </a:prstGeom>
          <a:solidFill>
            <a:srgbClr val="F2F2F2"/>
          </a:solidFill>
          <a:ln>
            <a:noFill/>
          </a:ln>
        </p:spPr>
      </p:sp>
      <p:sp>
        <p:nvSpPr>
          <p:cNvPr id="139" name="Google Shape;139;p28"/>
          <p:cNvSpPr txBox="1">
            <a:spLocks noGrp="1"/>
          </p:cNvSpPr>
          <p:nvPr>
            <p:ph type="body" idx="4"/>
          </p:nvPr>
        </p:nvSpPr>
        <p:spPr>
          <a:xfrm>
            <a:off x="3725950" y="4194951"/>
            <a:ext cx="23280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0" name="Google Shape;140;p28"/>
          <p:cNvSpPr txBox="1">
            <a:spLocks noGrp="1"/>
          </p:cNvSpPr>
          <p:nvPr>
            <p:ph type="body" idx="5"/>
          </p:nvPr>
        </p:nvSpPr>
        <p:spPr>
          <a:xfrm>
            <a:off x="6187611" y="4194951"/>
            <a:ext cx="23280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1" name="Google Shape;141;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20769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3723085" y="834083"/>
            <a:ext cx="2323800" cy="3318600"/>
          </a:xfrm>
          <a:prstGeom prst="rect">
            <a:avLst/>
          </a:prstGeom>
          <a:solidFill>
            <a:srgbClr val="F2F2F2"/>
          </a:solidFill>
          <a:ln>
            <a:noFill/>
          </a:ln>
        </p:spPr>
      </p:sp>
      <p:sp>
        <p:nvSpPr>
          <p:cNvPr id="145" name="Google Shape;145;p29"/>
          <p:cNvSpPr>
            <a:spLocks noGrp="1"/>
          </p:cNvSpPr>
          <p:nvPr>
            <p:ph type="pic" idx="3"/>
          </p:nvPr>
        </p:nvSpPr>
        <p:spPr>
          <a:xfrm>
            <a:off x="6189636" y="834083"/>
            <a:ext cx="2334600" cy="1581000"/>
          </a:xfrm>
          <a:prstGeom prst="rect">
            <a:avLst/>
          </a:prstGeom>
          <a:solidFill>
            <a:srgbClr val="F2F2F2"/>
          </a:solidFill>
          <a:ln>
            <a:noFill/>
          </a:ln>
        </p:spPr>
      </p:sp>
      <p:sp>
        <p:nvSpPr>
          <p:cNvPr id="146" name="Google Shape;146;p29"/>
          <p:cNvSpPr>
            <a:spLocks noGrp="1"/>
          </p:cNvSpPr>
          <p:nvPr>
            <p:ph type="pic" idx="4"/>
          </p:nvPr>
        </p:nvSpPr>
        <p:spPr>
          <a:xfrm>
            <a:off x="6189636" y="2578715"/>
            <a:ext cx="2328600" cy="1574100"/>
          </a:xfrm>
          <a:prstGeom prst="rect">
            <a:avLst/>
          </a:prstGeom>
          <a:solidFill>
            <a:srgbClr val="F2F2F2"/>
          </a:solidFill>
          <a:ln>
            <a:noFill/>
          </a:ln>
        </p:spPr>
      </p:sp>
      <p:sp>
        <p:nvSpPr>
          <p:cNvPr id="147" name="Google Shape;147;p29"/>
          <p:cNvSpPr txBox="1">
            <a:spLocks noGrp="1"/>
          </p:cNvSpPr>
          <p:nvPr>
            <p:ph type="body" idx="5"/>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30806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1546525" y="712677"/>
            <a:ext cx="6418200" cy="6294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1639147" y="1415679"/>
            <a:ext cx="1827600" cy="2616600"/>
          </a:xfrm>
          <a:prstGeom prst="rect">
            <a:avLst/>
          </a:prstGeom>
          <a:solidFill>
            <a:srgbClr val="F2F2F2"/>
          </a:solidFill>
          <a:ln>
            <a:noFill/>
          </a:ln>
        </p:spPr>
      </p:sp>
      <p:sp>
        <p:nvSpPr>
          <p:cNvPr id="153" name="Google Shape;153;p30"/>
          <p:cNvSpPr>
            <a:spLocks noGrp="1"/>
          </p:cNvSpPr>
          <p:nvPr>
            <p:ph type="pic" idx="3"/>
          </p:nvPr>
        </p:nvSpPr>
        <p:spPr>
          <a:xfrm>
            <a:off x="5725471" y="1416158"/>
            <a:ext cx="1827600" cy="2616600"/>
          </a:xfrm>
          <a:prstGeom prst="rect">
            <a:avLst/>
          </a:prstGeom>
          <a:solidFill>
            <a:srgbClr val="F2F2F2"/>
          </a:solidFill>
          <a:ln>
            <a:noFill/>
          </a:ln>
        </p:spPr>
      </p:sp>
      <p:sp>
        <p:nvSpPr>
          <p:cNvPr id="154" name="Google Shape;154;p30"/>
          <p:cNvSpPr>
            <a:spLocks noGrp="1"/>
          </p:cNvSpPr>
          <p:nvPr>
            <p:ph type="pic" idx="4"/>
          </p:nvPr>
        </p:nvSpPr>
        <p:spPr>
          <a:xfrm>
            <a:off x="3672930" y="1415679"/>
            <a:ext cx="1827600" cy="2616600"/>
          </a:xfrm>
          <a:prstGeom prst="rect">
            <a:avLst/>
          </a:prstGeom>
          <a:solidFill>
            <a:srgbClr val="F2F2F2"/>
          </a:solidFill>
          <a:ln>
            <a:noFill/>
          </a:ln>
        </p:spPr>
      </p:sp>
      <p:sp>
        <p:nvSpPr>
          <p:cNvPr id="155" name="Google Shape;155;p30"/>
          <p:cNvSpPr txBox="1">
            <a:spLocks noGrp="1"/>
          </p:cNvSpPr>
          <p:nvPr>
            <p:ph type="body" idx="1"/>
          </p:nvPr>
        </p:nvSpPr>
        <p:spPr>
          <a:xfrm>
            <a:off x="1639147" y="4094029"/>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3672930"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5725471"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3964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521802"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3713357" y="856255"/>
            <a:ext cx="4803900" cy="32586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628650" y="4677660"/>
            <a:ext cx="780725" cy="288806"/>
          </a:xfrm>
          <a:prstGeom prst="rect">
            <a:avLst/>
          </a:prstGeom>
          <a:noFill/>
          <a:ln>
            <a:noFill/>
          </a:ln>
        </p:spPr>
      </p:pic>
      <p:sp>
        <p:nvSpPr>
          <p:cNvPr id="165" name="Google Shape;165;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694393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BU Full Page Photo">
  <p:cSld name="SBU Full Page Photo">
    <p:spTree>
      <p:nvGrpSpPr>
        <p:cNvPr id="1" name="Shape 166"/>
        <p:cNvGrpSpPr/>
        <p:nvPr/>
      </p:nvGrpSpPr>
      <p:grpSpPr>
        <a:xfrm>
          <a:off x="0" y="0"/>
          <a:ext cx="0" cy="0"/>
          <a:chOff x="0" y="0"/>
          <a:chExt cx="0" cy="0"/>
        </a:xfrm>
      </p:grpSpPr>
      <p:pic>
        <p:nvPicPr>
          <p:cNvPr id="167" name="Google Shape;167;p3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68" name="Google Shape;168;p32"/>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169" name="Google Shape;169;p32"/>
          <p:cNvPicPr preferRelativeResize="0"/>
          <p:nvPr/>
        </p:nvPicPr>
        <p:blipFill rotWithShape="1">
          <a:blip r:embed="rId4">
            <a:alphaModFix/>
          </a:blip>
          <a:srcRect/>
          <a:stretch/>
        </p:blipFill>
        <p:spPr>
          <a:xfrm>
            <a:off x="623222" y="197984"/>
            <a:ext cx="1482115" cy="253447"/>
          </a:xfrm>
          <a:prstGeom prst="rect">
            <a:avLst/>
          </a:prstGeom>
          <a:noFill/>
          <a:ln>
            <a:noFill/>
          </a:ln>
        </p:spPr>
      </p:pic>
      <p:sp>
        <p:nvSpPr>
          <p:cNvPr id="170" name="Google Shape;170;p32"/>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1" i="0" u="none" strike="noStrike" cap="none">
                <a:solidFill>
                  <a:schemeClr val="lt1"/>
                </a:solidFill>
                <a:latin typeface="Georgia"/>
                <a:ea typeface="Georgia"/>
                <a:cs typeface="Georgia"/>
                <a:sym typeface="Georgia"/>
              </a:rPr>
              <a:t>‹#›</a:t>
            </a:fld>
            <a:endParaRPr sz="1000" b="1" i="0" u="none" strike="noStrike" cap="none">
              <a:solidFill>
                <a:schemeClr val="lt1"/>
              </a:solidFill>
              <a:latin typeface="Georgia"/>
              <a:ea typeface="Georgia"/>
              <a:cs typeface="Georgia"/>
              <a:sym typeface="Georgia"/>
            </a:endParaRPr>
          </a:p>
        </p:txBody>
      </p:sp>
      <p:cxnSp>
        <p:nvCxnSpPr>
          <p:cNvPr id="171" name="Google Shape;171;p32"/>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172" name="Google Shape;172;p32"/>
          <p:cNvSpPr txBox="1">
            <a:spLocks noGrp="1"/>
          </p:cNvSpPr>
          <p:nvPr>
            <p:ph type="body" idx="1"/>
          </p:nvPr>
        </p:nvSpPr>
        <p:spPr>
          <a:xfrm>
            <a:off x="5564305" y="4082394"/>
            <a:ext cx="2955000" cy="2559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lt1"/>
              </a:buClr>
              <a:buSzPts val="800"/>
              <a:buFont typeface="Montserrat ExtraBold"/>
              <a:buNone/>
              <a:defRPr sz="8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90000"/>
              </a:lnSpc>
              <a:spcBef>
                <a:spcPts val="375"/>
              </a:spcBef>
              <a:spcAft>
                <a:spcPts val="0"/>
              </a:spcAft>
              <a:buClr>
                <a:schemeClr val="lt1"/>
              </a:buClr>
              <a:buSzPts val="1500"/>
              <a:buFont typeface="Montserrat ExtraBold"/>
              <a:buNone/>
              <a:defRPr sz="15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90000"/>
              </a:lnSpc>
              <a:spcBef>
                <a:spcPts val="375"/>
              </a:spcBef>
              <a:spcAft>
                <a:spcPts val="0"/>
              </a:spcAft>
              <a:buClr>
                <a:schemeClr val="lt1"/>
              </a:buClr>
              <a:buSzPts val="1350"/>
              <a:buFont typeface="Montserrat ExtraBold"/>
              <a:buNone/>
              <a:defRPr sz="1350" b="0" i="0" u="none" strike="noStrike" cap="none">
                <a:solidFill>
                  <a:schemeClr val="lt1"/>
                </a:solidFill>
                <a:latin typeface="Montserrat ExtraBold"/>
                <a:ea typeface="Montserrat ExtraBold"/>
                <a:cs typeface="Montserrat ExtraBold"/>
                <a:sym typeface="Montserrat ExtraBold"/>
              </a:defRPr>
            </a:lvl3pPr>
            <a:lvl4pPr marL="1828800" marR="0" lvl="3"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4pPr>
            <a:lvl5pPr marL="2286000" marR="0" lvl="4"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5pPr>
            <a:lvl6pPr marL="2743200" marR="0" lvl="5"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6pPr>
            <a:lvl7pPr marL="3200400" marR="0" lvl="6"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7pPr>
            <a:lvl8pPr marL="3657600" marR="0" lvl="7"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8pPr>
            <a:lvl9pPr marL="4114800" marR="0" lvl="8"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9pPr>
          </a:lstStyle>
          <a:p>
            <a:endParaRPr/>
          </a:p>
        </p:txBody>
      </p:sp>
      <p:sp>
        <p:nvSpPr>
          <p:cNvPr id="173" name="Google Shape;173;p32"/>
          <p:cNvSpPr>
            <a:spLocks noGrp="1"/>
          </p:cNvSpPr>
          <p:nvPr>
            <p:ph type="pic" idx="2"/>
          </p:nvPr>
        </p:nvSpPr>
        <p:spPr>
          <a:xfrm>
            <a:off x="816700" y="755650"/>
            <a:ext cx="7563900" cy="3582900"/>
          </a:xfrm>
          <a:prstGeom prst="rect">
            <a:avLst/>
          </a:prstGeom>
          <a:noFill/>
          <a:ln w="38100" cap="flat" cmpd="sng">
            <a:solidFill>
              <a:schemeClr val="lt1"/>
            </a:solidFill>
            <a:prstDash val="solid"/>
            <a:round/>
            <a:headEnd type="none" w="sm" len="sm"/>
            <a:tailEnd type="none" w="sm" len="sm"/>
          </a:ln>
        </p:spPr>
        <p:txBody>
          <a:bodyPr/>
          <a:lstStyle/>
          <a:p>
            <a:endParaRPr lang="en-US"/>
          </a:p>
        </p:txBody>
      </p:sp>
      <p:sp>
        <p:nvSpPr>
          <p:cNvPr id="174" name="Google Shape;174;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lt1"/>
                </a:solidFill>
                <a:latin typeface="Montserrat ExtraBold"/>
                <a:ea typeface="Montserrat ExtraBold"/>
                <a:cs typeface="Montserrat ExtraBold"/>
                <a:sym typeface="Montserrat ExtraBold"/>
              </a:defRPr>
            </a:lvl1pPr>
            <a:lvl2pPr lvl="1" rtl="0">
              <a:buNone/>
              <a:defRPr>
                <a:solidFill>
                  <a:schemeClr val="lt1"/>
                </a:solidFill>
                <a:latin typeface="Montserrat ExtraBold"/>
                <a:ea typeface="Montserrat ExtraBold"/>
                <a:cs typeface="Montserrat ExtraBold"/>
                <a:sym typeface="Montserrat ExtraBold"/>
              </a:defRPr>
            </a:lvl2pPr>
            <a:lvl3pPr lvl="2" rtl="0">
              <a:buNone/>
              <a:defRPr>
                <a:solidFill>
                  <a:schemeClr val="lt1"/>
                </a:solidFill>
                <a:latin typeface="Montserrat ExtraBold"/>
                <a:ea typeface="Montserrat ExtraBold"/>
                <a:cs typeface="Montserrat ExtraBold"/>
                <a:sym typeface="Montserrat ExtraBold"/>
              </a:defRPr>
            </a:lvl3pPr>
            <a:lvl4pPr lvl="3" rtl="0">
              <a:buNone/>
              <a:defRPr>
                <a:solidFill>
                  <a:schemeClr val="lt1"/>
                </a:solidFill>
                <a:latin typeface="Montserrat ExtraBold"/>
                <a:ea typeface="Montserrat ExtraBold"/>
                <a:cs typeface="Montserrat ExtraBold"/>
                <a:sym typeface="Montserrat ExtraBold"/>
              </a:defRPr>
            </a:lvl4pPr>
            <a:lvl5pPr lvl="4" rtl="0">
              <a:buNone/>
              <a:defRPr>
                <a:solidFill>
                  <a:schemeClr val="lt1"/>
                </a:solidFill>
                <a:latin typeface="Montserrat ExtraBold"/>
                <a:ea typeface="Montserrat ExtraBold"/>
                <a:cs typeface="Montserrat ExtraBold"/>
                <a:sym typeface="Montserrat ExtraBold"/>
              </a:defRPr>
            </a:lvl5pPr>
            <a:lvl6pPr lvl="5" rtl="0">
              <a:buNone/>
              <a:defRPr>
                <a:solidFill>
                  <a:schemeClr val="lt1"/>
                </a:solidFill>
                <a:latin typeface="Montserrat ExtraBold"/>
                <a:ea typeface="Montserrat ExtraBold"/>
                <a:cs typeface="Montserrat ExtraBold"/>
                <a:sym typeface="Montserrat ExtraBold"/>
              </a:defRPr>
            </a:lvl6pPr>
            <a:lvl7pPr lvl="6" rtl="0">
              <a:buNone/>
              <a:defRPr>
                <a:solidFill>
                  <a:schemeClr val="lt1"/>
                </a:solidFill>
                <a:latin typeface="Montserrat ExtraBold"/>
                <a:ea typeface="Montserrat ExtraBold"/>
                <a:cs typeface="Montserrat ExtraBold"/>
                <a:sym typeface="Montserrat ExtraBold"/>
              </a:defRPr>
            </a:lvl7pPr>
            <a:lvl8pPr lvl="7" rtl="0">
              <a:buNone/>
              <a:defRPr>
                <a:solidFill>
                  <a:schemeClr val="lt1"/>
                </a:solidFill>
                <a:latin typeface="Montserrat ExtraBold"/>
                <a:ea typeface="Montserrat ExtraBold"/>
                <a:cs typeface="Montserrat ExtraBold"/>
                <a:sym typeface="Montserrat ExtraBold"/>
              </a:defRPr>
            </a:lvl8pPr>
            <a:lvl9pPr lvl="8" rtl="0">
              <a:buNone/>
              <a:defRPr>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9235625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6AE25-D5FB-63A2-366E-ECD0A5DD9798}"/>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7CA9D25-79B2-BE03-111F-9002C6A47B45}"/>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158653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3"/>
            <a:ext cx="8439150" cy="3467099"/>
          </a:xfrm>
          <a:prstGeom prst="rect">
            <a:avLst/>
          </a:prstGeom>
        </p:spPr>
        <p:txBody>
          <a:bodyPr vert="horz" lIns="0" tIns="0" rIns="0" bIns="0" rtlCol="0">
            <a:noAutofit/>
          </a:bodyPr>
          <a:lstStyle>
            <a:lvl1pPr>
              <a:defRPr sz="1112"/>
            </a:lvl1pPr>
            <a:lvl2pPr>
              <a:defRPr sz="1112"/>
            </a:lvl2pPr>
            <a:lvl3pPr>
              <a:defRPr sz="1112"/>
            </a:lvl3pPr>
            <a:lvl4pPr>
              <a:defRPr sz="1112"/>
            </a:lvl4pPr>
            <a:lvl5pPr>
              <a:defRPr sz="1112"/>
            </a:lvl5pPr>
            <a:lvl6pPr>
              <a:defRPr sz="1482"/>
            </a:lvl6pPr>
            <a:lvl7pPr>
              <a:defRPr sz="1482"/>
            </a:lvl7pPr>
            <a:lvl8pPr>
              <a:defRPr sz="1482"/>
            </a:lvl8pPr>
            <a:lvl9pPr>
              <a:defRPr sz="148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8"/>
            <a:ext cx="8439150" cy="567941"/>
          </a:xfrm>
          <a:prstGeom prst="rect">
            <a:avLst/>
          </a:prstGeom>
        </p:spPr>
        <p:txBody>
          <a:bodyPr lIns="0" tIns="0" rIns="0" bIns="0">
            <a:noAutofit/>
          </a:bodyPr>
          <a:lstStyle>
            <a:lvl1pPr marL="0" indent="0">
              <a:buNone/>
              <a:defRPr sz="139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390"/>
            </a:lvl1pPr>
          </a:lstStyle>
          <a:p>
            <a:r>
              <a:rPr lang="en-US" noProof="0"/>
              <a:t>Click to edit Master title style</a:t>
            </a:r>
          </a:p>
        </p:txBody>
      </p:sp>
    </p:spTree>
    <p:extLst>
      <p:ext uri="{BB962C8B-B14F-4D97-AF65-F5344CB8AC3E}">
        <p14:creationId xmlns:p14="http://schemas.microsoft.com/office/powerpoint/2010/main" val="1261766944"/>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BU Centered Bulleted Text" userDrawn="1">
  <p:cSld name="SBU Centered Bulleted Text">
    <p:spTree>
      <p:nvGrpSpPr>
        <p:cNvPr id="1" name="Shape 96"/>
        <p:cNvGrpSpPr/>
        <p:nvPr/>
      </p:nvGrpSpPr>
      <p:grpSpPr>
        <a:xfrm>
          <a:off x="0" y="0"/>
          <a:ext cx="0" cy="0"/>
          <a:chOff x="0" y="0"/>
          <a:chExt cx="0" cy="0"/>
        </a:xfrm>
      </p:grpSpPr>
      <p:sp>
        <p:nvSpPr>
          <p:cNvPr id="100" name="Google Shape;100;p21"/>
          <p:cNvSpPr txBox="1">
            <a:spLocks noGrp="1"/>
          </p:cNvSpPr>
          <p:nvPr>
            <p:ph type="body" idx="3" hasCustomPrompt="1"/>
          </p:nvPr>
        </p:nvSpPr>
        <p:spPr>
          <a:xfrm>
            <a:off x="879566" y="1027611"/>
            <a:ext cx="7382884" cy="3292589"/>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1" i="0" u="none" strike="noStrike" cap="none">
                <a:solidFill>
                  <a:srgbClr val="000000"/>
                </a:solidFill>
                <a:latin typeface="Zilla Slab" pitchFamily="2" charset="0"/>
                <a:ea typeface="Zilla Slab" pitchFamily="2" charset="0"/>
                <a:cs typeface="Zilla Slab" pitchFamily="2" charset="0"/>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r>
              <a:rPr lang="en-US" b="0"/>
              <a:t>SDF</a:t>
            </a:r>
            <a:endParaRPr/>
          </a:p>
        </p:txBody>
      </p:sp>
      <p:sp>
        <p:nvSpPr>
          <p:cNvPr id="102" name="Google Shape;10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753341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B728E2-EA61-C83B-BDBF-B9F76F761F8C}"/>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187;p34">
            <a:extLst>
              <a:ext uri="{FF2B5EF4-FFF2-40B4-BE49-F238E27FC236}">
                <a16:creationId xmlns:a16="http://schemas.microsoft.com/office/drawing/2014/main" id="{DD3B1F68-C4B0-A023-E382-234F86AF4146}"/>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7" name="Google Shape;90;p19">
            <a:extLst>
              <a:ext uri="{FF2B5EF4-FFF2-40B4-BE49-F238E27FC236}">
                <a16:creationId xmlns:a16="http://schemas.microsoft.com/office/drawing/2014/main" id="{19860C73-1A2C-905F-5559-BE0CA872485D}"/>
              </a:ext>
            </a:extLst>
          </p:cNvPr>
          <p:cNvSpPr txBox="1">
            <a:spLocks noGrp="1"/>
          </p:cNvSpPr>
          <p:nvPr>
            <p:ph type="title"/>
          </p:nvPr>
        </p:nvSpPr>
        <p:spPr>
          <a:xfrm>
            <a:off x="358339" y="138235"/>
            <a:ext cx="6302746" cy="402611"/>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2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037407B3-84D1-9918-742F-87E8C9DA2E22}"/>
              </a:ext>
            </a:extLst>
          </p:cNvPr>
          <p:cNvSpPr txBox="1">
            <a:spLocks noGrp="1"/>
          </p:cNvSpPr>
          <p:nvPr>
            <p:ph type="body" idx="1"/>
          </p:nvPr>
        </p:nvSpPr>
        <p:spPr>
          <a:xfrm>
            <a:off x="358339" y="474883"/>
            <a:ext cx="8427322" cy="483301"/>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600"/>
              <a:buFont typeface="Montserrat"/>
              <a:buNone/>
              <a:defRPr sz="1200" b="0" i="0" u="none" strike="noStrike" cap="none">
                <a:solidFill>
                  <a:schemeClr val="tx1">
                    <a:lumMod val="65000"/>
                    <a:lumOff val="35000"/>
                  </a:schemeClr>
                </a:solidFill>
                <a:latin typeface="+mj-l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5" name="Text Placeholder 4">
            <a:extLst>
              <a:ext uri="{FF2B5EF4-FFF2-40B4-BE49-F238E27FC236}">
                <a16:creationId xmlns:a16="http://schemas.microsoft.com/office/drawing/2014/main" id="{B8FBB1E0-DF1D-B467-55E1-048038EB3C39}"/>
              </a:ext>
            </a:extLst>
          </p:cNvPr>
          <p:cNvSpPr>
            <a:spLocks noGrp="1"/>
          </p:cNvSpPr>
          <p:nvPr>
            <p:ph type="body" sz="quarter" idx="12"/>
          </p:nvPr>
        </p:nvSpPr>
        <p:spPr>
          <a:xfrm>
            <a:off x="358339" y="1201738"/>
            <a:ext cx="8427322" cy="1914525"/>
          </a:xfrm>
          <a:prstGeom prst="rect">
            <a:avLst/>
          </a:prstGeom>
        </p:spPr>
        <p:txBody>
          <a:bodyPr/>
          <a:lstStyle>
            <a:lvl2pPr marL="285750" indent="-285750">
              <a:buFont typeface="Arial" panose="020B0604020202020204" pitchFamily="34" charset="0"/>
              <a:buChar char="•"/>
              <a:defRPr/>
            </a:lvl2pPr>
            <a:lvl3pPr marL="640080" indent="-274320">
              <a:buFont typeface="Arial" panose="020B0604020202020204" pitchFamily="34" charset="0"/>
              <a:buChar cha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8376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BU Centered Bulleted Text">
  <p:cSld name="SBU Centered Bulleted Text">
    <p:spTree>
      <p:nvGrpSpPr>
        <p:cNvPr id="1" name="Shape 96"/>
        <p:cNvGrpSpPr/>
        <p:nvPr/>
      </p:nvGrpSpPr>
      <p:grpSpPr>
        <a:xfrm>
          <a:off x="0" y="0"/>
          <a:ext cx="0" cy="0"/>
          <a:chOff x="0" y="0"/>
          <a:chExt cx="0" cy="0"/>
        </a:xfrm>
      </p:grpSpPr>
      <p:sp>
        <p:nvSpPr>
          <p:cNvPr id="97" name="Google Shape;97;p21"/>
          <p:cNvSpPr txBox="1">
            <a:spLocks noGrp="1"/>
          </p:cNvSpPr>
          <p:nvPr>
            <p:ph type="title"/>
          </p:nvPr>
        </p:nvSpPr>
        <p:spPr>
          <a:xfrm>
            <a:off x="881550" y="656425"/>
            <a:ext cx="7380900" cy="7632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3400"/>
              <a:buFont typeface="Montserrat ExtraBold"/>
              <a:buNone/>
              <a:defRPr sz="3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8" name="Google Shape;98;p21"/>
          <p:cNvSpPr txBox="1">
            <a:spLocks noGrp="1"/>
          </p:cNvSpPr>
          <p:nvPr>
            <p:ph type="subTitle" idx="1"/>
          </p:nvPr>
        </p:nvSpPr>
        <p:spPr>
          <a:xfrm>
            <a:off x="1116050" y="1320488"/>
            <a:ext cx="2847000" cy="603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17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9" name="Google Shape;99;p21"/>
          <p:cNvSpPr txBox="1">
            <a:spLocks noGrp="1"/>
          </p:cNvSpPr>
          <p:nvPr>
            <p:ph type="subTitle" idx="2"/>
          </p:nvPr>
        </p:nvSpPr>
        <p:spPr>
          <a:xfrm>
            <a:off x="5106225" y="1320488"/>
            <a:ext cx="2843700" cy="603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17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0" name="Google Shape;100;p21"/>
          <p:cNvSpPr txBox="1">
            <a:spLocks noGrp="1"/>
          </p:cNvSpPr>
          <p:nvPr>
            <p:ph type="body" idx="3"/>
          </p:nvPr>
        </p:nvSpPr>
        <p:spPr>
          <a:xfrm>
            <a:off x="1129588" y="1923500"/>
            <a:ext cx="2908200" cy="2396700"/>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01" name="Google Shape;101;p21"/>
          <p:cNvSpPr txBox="1">
            <a:spLocks noGrp="1"/>
          </p:cNvSpPr>
          <p:nvPr>
            <p:ph type="body" idx="4"/>
          </p:nvPr>
        </p:nvSpPr>
        <p:spPr>
          <a:xfrm>
            <a:off x="5106213" y="1923500"/>
            <a:ext cx="2908200" cy="2396700"/>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02" name="Google Shape;10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554509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464900" y="4552725"/>
            <a:ext cx="1908875" cy="326400"/>
          </a:xfrm>
          <a:prstGeom prst="rect">
            <a:avLst/>
          </a:prstGeom>
          <a:noFill/>
          <a:ln>
            <a:noFill/>
          </a:ln>
        </p:spPr>
      </p:pic>
      <p:sp>
        <p:nvSpPr>
          <p:cNvPr id="106" name="Google Shape;106;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4219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AP Headlines 1">
  <p:cSld name="CAP Headlines 1">
    <p:spTree>
      <p:nvGrpSpPr>
        <p:cNvPr id="1" name="Shape 107"/>
        <p:cNvGrpSpPr/>
        <p:nvPr/>
      </p:nvGrpSpPr>
      <p:grpSpPr>
        <a:xfrm>
          <a:off x="0" y="0"/>
          <a:ext cx="0" cy="0"/>
          <a:chOff x="0" y="0"/>
          <a:chExt cx="0" cy="0"/>
        </a:xfrm>
      </p:grpSpPr>
      <p:sp>
        <p:nvSpPr>
          <p:cNvPr id="108" name="Google Shape;108;p23"/>
          <p:cNvSpPr txBox="1">
            <a:spLocks noGrp="1"/>
          </p:cNvSpPr>
          <p:nvPr>
            <p:ph type="title"/>
          </p:nvPr>
        </p:nvSpPr>
        <p:spPr>
          <a:xfrm>
            <a:off x="839758" y="768096"/>
            <a:ext cx="6418200" cy="10521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9" name="Google Shape;109;p23"/>
          <p:cNvSpPr txBox="1">
            <a:spLocks noGrp="1"/>
          </p:cNvSpPr>
          <p:nvPr>
            <p:ph type="body" idx="1"/>
          </p:nvPr>
        </p:nvSpPr>
        <p:spPr>
          <a:xfrm>
            <a:off x="954099" y="1382650"/>
            <a:ext cx="6998400" cy="2308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10" name="Google Shape;110;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2871017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13850" y="37844"/>
            <a:ext cx="3242100" cy="5048100"/>
          </a:xfrm>
          <a:prstGeom prst="rect">
            <a:avLst/>
          </a:prstGeom>
          <a:noFill/>
          <a:ln>
            <a:noFill/>
          </a:ln>
        </p:spPr>
        <p:txBody>
          <a:bodyPr spcFirstLastPara="1" wrap="square" lIns="91425"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2900" b="0" i="0" u="none" strike="noStrike" cap="none">
                <a:solidFill>
                  <a:srgbClr val="FFFFFF"/>
                </a:solidFill>
                <a:latin typeface="Montserrat ExtraBold"/>
                <a:ea typeface="Montserrat ExtraBold"/>
                <a:cs typeface="Montserrat ExtraBold"/>
                <a:sym typeface="Montserrat ExtraBold"/>
              </a:rPr>
              <a:t>WHAT’S THIS ALL ABOUT, THEN?</a:t>
            </a:r>
            <a:endParaRPr sz="2900"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37650" y="0"/>
            <a:ext cx="3312600" cy="51435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3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3816350" y="609425"/>
            <a:ext cx="4732200" cy="42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19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3938475" y="1120789"/>
            <a:ext cx="4495500" cy="3649800"/>
          </a:xfrm>
          <a:prstGeom prst="rect">
            <a:avLst/>
          </a:prstGeom>
          <a:noFill/>
          <a:ln>
            <a:noFill/>
          </a:ln>
        </p:spPr>
        <p:txBody>
          <a:bodyPr spcFirstLastPara="1" wrap="square" lIns="91425" tIns="91425" rIns="91425" bIns="91425" anchor="t" anchorCtr="0">
            <a:normAutofit/>
          </a:bodyPr>
          <a:lstStyle>
            <a:lvl1pPr marL="457200" marR="0" lvl="0"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1pPr>
            <a:lvl2pPr marL="914400" marR="0" lvl="1"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2pPr>
            <a:lvl3pPr marL="1371600" marR="0" lvl="2" indent="-330200" algn="l" rtl="0">
              <a:lnSpc>
                <a:spcPct val="100000"/>
              </a:lnSpc>
              <a:spcBef>
                <a:spcPts val="0"/>
              </a:spcBef>
              <a:spcAft>
                <a:spcPts val="0"/>
              </a:spcAft>
              <a:buClr>
                <a:srgbClr val="000000"/>
              </a:buClr>
              <a:buSzPts val="1600"/>
              <a:buFont typeface="Zilla Slab Medium"/>
              <a:buChar char="■"/>
              <a:defRPr sz="1600" b="0" i="0" u="none" strike="noStrike" cap="none">
                <a:solidFill>
                  <a:srgbClr val="000000"/>
                </a:solidFill>
                <a:latin typeface="Zilla Slab Medium"/>
                <a:ea typeface="Zilla Slab Medium"/>
                <a:cs typeface="Zilla Slab Medium"/>
                <a:sym typeface="Zilla Slab Medium"/>
              </a:defRPr>
            </a:lvl3pPr>
            <a:lvl4pPr marL="1828800" marR="0" lvl="3"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4pPr>
            <a:lvl5pPr marL="2286000" marR="0" lvl="4"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5pPr>
            <a:lvl6pPr marL="2743200" marR="0" lvl="5"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6pPr>
            <a:lvl7pPr marL="3200400" marR="0" lvl="6"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7pPr>
            <a:lvl8pPr marL="3657600" marR="0" lvl="7"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8pPr>
            <a:lvl9pPr marL="4114800" marR="0" lvl="8"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088693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4579625" y="0"/>
            <a:ext cx="4381200" cy="5143500"/>
          </a:xfrm>
          <a:prstGeom prst="rect">
            <a:avLst/>
          </a:prstGeom>
          <a:noFill/>
          <a:ln>
            <a:noFill/>
          </a:ln>
        </p:spPr>
      </p:sp>
      <p:sp>
        <p:nvSpPr>
          <p:cNvPr id="119" name="Google Shape;119;p25"/>
          <p:cNvSpPr txBox="1">
            <a:spLocks noGrp="1"/>
          </p:cNvSpPr>
          <p:nvPr>
            <p:ph type="title"/>
          </p:nvPr>
        </p:nvSpPr>
        <p:spPr>
          <a:xfrm>
            <a:off x="641150" y="768096"/>
            <a:ext cx="3488100" cy="1045800"/>
          </a:xfrm>
          <a:prstGeom prst="rect">
            <a:avLst/>
          </a:prstGeom>
          <a:noFill/>
          <a:ln>
            <a:noFill/>
          </a:ln>
        </p:spPr>
        <p:txBody>
          <a:bodyPr spcFirstLastPara="1" wrap="square" lIns="91425" tIns="91425" rIns="91425" bIns="91425" anchor="t" anchorCtr="0">
            <a:noAutofit/>
          </a:bodyPr>
          <a:lstStyle>
            <a:lvl1pPr marR="0" lvl="0" algn="l" rtl="0">
              <a:lnSpc>
                <a:spcPct val="80000"/>
              </a:lnSpc>
              <a:spcBef>
                <a:spcPts val="0"/>
              </a:spcBef>
              <a:spcAft>
                <a:spcPts val="0"/>
              </a:spcAft>
              <a:buClr>
                <a:schemeClr val="dk2"/>
              </a:buClr>
              <a:buSzPts val="3300"/>
              <a:buFont typeface="Montserrat ExtraBold"/>
              <a:buNone/>
              <a:defRPr sz="33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0" name="Google Shape;120;p25"/>
          <p:cNvSpPr txBox="1"/>
          <p:nvPr/>
        </p:nvSpPr>
        <p:spPr>
          <a:xfrm>
            <a:off x="740375" y="2129525"/>
            <a:ext cx="31827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900"/>
              <a:buFont typeface="Arial"/>
              <a:buNone/>
            </a:pPr>
            <a:endParaRPr sz="1900" b="0" i="0" u="none" strike="noStrike" cap="none">
              <a:solidFill>
                <a:srgbClr val="000000"/>
              </a:solidFill>
              <a:latin typeface="Zilla Slab Medium"/>
              <a:ea typeface="Zilla Slab Medium"/>
              <a:cs typeface="Zilla Slab Medium"/>
              <a:sym typeface="Zilla Slab Medium"/>
            </a:endParaRPr>
          </a:p>
        </p:txBody>
      </p:sp>
      <p:sp>
        <p:nvSpPr>
          <p:cNvPr id="121" name="Google Shape;121;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2"/>
                </a:solidFill>
                <a:latin typeface="Montserrat ExtraBold"/>
                <a:ea typeface="Montserrat ExtraBold"/>
                <a:cs typeface="Montserrat ExtraBold"/>
                <a:sym typeface="Montserrat ExtraBold"/>
              </a:defRPr>
            </a:lvl1pPr>
            <a:lvl2pPr lvl="1" rtl="0">
              <a:buNone/>
              <a:defRPr>
                <a:solidFill>
                  <a:schemeClr val="dk2"/>
                </a:solidFill>
                <a:latin typeface="Montserrat ExtraBold"/>
                <a:ea typeface="Montserrat ExtraBold"/>
                <a:cs typeface="Montserrat ExtraBold"/>
                <a:sym typeface="Montserrat ExtraBold"/>
              </a:defRPr>
            </a:lvl2pPr>
            <a:lvl3pPr lvl="2" rtl="0">
              <a:buNone/>
              <a:defRPr>
                <a:solidFill>
                  <a:schemeClr val="dk2"/>
                </a:solidFill>
                <a:latin typeface="Montserrat ExtraBold"/>
                <a:ea typeface="Montserrat ExtraBold"/>
                <a:cs typeface="Montserrat ExtraBold"/>
                <a:sym typeface="Montserrat ExtraBold"/>
              </a:defRPr>
            </a:lvl3pPr>
            <a:lvl4pPr lvl="3" rtl="0">
              <a:buNone/>
              <a:defRPr>
                <a:solidFill>
                  <a:schemeClr val="dk2"/>
                </a:solidFill>
                <a:latin typeface="Montserrat ExtraBold"/>
                <a:ea typeface="Montserrat ExtraBold"/>
                <a:cs typeface="Montserrat ExtraBold"/>
                <a:sym typeface="Montserrat ExtraBold"/>
              </a:defRPr>
            </a:lvl4pPr>
            <a:lvl5pPr lvl="4" rtl="0">
              <a:buNone/>
              <a:defRPr>
                <a:solidFill>
                  <a:schemeClr val="dk2"/>
                </a:solidFill>
                <a:latin typeface="Montserrat ExtraBold"/>
                <a:ea typeface="Montserrat ExtraBold"/>
                <a:cs typeface="Montserrat ExtraBold"/>
                <a:sym typeface="Montserrat ExtraBold"/>
              </a:defRPr>
            </a:lvl5pPr>
            <a:lvl6pPr lvl="5" rtl="0">
              <a:buNone/>
              <a:defRPr>
                <a:solidFill>
                  <a:schemeClr val="dk2"/>
                </a:solidFill>
                <a:latin typeface="Montserrat ExtraBold"/>
                <a:ea typeface="Montserrat ExtraBold"/>
                <a:cs typeface="Montserrat ExtraBold"/>
                <a:sym typeface="Montserrat ExtraBold"/>
              </a:defRPr>
            </a:lvl6pPr>
            <a:lvl7pPr lvl="6" rtl="0">
              <a:buNone/>
              <a:defRPr>
                <a:solidFill>
                  <a:schemeClr val="dk2"/>
                </a:solidFill>
                <a:latin typeface="Montserrat ExtraBold"/>
                <a:ea typeface="Montserrat ExtraBold"/>
                <a:cs typeface="Montserrat ExtraBold"/>
                <a:sym typeface="Montserrat ExtraBold"/>
              </a:defRPr>
            </a:lvl7pPr>
            <a:lvl8pPr lvl="7" rtl="0">
              <a:buNone/>
              <a:defRPr>
                <a:solidFill>
                  <a:schemeClr val="dk2"/>
                </a:solidFill>
                <a:latin typeface="Montserrat ExtraBold"/>
                <a:ea typeface="Montserrat ExtraBold"/>
                <a:cs typeface="Montserrat ExtraBold"/>
                <a:sym typeface="Montserrat ExtraBold"/>
              </a:defRPr>
            </a:lvl8pPr>
            <a:lvl9pPr lvl="8" rtl="0">
              <a:buNone/>
              <a:defRPr>
                <a:solidFill>
                  <a:schemeClr val="dk2"/>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808562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3725949" y="825652"/>
            <a:ext cx="4791300" cy="3329100"/>
          </a:xfrm>
          <a:prstGeom prst="rect">
            <a:avLst/>
          </a:prstGeom>
          <a:solidFill>
            <a:srgbClr val="F2F2F2"/>
          </a:solidFill>
          <a:ln>
            <a:noFill/>
          </a:ln>
        </p:spPr>
      </p:sp>
      <p:sp>
        <p:nvSpPr>
          <p:cNvPr id="125" name="Google Shape;125;p26"/>
          <p:cNvSpPr txBox="1">
            <a:spLocks noGrp="1"/>
          </p:cNvSpPr>
          <p:nvPr>
            <p:ph type="body" idx="1"/>
          </p:nvPr>
        </p:nvSpPr>
        <p:spPr>
          <a:xfrm>
            <a:off x="527843" y="1895061"/>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329533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527843" y="1709469"/>
            <a:ext cx="3134700" cy="2342400"/>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750"/>
              </a:spcBef>
              <a:spcAft>
                <a:spcPts val="0"/>
              </a:spcAft>
              <a:buClr>
                <a:schemeClr val="dk1"/>
              </a:buClr>
              <a:buSzPts val="1200"/>
              <a:buFont typeface="Zilla Slab Medium"/>
              <a:buChar char="•"/>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3725949" y="825652"/>
            <a:ext cx="4791300" cy="3329100"/>
          </a:xfrm>
          <a:prstGeom prst="rect">
            <a:avLst/>
          </a:prstGeom>
          <a:solidFill>
            <a:srgbClr val="F2F2F2"/>
          </a:solidFill>
          <a:ln>
            <a:noFill/>
          </a:ln>
        </p:spPr>
      </p:sp>
      <p:sp>
        <p:nvSpPr>
          <p:cNvPr id="132" name="Google Shape;132;p27"/>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9254583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BU Text-2 Photos">
  <p:cSld name="SBU Text-2 Photos">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9pPr>
          </a:lstStyle>
          <a:p>
            <a:endParaRPr/>
          </a:p>
        </p:txBody>
      </p:sp>
      <p:sp>
        <p:nvSpPr>
          <p:cNvPr id="136" name="Google Shape;136;p28"/>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7" name="Google Shape;137;p28"/>
          <p:cNvSpPr>
            <a:spLocks noGrp="1"/>
          </p:cNvSpPr>
          <p:nvPr>
            <p:ph type="pic" idx="2"/>
          </p:nvPr>
        </p:nvSpPr>
        <p:spPr>
          <a:xfrm>
            <a:off x="3725241" y="823596"/>
            <a:ext cx="2328600" cy="3333900"/>
          </a:xfrm>
          <a:prstGeom prst="rect">
            <a:avLst/>
          </a:prstGeom>
          <a:solidFill>
            <a:srgbClr val="F2F2F2"/>
          </a:solidFill>
          <a:ln>
            <a:noFill/>
          </a:ln>
        </p:spPr>
      </p:sp>
      <p:sp>
        <p:nvSpPr>
          <p:cNvPr id="138" name="Google Shape;138;p28"/>
          <p:cNvSpPr>
            <a:spLocks noGrp="1"/>
          </p:cNvSpPr>
          <p:nvPr>
            <p:ph type="pic" idx="3"/>
          </p:nvPr>
        </p:nvSpPr>
        <p:spPr>
          <a:xfrm>
            <a:off x="6187611" y="823595"/>
            <a:ext cx="2328600" cy="3333900"/>
          </a:xfrm>
          <a:prstGeom prst="rect">
            <a:avLst/>
          </a:prstGeom>
          <a:solidFill>
            <a:srgbClr val="F2F2F2"/>
          </a:solidFill>
          <a:ln>
            <a:noFill/>
          </a:ln>
        </p:spPr>
      </p:sp>
      <p:sp>
        <p:nvSpPr>
          <p:cNvPr id="139" name="Google Shape;139;p28"/>
          <p:cNvSpPr txBox="1">
            <a:spLocks noGrp="1"/>
          </p:cNvSpPr>
          <p:nvPr>
            <p:ph type="body" idx="4"/>
          </p:nvPr>
        </p:nvSpPr>
        <p:spPr>
          <a:xfrm>
            <a:off x="3725950" y="4194951"/>
            <a:ext cx="23280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0" name="Google Shape;140;p28"/>
          <p:cNvSpPr txBox="1">
            <a:spLocks noGrp="1"/>
          </p:cNvSpPr>
          <p:nvPr>
            <p:ph type="body" idx="5"/>
          </p:nvPr>
        </p:nvSpPr>
        <p:spPr>
          <a:xfrm>
            <a:off x="6187611" y="4194951"/>
            <a:ext cx="23280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1" name="Google Shape;141;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32216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3723085" y="834083"/>
            <a:ext cx="2323800" cy="3318600"/>
          </a:xfrm>
          <a:prstGeom prst="rect">
            <a:avLst/>
          </a:prstGeom>
          <a:solidFill>
            <a:srgbClr val="F2F2F2"/>
          </a:solidFill>
          <a:ln>
            <a:noFill/>
          </a:ln>
        </p:spPr>
      </p:sp>
      <p:sp>
        <p:nvSpPr>
          <p:cNvPr id="145" name="Google Shape;145;p29"/>
          <p:cNvSpPr>
            <a:spLocks noGrp="1"/>
          </p:cNvSpPr>
          <p:nvPr>
            <p:ph type="pic" idx="3"/>
          </p:nvPr>
        </p:nvSpPr>
        <p:spPr>
          <a:xfrm>
            <a:off x="6189636" y="834083"/>
            <a:ext cx="2334600" cy="1581000"/>
          </a:xfrm>
          <a:prstGeom prst="rect">
            <a:avLst/>
          </a:prstGeom>
          <a:solidFill>
            <a:srgbClr val="F2F2F2"/>
          </a:solidFill>
          <a:ln>
            <a:noFill/>
          </a:ln>
        </p:spPr>
      </p:sp>
      <p:sp>
        <p:nvSpPr>
          <p:cNvPr id="146" name="Google Shape;146;p29"/>
          <p:cNvSpPr>
            <a:spLocks noGrp="1"/>
          </p:cNvSpPr>
          <p:nvPr>
            <p:ph type="pic" idx="4"/>
          </p:nvPr>
        </p:nvSpPr>
        <p:spPr>
          <a:xfrm>
            <a:off x="6189636" y="2578715"/>
            <a:ext cx="2328600" cy="1574100"/>
          </a:xfrm>
          <a:prstGeom prst="rect">
            <a:avLst/>
          </a:prstGeom>
          <a:solidFill>
            <a:srgbClr val="F2F2F2"/>
          </a:solidFill>
          <a:ln>
            <a:noFill/>
          </a:ln>
        </p:spPr>
      </p:sp>
      <p:sp>
        <p:nvSpPr>
          <p:cNvPr id="147" name="Google Shape;147;p29"/>
          <p:cNvSpPr txBox="1">
            <a:spLocks noGrp="1"/>
          </p:cNvSpPr>
          <p:nvPr>
            <p:ph type="body" idx="5"/>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06230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1546525" y="712677"/>
            <a:ext cx="6418200" cy="6294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1639147" y="1415679"/>
            <a:ext cx="1827600" cy="2616600"/>
          </a:xfrm>
          <a:prstGeom prst="rect">
            <a:avLst/>
          </a:prstGeom>
          <a:solidFill>
            <a:srgbClr val="F2F2F2"/>
          </a:solidFill>
          <a:ln>
            <a:noFill/>
          </a:ln>
        </p:spPr>
      </p:sp>
      <p:sp>
        <p:nvSpPr>
          <p:cNvPr id="153" name="Google Shape;153;p30"/>
          <p:cNvSpPr>
            <a:spLocks noGrp="1"/>
          </p:cNvSpPr>
          <p:nvPr>
            <p:ph type="pic" idx="3"/>
          </p:nvPr>
        </p:nvSpPr>
        <p:spPr>
          <a:xfrm>
            <a:off x="5725471" y="1416158"/>
            <a:ext cx="1827600" cy="2616600"/>
          </a:xfrm>
          <a:prstGeom prst="rect">
            <a:avLst/>
          </a:prstGeom>
          <a:solidFill>
            <a:srgbClr val="F2F2F2"/>
          </a:solidFill>
          <a:ln>
            <a:noFill/>
          </a:ln>
        </p:spPr>
      </p:sp>
      <p:sp>
        <p:nvSpPr>
          <p:cNvPr id="154" name="Google Shape;154;p30"/>
          <p:cNvSpPr>
            <a:spLocks noGrp="1"/>
          </p:cNvSpPr>
          <p:nvPr>
            <p:ph type="pic" idx="4"/>
          </p:nvPr>
        </p:nvSpPr>
        <p:spPr>
          <a:xfrm>
            <a:off x="3672930" y="1415679"/>
            <a:ext cx="1827600" cy="2616600"/>
          </a:xfrm>
          <a:prstGeom prst="rect">
            <a:avLst/>
          </a:prstGeom>
          <a:solidFill>
            <a:srgbClr val="F2F2F2"/>
          </a:solidFill>
          <a:ln>
            <a:noFill/>
          </a:ln>
        </p:spPr>
      </p:sp>
      <p:sp>
        <p:nvSpPr>
          <p:cNvPr id="155" name="Google Shape;155;p30"/>
          <p:cNvSpPr txBox="1">
            <a:spLocks noGrp="1"/>
          </p:cNvSpPr>
          <p:nvPr>
            <p:ph type="body" idx="1"/>
          </p:nvPr>
        </p:nvSpPr>
        <p:spPr>
          <a:xfrm>
            <a:off x="1639147" y="4094029"/>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3672930"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5725471"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9913541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521802"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3713357" y="856255"/>
            <a:ext cx="4803900" cy="32586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628650" y="4677660"/>
            <a:ext cx="780725" cy="288806"/>
          </a:xfrm>
          <a:prstGeom prst="rect">
            <a:avLst/>
          </a:prstGeom>
          <a:noFill/>
          <a:ln>
            <a:noFill/>
          </a:ln>
        </p:spPr>
      </p:pic>
      <p:sp>
        <p:nvSpPr>
          <p:cNvPr id="165" name="Google Shape;165;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731492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BU Full Page Photo">
  <p:cSld name="SBU Full Page Photo">
    <p:spTree>
      <p:nvGrpSpPr>
        <p:cNvPr id="1" name="Shape 166"/>
        <p:cNvGrpSpPr/>
        <p:nvPr/>
      </p:nvGrpSpPr>
      <p:grpSpPr>
        <a:xfrm>
          <a:off x="0" y="0"/>
          <a:ext cx="0" cy="0"/>
          <a:chOff x="0" y="0"/>
          <a:chExt cx="0" cy="0"/>
        </a:xfrm>
      </p:grpSpPr>
      <p:pic>
        <p:nvPicPr>
          <p:cNvPr id="167" name="Google Shape;167;p3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68" name="Google Shape;168;p32"/>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169" name="Google Shape;169;p32"/>
          <p:cNvPicPr preferRelativeResize="0"/>
          <p:nvPr/>
        </p:nvPicPr>
        <p:blipFill rotWithShape="1">
          <a:blip r:embed="rId4">
            <a:alphaModFix/>
          </a:blip>
          <a:srcRect/>
          <a:stretch/>
        </p:blipFill>
        <p:spPr>
          <a:xfrm>
            <a:off x="623222" y="197984"/>
            <a:ext cx="1482115" cy="253447"/>
          </a:xfrm>
          <a:prstGeom prst="rect">
            <a:avLst/>
          </a:prstGeom>
          <a:noFill/>
          <a:ln>
            <a:noFill/>
          </a:ln>
        </p:spPr>
      </p:pic>
      <p:sp>
        <p:nvSpPr>
          <p:cNvPr id="170" name="Google Shape;170;p32"/>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1" i="0" u="none" strike="noStrike" cap="none">
                <a:solidFill>
                  <a:schemeClr val="lt1"/>
                </a:solidFill>
                <a:latin typeface="Georgia"/>
                <a:ea typeface="Georgia"/>
                <a:cs typeface="Georgia"/>
                <a:sym typeface="Georgia"/>
              </a:rPr>
              <a:t>‹#›</a:t>
            </a:fld>
            <a:endParaRPr sz="1000" b="1" i="0" u="none" strike="noStrike" cap="none">
              <a:solidFill>
                <a:schemeClr val="lt1"/>
              </a:solidFill>
              <a:latin typeface="Georgia"/>
              <a:ea typeface="Georgia"/>
              <a:cs typeface="Georgia"/>
              <a:sym typeface="Georgia"/>
            </a:endParaRPr>
          </a:p>
        </p:txBody>
      </p:sp>
      <p:cxnSp>
        <p:nvCxnSpPr>
          <p:cNvPr id="171" name="Google Shape;171;p32"/>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172" name="Google Shape;172;p32"/>
          <p:cNvSpPr txBox="1">
            <a:spLocks noGrp="1"/>
          </p:cNvSpPr>
          <p:nvPr>
            <p:ph type="body" idx="1"/>
          </p:nvPr>
        </p:nvSpPr>
        <p:spPr>
          <a:xfrm>
            <a:off x="5564305" y="4082394"/>
            <a:ext cx="2955000" cy="2559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lt1"/>
              </a:buClr>
              <a:buSzPts val="800"/>
              <a:buFont typeface="Montserrat ExtraBold"/>
              <a:buNone/>
              <a:defRPr sz="8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90000"/>
              </a:lnSpc>
              <a:spcBef>
                <a:spcPts val="375"/>
              </a:spcBef>
              <a:spcAft>
                <a:spcPts val="0"/>
              </a:spcAft>
              <a:buClr>
                <a:schemeClr val="lt1"/>
              </a:buClr>
              <a:buSzPts val="1500"/>
              <a:buFont typeface="Montserrat ExtraBold"/>
              <a:buNone/>
              <a:defRPr sz="15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90000"/>
              </a:lnSpc>
              <a:spcBef>
                <a:spcPts val="375"/>
              </a:spcBef>
              <a:spcAft>
                <a:spcPts val="0"/>
              </a:spcAft>
              <a:buClr>
                <a:schemeClr val="lt1"/>
              </a:buClr>
              <a:buSzPts val="1350"/>
              <a:buFont typeface="Montserrat ExtraBold"/>
              <a:buNone/>
              <a:defRPr sz="1350" b="0" i="0" u="none" strike="noStrike" cap="none">
                <a:solidFill>
                  <a:schemeClr val="lt1"/>
                </a:solidFill>
                <a:latin typeface="Montserrat ExtraBold"/>
                <a:ea typeface="Montserrat ExtraBold"/>
                <a:cs typeface="Montserrat ExtraBold"/>
                <a:sym typeface="Montserrat ExtraBold"/>
              </a:defRPr>
            </a:lvl3pPr>
            <a:lvl4pPr marL="1828800" marR="0" lvl="3"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4pPr>
            <a:lvl5pPr marL="2286000" marR="0" lvl="4"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5pPr>
            <a:lvl6pPr marL="2743200" marR="0" lvl="5"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6pPr>
            <a:lvl7pPr marL="3200400" marR="0" lvl="6"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7pPr>
            <a:lvl8pPr marL="3657600" marR="0" lvl="7"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8pPr>
            <a:lvl9pPr marL="4114800" marR="0" lvl="8"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9pPr>
          </a:lstStyle>
          <a:p>
            <a:endParaRPr/>
          </a:p>
        </p:txBody>
      </p:sp>
      <p:sp>
        <p:nvSpPr>
          <p:cNvPr id="173" name="Google Shape;173;p32"/>
          <p:cNvSpPr>
            <a:spLocks noGrp="1"/>
          </p:cNvSpPr>
          <p:nvPr>
            <p:ph type="pic" idx="2"/>
          </p:nvPr>
        </p:nvSpPr>
        <p:spPr>
          <a:xfrm>
            <a:off x="816700" y="755650"/>
            <a:ext cx="7563900" cy="3582900"/>
          </a:xfrm>
          <a:prstGeom prst="rect">
            <a:avLst/>
          </a:prstGeom>
          <a:noFill/>
          <a:ln w="38100" cap="flat" cmpd="sng">
            <a:solidFill>
              <a:schemeClr val="lt1"/>
            </a:solidFill>
            <a:prstDash val="solid"/>
            <a:round/>
            <a:headEnd type="none" w="sm" len="sm"/>
            <a:tailEnd type="none" w="sm" len="sm"/>
          </a:ln>
        </p:spPr>
      </p:sp>
      <p:sp>
        <p:nvSpPr>
          <p:cNvPr id="174" name="Google Shape;174;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lt1"/>
                </a:solidFill>
                <a:latin typeface="Montserrat ExtraBold"/>
                <a:ea typeface="Montserrat ExtraBold"/>
                <a:cs typeface="Montserrat ExtraBold"/>
                <a:sym typeface="Montserrat ExtraBold"/>
              </a:defRPr>
            </a:lvl1pPr>
            <a:lvl2pPr lvl="1" rtl="0">
              <a:buNone/>
              <a:defRPr>
                <a:solidFill>
                  <a:schemeClr val="lt1"/>
                </a:solidFill>
                <a:latin typeface="Montserrat ExtraBold"/>
                <a:ea typeface="Montserrat ExtraBold"/>
                <a:cs typeface="Montserrat ExtraBold"/>
                <a:sym typeface="Montserrat ExtraBold"/>
              </a:defRPr>
            </a:lvl2pPr>
            <a:lvl3pPr lvl="2" rtl="0">
              <a:buNone/>
              <a:defRPr>
                <a:solidFill>
                  <a:schemeClr val="lt1"/>
                </a:solidFill>
                <a:latin typeface="Montserrat ExtraBold"/>
                <a:ea typeface="Montserrat ExtraBold"/>
                <a:cs typeface="Montserrat ExtraBold"/>
                <a:sym typeface="Montserrat ExtraBold"/>
              </a:defRPr>
            </a:lvl3pPr>
            <a:lvl4pPr lvl="3" rtl="0">
              <a:buNone/>
              <a:defRPr>
                <a:solidFill>
                  <a:schemeClr val="lt1"/>
                </a:solidFill>
                <a:latin typeface="Montserrat ExtraBold"/>
                <a:ea typeface="Montserrat ExtraBold"/>
                <a:cs typeface="Montserrat ExtraBold"/>
                <a:sym typeface="Montserrat ExtraBold"/>
              </a:defRPr>
            </a:lvl4pPr>
            <a:lvl5pPr lvl="4" rtl="0">
              <a:buNone/>
              <a:defRPr>
                <a:solidFill>
                  <a:schemeClr val="lt1"/>
                </a:solidFill>
                <a:latin typeface="Montserrat ExtraBold"/>
                <a:ea typeface="Montserrat ExtraBold"/>
                <a:cs typeface="Montserrat ExtraBold"/>
                <a:sym typeface="Montserrat ExtraBold"/>
              </a:defRPr>
            </a:lvl5pPr>
            <a:lvl6pPr lvl="5" rtl="0">
              <a:buNone/>
              <a:defRPr>
                <a:solidFill>
                  <a:schemeClr val="lt1"/>
                </a:solidFill>
                <a:latin typeface="Montserrat ExtraBold"/>
                <a:ea typeface="Montserrat ExtraBold"/>
                <a:cs typeface="Montserrat ExtraBold"/>
                <a:sym typeface="Montserrat ExtraBold"/>
              </a:defRPr>
            </a:lvl6pPr>
            <a:lvl7pPr lvl="6" rtl="0">
              <a:buNone/>
              <a:defRPr>
                <a:solidFill>
                  <a:schemeClr val="lt1"/>
                </a:solidFill>
                <a:latin typeface="Montserrat ExtraBold"/>
                <a:ea typeface="Montserrat ExtraBold"/>
                <a:cs typeface="Montserrat ExtraBold"/>
                <a:sym typeface="Montserrat ExtraBold"/>
              </a:defRPr>
            </a:lvl7pPr>
            <a:lvl8pPr lvl="7" rtl="0">
              <a:buNone/>
              <a:defRPr>
                <a:solidFill>
                  <a:schemeClr val="lt1"/>
                </a:solidFill>
                <a:latin typeface="Montserrat ExtraBold"/>
                <a:ea typeface="Montserrat ExtraBold"/>
                <a:cs typeface="Montserrat ExtraBold"/>
                <a:sym typeface="Montserrat ExtraBold"/>
              </a:defRPr>
            </a:lvl8pPr>
            <a:lvl9pPr lvl="8" rtl="0">
              <a:buNone/>
              <a:defRPr>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98803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Section Break P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5143500"/>
          </a:xfrm>
          <a:prstGeom prst="rect">
            <a:avLst/>
          </a:prstGeom>
        </p:spPr>
        <p:txBody>
          <a:bodyPr anchor="ctr" anchorCtr="0"/>
          <a:lstStyle>
            <a:lvl1pPr marL="0" indent="0" algn="ctr">
              <a:buNone/>
              <a:defRPr sz="1200">
                <a:solidFill>
                  <a:schemeClr val="accent5"/>
                </a:solidFill>
                <a:latin typeface="Lato" panose="020F0502020204030203" pitchFamily="34" charset="0"/>
              </a:defRPr>
            </a:lvl1pPr>
          </a:lstStyle>
          <a:p>
            <a:endParaRPr lang="en-US"/>
          </a:p>
        </p:txBody>
      </p:sp>
    </p:spTree>
    <p:extLst>
      <p:ext uri="{BB962C8B-B14F-4D97-AF65-F5344CB8AC3E}">
        <p14:creationId xmlns:p14="http://schemas.microsoft.com/office/powerpoint/2010/main" val="33189461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Slide with Mini Half Picture at Righ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584203" y="575841"/>
            <a:ext cx="7953374" cy="383260"/>
          </a:xfrm>
          <a:prstGeom prst="rect">
            <a:avLst/>
          </a:prstGeom>
        </p:spPr>
        <p:txBody>
          <a:bodyPr lIns="0" tIns="0" rIns="0" bIns="0"/>
          <a:lstStyle>
            <a:lvl1pPr marL="0" indent="0" algn="l">
              <a:lnSpc>
                <a:spcPct val="100000"/>
              </a:lnSpc>
              <a:spcBef>
                <a:spcPts val="0"/>
              </a:spcBef>
              <a:buNone/>
              <a:defRPr sz="2200" b="0" cap="all" spc="50" baseline="0">
                <a:solidFill>
                  <a:schemeClr val="accent1"/>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a:t>Click to edit Master text styles</a:t>
            </a:r>
          </a:p>
        </p:txBody>
      </p:sp>
      <p:sp>
        <p:nvSpPr>
          <p:cNvPr id="3" name="Text Placeholder 9"/>
          <p:cNvSpPr>
            <a:spLocks noGrp="1"/>
          </p:cNvSpPr>
          <p:nvPr>
            <p:ph type="body" sz="quarter" idx="11"/>
          </p:nvPr>
        </p:nvSpPr>
        <p:spPr>
          <a:xfrm>
            <a:off x="593725" y="959102"/>
            <a:ext cx="7953374" cy="221302"/>
          </a:xfrm>
          <a:prstGeom prst="rect">
            <a:avLst/>
          </a:prstGeom>
        </p:spPr>
        <p:txBody>
          <a:bodyPr lIns="0" tIns="0" rIns="0" bIns="0"/>
          <a:lstStyle>
            <a:lvl1pPr marL="0" indent="0" algn="l">
              <a:lnSpc>
                <a:spcPts val="1200"/>
              </a:lnSpc>
              <a:spcBef>
                <a:spcPts val="0"/>
              </a:spcBef>
              <a:buNone/>
              <a:defRPr sz="900" b="0" cap="none" spc="0" baseline="0">
                <a:solidFill>
                  <a:schemeClr val="accent4"/>
                </a:solidFill>
                <a:latin typeface="Lato" panose="020F0502020204030203" pitchFamily="34" charset="0"/>
                <a:ea typeface="Roboto" panose="02000000000000000000" pitchFamily="2" charset="0"/>
                <a:cs typeface="Open Sans" panose="020B0606030504020204" pitchFamily="34" charset="0"/>
              </a:defRPr>
            </a:lvl1pPr>
          </a:lstStyle>
          <a:p>
            <a:pPr lvl="0"/>
            <a:r>
              <a:rPr lang="en-US"/>
              <a:t>Click to edit Master text styles</a:t>
            </a:r>
          </a:p>
        </p:txBody>
      </p:sp>
      <p:cxnSp>
        <p:nvCxnSpPr>
          <p:cNvPr id="5" name="Straight Connector 4"/>
          <p:cNvCxnSpPr/>
          <p:nvPr userDrawn="1"/>
        </p:nvCxnSpPr>
        <p:spPr>
          <a:xfrm>
            <a:off x="593725" y="492067"/>
            <a:ext cx="9144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7939423" y="4722842"/>
            <a:ext cx="206993" cy="123111"/>
          </a:xfrm>
          <a:prstGeom prst="rect">
            <a:avLst/>
          </a:prstGeom>
          <a:noFill/>
        </p:spPr>
        <p:txBody>
          <a:bodyPr wrap="square" lIns="0" tIns="0" rIns="0" bIns="0" rtlCol="0">
            <a:spAutoFit/>
          </a:bodyPr>
          <a:lstStyle/>
          <a:p>
            <a:pPr algn="r"/>
            <a:fld id="{27692F5A-FC14-4E83-B4CC-18F6C2D780A4}" type="slidenum">
              <a:rPr lang="en-US" sz="800" b="0" spc="30" baseline="0" smtClean="0">
                <a:solidFill>
                  <a:schemeClr val="accent4"/>
                </a:solidFill>
                <a:latin typeface="Lato" panose="020F0502020204030203" pitchFamily="34" charset="0"/>
              </a:rPr>
              <a:pPr algn="r"/>
              <a:t>‹#›</a:t>
            </a:fld>
            <a:endParaRPr lang="en-US" sz="800" b="0" spc="30" baseline="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8407429" y="4713317"/>
            <a:ext cx="141259" cy="141259"/>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12" name="Freeform 5">
            <a:hlinkClick r:id="" action="ppaction://hlinkshowjump?jump=previousslide"/>
          </p:cNvPr>
          <p:cNvSpPr>
            <a:spLocks noEditPoints="1"/>
          </p:cNvSpPr>
          <p:nvPr userDrawn="1"/>
        </p:nvSpPr>
        <p:spPr bwMode="auto">
          <a:xfrm>
            <a:off x="8244098" y="4713317"/>
            <a:ext cx="141259" cy="141259"/>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19" name="Picture Placeholder 2"/>
          <p:cNvSpPr>
            <a:spLocks noGrp="1"/>
          </p:cNvSpPr>
          <p:nvPr>
            <p:ph type="pic" sz="quarter" idx="13"/>
          </p:nvPr>
        </p:nvSpPr>
        <p:spPr>
          <a:xfrm>
            <a:off x="4725987" y="1543050"/>
            <a:ext cx="3821113" cy="2743200"/>
          </a:xfrm>
          <a:prstGeom prst="rect">
            <a:avLst/>
          </a:prstGeom>
        </p:spPr>
        <p:txBody>
          <a:bodyPr anchor="ctr" anchorCtr="0"/>
          <a:lstStyle>
            <a:lvl1pPr marL="0" indent="0" algn="ctr">
              <a:buFontTx/>
              <a:buNone/>
              <a:defRPr sz="1000">
                <a:solidFill>
                  <a:schemeClr val="accent5"/>
                </a:solidFill>
                <a:latin typeface="Lato" panose="020F0502020204030203" pitchFamily="34" charset="0"/>
              </a:defRPr>
            </a:lvl1pPr>
          </a:lstStyle>
          <a:p>
            <a:endParaRPr lang="en-US"/>
          </a:p>
        </p:txBody>
      </p:sp>
    </p:spTree>
    <p:extLst>
      <p:ext uri="{BB962C8B-B14F-4D97-AF65-F5344CB8AC3E}">
        <p14:creationId xmlns:p14="http://schemas.microsoft.com/office/powerpoint/2010/main" val="397860700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48"/>
        <p:cNvGrpSpPr/>
        <p:nvPr/>
      </p:nvGrpSpPr>
      <p:grpSpPr>
        <a:xfrm>
          <a:off x="0" y="0"/>
          <a:ext cx="0" cy="0"/>
          <a:chOff x="0" y="0"/>
          <a:chExt cx="0" cy="0"/>
        </a:xfrm>
      </p:grpSpPr>
      <p:sp>
        <p:nvSpPr>
          <p:cNvPr id="49" name="Google Shape;49;p47"/>
          <p:cNvSpPr txBox="1">
            <a:spLocks noGrp="1"/>
          </p:cNvSpPr>
          <p:nvPr>
            <p:ph type="title"/>
          </p:nvPr>
        </p:nvSpPr>
        <p:spPr>
          <a:xfrm>
            <a:off x="817731" y="510778"/>
            <a:ext cx="7516715" cy="4183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003CA6"/>
              </a:buClr>
              <a:buSzPts val="3780"/>
              <a:buFont typeface="Calibri"/>
              <a:buNone/>
              <a:defRPr sz="2502" b="1" i="0" u="none" strike="noStrike" cap="none">
                <a:solidFill>
                  <a:srgbClr val="003CA6"/>
                </a:solidFill>
                <a:latin typeface="Calibri"/>
                <a:ea typeface="Calibri"/>
                <a:cs typeface="Calibri"/>
                <a:sym typeface="Calibri"/>
              </a:defRPr>
            </a:lvl1pPr>
            <a:lvl2pPr lvl="1">
              <a:spcBef>
                <a:spcPts val="0"/>
              </a:spcBef>
              <a:spcAft>
                <a:spcPts val="0"/>
              </a:spcAft>
              <a:buSzPts val="1400"/>
              <a:buNone/>
              <a:defRPr sz="1191"/>
            </a:lvl2pPr>
            <a:lvl3pPr lvl="2">
              <a:spcBef>
                <a:spcPts val="0"/>
              </a:spcBef>
              <a:spcAft>
                <a:spcPts val="0"/>
              </a:spcAft>
              <a:buSzPts val="1400"/>
              <a:buNone/>
              <a:defRPr sz="1191"/>
            </a:lvl3pPr>
            <a:lvl4pPr lvl="3">
              <a:spcBef>
                <a:spcPts val="0"/>
              </a:spcBef>
              <a:spcAft>
                <a:spcPts val="0"/>
              </a:spcAft>
              <a:buSzPts val="1400"/>
              <a:buNone/>
              <a:defRPr sz="1191"/>
            </a:lvl4pPr>
            <a:lvl5pPr lvl="4">
              <a:spcBef>
                <a:spcPts val="0"/>
              </a:spcBef>
              <a:spcAft>
                <a:spcPts val="0"/>
              </a:spcAft>
              <a:buSzPts val="1400"/>
              <a:buNone/>
              <a:defRPr sz="1191"/>
            </a:lvl5pPr>
            <a:lvl6pPr lvl="5">
              <a:spcBef>
                <a:spcPts val="0"/>
              </a:spcBef>
              <a:spcAft>
                <a:spcPts val="0"/>
              </a:spcAft>
              <a:buSzPts val="1400"/>
              <a:buNone/>
              <a:defRPr sz="1191"/>
            </a:lvl6pPr>
            <a:lvl7pPr lvl="6">
              <a:spcBef>
                <a:spcPts val="0"/>
              </a:spcBef>
              <a:spcAft>
                <a:spcPts val="0"/>
              </a:spcAft>
              <a:buSzPts val="1400"/>
              <a:buNone/>
              <a:defRPr sz="1191"/>
            </a:lvl7pPr>
            <a:lvl8pPr lvl="7">
              <a:spcBef>
                <a:spcPts val="0"/>
              </a:spcBef>
              <a:spcAft>
                <a:spcPts val="0"/>
              </a:spcAft>
              <a:buSzPts val="1400"/>
              <a:buNone/>
              <a:defRPr sz="1191"/>
            </a:lvl8pPr>
            <a:lvl9pPr lvl="8">
              <a:spcBef>
                <a:spcPts val="0"/>
              </a:spcBef>
              <a:spcAft>
                <a:spcPts val="0"/>
              </a:spcAft>
              <a:buSzPts val="1400"/>
              <a:buNone/>
              <a:defRPr sz="1191"/>
            </a:lvl9pPr>
          </a:lstStyle>
          <a:p>
            <a:endParaRPr/>
          </a:p>
        </p:txBody>
      </p:sp>
      <p:sp>
        <p:nvSpPr>
          <p:cNvPr id="50" name="Google Shape;50;p47"/>
          <p:cNvSpPr txBox="1">
            <a:spLocks noGrp="1"/>
          </p:cNvSpPr>
          <p:nvPr>
            <p:ph type="body" idx="1"/>
          </p:nvPr>
        </p:nvSpPr>
        <p:spPr>
          <a:xfrm>
            <a:off x="817731" y="1444738"/>
            <a:ext cx="8033034" cy="3102210"/>
          </a:xfrm>
          <a:prstGeom prst="rect">
            <a:avLst/>
          </a:prstGeom>
          <a:noFill/>
          <a:ln>
            <a:noFill/>
          </a:ln>
        </p:spPr>
        <p:txBody>
          <a:bodyPr spcFirstLastPara="1" wrap="square" lIns="0" tIns="0" rIns="0" bIns="0" anchor="t" anchorCtr="0">
            <a:normAutofit/>
          </a:bodyPr>
          <a:lstStyle>
            <a:lvl1pPr marL="302575" lvl="0" indent="-151287" algn="l">
              <a:spcBef>
                <a:spcPts val="0"/>
              </a:spcBef>
              <a:spcAft>
                <a:spcPts val="0"/>
              </a:spcAft>
              <a:buClr>
                <a:srgbClr val="262626"/>
              </a:buClr>
              <a:buSzPts val="1680"/>
              <a:buFont typeface="Calibri"/>
              <a:buNone/>
              <a:defRPr sz="1111"/>
            </a:lvl1pPr>
            <a:lvl2pPr marL="605150" lvl="1" indent="-221888" algn="l">
              <a:spcBef>
                <a:spcPts val="927"/>
              </a:spcBef>
              <a:spcAft>
                <a:spcPts val="0"/>
              </a:spcAft>
              <a:buClr>
                <a:srgbClr val="262626"/>
              </a:buClr>
              <a:buSzPts val="1680"/>
              <a:buChar char="•"/>
              <a:defRPr sz="1111"/>
            </a:lvl2pPr>
            <a:lvl3pPr marL="907725" lvl="2" indent="-221888" algn="l">
              <a:spcBef>
                <a:spcPts val="927"/>
              </a:spcBef>
              <a:spcAft>
                <a:spcPts val="0"/>
              </a:spcAft>
              <a:buClr>
                <a:srgbClr val="262626"/>
              </a:buClr>
              <a:buSzPts val="1680"/>
              <a:buChar char="−"/>
              <a:defRPr sz="1111"/>
            </a:lvl3pPr>
            <a:lvl4pPr marL="1210300" lvl="3" indent="-221888" algn="l">
              <a:spcBef>
                <a:spcPts val="927"/>
              </a:spcBef>
              <a:spcAft>
                <a:spcPts val="0"/>
              </a:spcAft>
              <a:buClr>
                <a:srgbClr val="262626"/>
              </a:buClr>
              <a:buSzPts val="1680"/>
              <a:buChar char="◦"/>
              <a:defRPr sz="1111"/>
            </a:lvl4pPr>
            <a:lvl5pPr marL="1512875" lvl="4" indent="-221888" algn="l">
              <a:spcBef>
                <a:spcPts val="927"/>
              </a:spcBef>
              <a:spcAft>
                <a:spcPts val="0"/>
              </a:spcAft>
              <a:buClr>
                <a:srgbClr val="262626"/>
              </a:buClr>
              <a:buSzPts val="1680"/>
              <a:buChar char="−"/>
              <a:defRPr sz="1111"/>
            </a:lvl5pPr>
            <a:lvl6pPr marL="1815450" lvl="5" indent="-226931" algn="l">
              <a:spcBef>
                <a:spcPts val="927"/>
              </a:spcBef>
              <a:spcAft>
                <a:spcPts val="0"/>
              </a:spcAft>
              <a:buClr>
                <a:schemeClr val="dk1"/>
              </a:buClr>
              <a:buSzPts val="1800"/>
              <a:buChar char="−"/>
              <a:defRPr/>
            </a:lvl6pPr>
            <a:lvl7pPr marL="2118025" lvl="6" indent="-226931" algn="l">
              <a:spcBef>
                <a:spcPts val="927"/>
              </a:spcBef>
              <a:spcAft>
                <a:spcPts val="0"/>
              </a:spcAft>
              <a:buClr>
                <a:schemeClr val="dk1"/>
              </a:buClr>
              <a:buSzPts val="1800"/>
              <a:buChar char="−"/>
              <a:defRPr/>
            </a:lvl7pPr>
            <a:lvl8pPr marL="2420600" lvl="7" indent="-226931" algn="l">
              <a:spcBef>
                <a:spcPts val="927"/>
              </a:spcBef>
              <a:spcAft>
                <a:spcPts val="0"/>
              </a:spcAft>
              <a:buClr>
                <a:schemeClr val="dk1"/>
              </a:buClr>
              <a:buSzPts val="1800"/>
              <a:buChar char="−"/>
              <a:defRPr/>
            </a:lvl8pPr>
            <a:lvl9pPr marL="2723175" lvl="8" indent="-226931" algn="l">
              <a:spcBef>
                <a:spcPts val="927"/>
              </a:spcBef>
              <a:spcAft>
                <a:spcPts val="927"/>
              </a:spcAft>
              <a:buClr>
                <a:schemeClr val="dk1"/>
              </a:buClr>
              <a:buSzPts val="1800"/>
              <a:buChar char="−"/>
              <a:defRPr/>
            </a:lvl9pPr>
          </a:lstStyle>
          <a:p>
            <a:endParaRPr/>
          </a:p>
        </p:txBody>
      </p:sp>
      <p:sp>
        <p:nvSpPr>
          <p:cNvPr id="51" name="Google Shape;51;p47"/>
          <p:cNvSpPr txBox="1">
            <a:spLocks noGrp="1"/>
          </p:cNvSpPr>
          <p:nvPr>
            <p:ph type="body" idx="2"/>
          </p:nvPr>
        </p:nvSpPr>
        <p:spPr>
          <a:xfrm>
            <a:off x="817731" y="953755"/>
            <a:ext cx="7516715" cy="233172"/>
          </a:xfrm>
          <a:prstGeom prst="rect">
            <a:avLst/>
          </a:prstGeom>
          <a:noFill/>
          <a:ln>
            <a:noFill/>
          </a:ln>
        </p:spPr>
        <p:txBody>
          <a:bodyPr spcFirstLastPara="1" wrap="square" lIns="0" tIns="0" rIns="0" bIns="0" anchor="t" anchorCtr="0">
            <a:noAutofit/>
          </a:bodyPr>
          <a:lstStyle>
            <a:lvl1pPr marL="302575" lvl="0" indent="-151287" algn="l">
              <a:spcBef>
                <a:spcPts val="0"/>
              </a:spcBef>
              <a:spcAft>
                <a:spcPts val="0"/>
              </a:spcAft>
              <a:buClr>
                <a:srgbClr val="003CA6"/>
              </a:buClr>
              <a:buSzPts val="2100"/>
              <a:buFont typeface="Calibri"/>
              <a:buNone/>
              <a:defRPr sz="1390">
                <a:solidFill>
                  <a:srgbClr val="003CA6"/>
                </a:solidFill>
              </a:defRPr>
            </a:lvl1pPr>
            <a:lvl2pPr marL="605150" lvl="1" indent="-151287" algn="l">
              <a:spcBef>
                <a:spcPts val="927"/>
              </a:spcBef>
              <a:spcAft>
                <a:spcPts val="0"/>
              </a:spcAft>
              <a:buClr>
                <a:srgbClr val="888888"/>
              </a:buClr>
              <a:buSzPts val="2100"/>
              <a:buNone/>
              <a:defRPr sz="1390">
                <a:solidFill>
                  <a:srgbClr val="888888"/>
                </a:solidFill>
              </a:defRPr>
            </a:lvl2pPr>
            <a:lvl3pPr marL="907725" lvl="2" indent="-151287" algn="l">
              <a:spcBef>
                <a:spcPts val="927"/>
              </a:spcBef>
              <a:spcAft>
                <a:spcPts val="0"/>
              </a:spcAft>
              <a:buClr>
                <a:srgbClr val="888888"/>
              </a:buClr>
              <a:buSzPts val="1890"/>
              <a:buNone/>
              <a:defRPr sz="1251">
                <a:solidFill>
                  <a:srgbClr val="888888"/>
                </a:solidFill>
              </a:defRPr>
            </a:lvl3pPr>
            <a:lvl4pPr marL="1210300" lvl="3" indent="-151287" algn="l">
              <a:spcBef>
                <a:spcPts val="927"/>
              </a:spcBef>
              <a:spcAft>
                <a:spcPts val="0"/>
              </a:spcAft>
              <a:buClr>
                <a:srgbClr val="888888"/>
              </a:buClr>
              <a:buSzPts val="1680"/>
              <a:buNone/>
              <a:defRPr sz="1111">
                <a:solidFill>
                  <a:srgbClr val="888888"/>
                </a:solidFill>
              </a:defRPr>
            </a:lvl4pPr>
            <a:lvl5pPr marL="1512875" lvl="4" indent="-151287" algn="l">
              <a:spcBef>
                <a:spcPts val="927"/>
              </a:spcBef>
              <a:spcAft>
                <a:spcPts val="0"/>
              </a:spcAft>
              <a:buClr>
                <a:srgbClr val="888888"/>
              </a:buClr>
              <a:buSzPts val="1680"/>
              <a:buNone/>
              <a:defRPr sz="1111">
                <a:solidFill>
                  <a:srgbClr val="888888"/>
                </a:solidFill>
              </a:defRPr>
            </a:lvl5pPr>
            <a:lvl6pPr marL="1815450" lvl="5" indent="-151287" algn="l">
              <a:spcBef>
                <a:spcPts val="927"/>
              </a:spcBef>
              <a:spcAft>
                <a:spcPts val="0"/>
              </a:spcAft>
              <a:buClr>
                <a:srgbClr val="888888"/>
              </a:buClr>
              <a:buSzPts val="1680"/>
              <a:buNone/>
              <a:defRPr sz="1111">
                <a:solidFill>
                  <a:srgbClr val="888888"/>
                </a:solidFill>
              </a:defRPr>
            </a:lvl6pPr>
            <a:lvl7pPr marL="2118025" lvl="6" indent="-151287" algn="l">
              <a:spcBef>
                <a:spcPts val="927"/>
              </a:spcBef>
              <a:spcAft>
                <a:spcPts val="0"/>
              </a:spcAft>
              <a:buClr>
                <a:srgbClr val="888888"/>
              </a:buClr>
              <a:buSzPts val="1680"/>
              <a:buNone/>
              <a:defRPr sz="1111">
                <a:solidFill>
                  <a:srgbClr val="888888"/>
                </a:solidFill>
              </a:defRPr>
            </a:lvl7pPr>
            <a:lvl8pPr marL="2420600" lvl="7" indent="-151287" algn="l">
              <a:spcBef>
                <a:spcPts val="927"/>
              </a:spcBef>
              <a:spcAft>
                <a:spcPts val="0"/>
              </a:spcAft>
              <a:buClr>
                <a:srgbClr val="888888"/>
              </a:buClr>
              <a:buSzPts val="1680"/>
              <a:buNone/>
              <a:defRPr sz="1111">
                <a:solidFill>
                  <a:srgbClr val="888888"/>
                </a:solidFill>
              </a:defRPr>
            </a:lvl8pPr>
            <a:lvl9pPr marL="2723175" lvl="8" indent="-151287" algn="l">
              <a:spcBef>
                <a:spcPts val="927"/>
              </a:spcBef>
              <a:spcAft>
                <a:spcPts val="927"/>
              </a:spcAft>
              <a:buClr>
                <a:srgbClr val="888888"/>
              </a:buClr>
              <a:buSzPts val="1680"/>
              <a:buNone/>
              <a:defRPr sz="1111">
                <a:solidFill>
                  <a:srgbClr val="888888"/>
                </a:solidFill>
              </a:defRPr>
            </a:lvl9pPr>
          </a:lstStyle>
          <a:p>
            <a:endParaRPr/>
          </a:p>
        </p:txBody>
      </p:sp>
    </p:spTree>
    <p:extLst>
      <p:ext uri="{BB962C8B-B14F-4D97-AF65-F5344CB8AC3E}">
        <p14:creationId xmlns:p14="http://schemas.microsoft.com/office/powerpoint/2010/main" val="28191632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2" name="Google Shape;52;p13"/>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0" i="0" u="none" strike="noStrike" cap="none">
                <a:solidFill>
                  <a:schemeClr val="lt1"/>
                </a:solidFill>
                <a:latin typeface="Montserrat ExtraBold"/>
                <a:ea typeface="Montserrat ExtraBold"/>
                <a:cs typeface="Montserrat ExtraBold"/>
                <a:sym typeface="Montserrat ExtraBold"/>
              </a:rPr>
              <a:t>‹#›</a:t>
            </a:fld>
            <a:endParaRPr sz="1000" b="0" i="0" u="none" strike="noStrike" cap="none">
              <a:solidFill>
                <a:schemeClr val="lt1"/>
              </a:solidFill>
              <a:latin typeface="Montserrat ExtraBold"/>
              <a:ea typeface="Montserrat ExtraBold"/>
              <a:cs typeface="Montserrat ExtraBold"/>
              <a:sym typeface="Montserrat ExtraBold"/>
            </a:endParaRPr>
          </a:p>
        </p:txBody>
      </p:sp>
      <p:pic>
        <p:nvPicPr>
          <p:cNvPr id="53" name="Google Shape;53;p13"/>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54" name="Google Shape;54;p13"/>
          <p:cNvPicPr preferRelativeResize="0"/>
          <p:nvPr/>
        </p:nvPicPr>
        <p:blipFill rotWithShape="1">
          <a:blip r:embed="rId4">
            <a:alphaModFix/>
          </a:blip>
          <a:srcRect/>
          <a:stretch/>
        </p:blipFill>
        <p:spPr>
          <a:xfrm>
            <a:off x="623226" y="197972"/>
            <a:ext cx="1961452" cy="335425"/>
          </a:xfrm>
          <a:prstGeom prst="rect">
            <a:avLst/>
          </a:prstGeom>
          <a:noFill/>
          <a:ln>
            <a:noFill/>
          </a:ln>
        </p:spPr>
      </p:pic>
      <p:cxnSp>
        <p:nvCxnSpPr>
          <p:cNvPr id="55" name="Google Shape;55;p13"/>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56" name="Google Shape;56;p13"/>
          <p:cNvSpPr txBox="1">
            <a:spLocks noGrp="1"/>
          </p:cNvSpPr>
          <p:nvPr>
            <p:ph type="body" idx="1"/>
          </p:nvPr>
        </p:nvSpPr>
        <p:spPr>
          <a:xfrm>
            <a:off x="520792" y="1365447"/>
            <a:ext cx="7886700" cy="28356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5000"/>
              <a:buFont typeface="Montserrat ExtraBold"/>
              <a:buNone/>
              <a:defRPr sz="50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115000"/>
              </a:lnSpc>
              <a:spcBef>
                <a:spcPts val="375"/>
              </a:spcBef>
              <a:spcAft>
                <a:spcPts val="0"/>
              </a:spcAft>
              <a:buClr>
                <a:schemeClr val="lt1"/>
              </a:buClr>
              <a:buSzPts val="2400"/>
              <a:buFont typeface="Montserrat ExtraBold"/>
              <a:buNone/>
              <a:defRPr sz="24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115000"/>
              </a:lnSpc>
              <a:spcBef>
                <a:spcPts val="375"/>
              </a:spcBef>
              <a:spcAft>
                <a:spcPts val="0"/>
              </a:spcAft>
              <a:buClr>
                <a:schemeClr val="lt1"/>
              </a:buClr>
              <a:buSzPts val="2450"/>
              <a:buFont typeface="Zilla Slab"/>
              <a:buNone/>
              <a:defRPr sz="2450" b="1" i="0" u="none" strike="noStrike" cap="none">
                <a:solidFill>
                  <a:schemeClr val="lt1"/>
                </a:solidFill>
                <a:latin typeface="Zilla Slab"/>
                <a:ea typeface="Zilla Slab"/>
                <a:cs typeface="Zilla Slab"/>
                <a:sym typeface="Zilla Slab"/>
              </a:defRPr>
            </a:lvl3pPr>
            <a:lvl4pPr marL="1828800" marR="0" lvl="3" indent="-228600" algn="l" rtl="0">
              <a:lnSpc>
                <a:spcPct val="115000"/>
              </a:lnSpc>
              <a:spcBef>
                <a:spcPts val="375"/>
              </a:spcBef>
              <a:spcAft>
                <a:spcPts val="0"/>
              </a:spcAft>
              <a:buClr>
                <a:schemeClr val="lt1"/>
              </a:buClr>
              <a:buSzPts val="2100"/>
              <a:buFont typeface="Zilla Slab SemiBold"/>
              <a:buNone/>
              <a:defRPr sz="2100" b="0" i="0" u="none" strike="noStrike" cap="none">
                <a:solidFill>
                  <a:schemeClr val="lt1"/>
                </a:solidFill>
                <a:latin typeface="Zilla Slab SemiBold"/>
                <a:ea typeface="Zilla Slab SemiBold"/>
                <a:cs typeface="Zilla Slab SemiBold"/>
                <a:sym typeface="Zilla Slab SemiBold"/>
              </a:defRPr>
            </a:lvl4pPr>
            <a:lvl5pPr marL="2286000" marR="0" lvl="4"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5pPr>
            <a:lvl6pPr marL="2743200" marR="0" lvl="5"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6pPr>
            <a:lvl7pPr marL="3200400" marR="0" lvl="6"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7pPr>
            <a:lvl8pPr marL="3657600" marR="0" lvl="7"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8pPr>
            <a:lvl9pPr marL="4114800" marR="0" lvl="8"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9pPr>
          </a:lstStyle>
          <a:p>
            <a:endParaRPr/>
          </a:p>
        </p:txBody>
      </p:sp>
      <p:sp>
        <p:nvSpPr>
          <p:cNvPr id="57" name="Google Shape;57;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chemeClr val="lt1"/>
                </a:solidFill>
                <a:latin typeface="Montserrat ExtraBold"/>
                <a:ea typeface="Montserrat ExtraBold"/>
                <a:cs typeface="Montserrat ExtraBold"/>
                <a:sym typeface="Montserrat ExtraBold"/>
              </a:defRPr>
            </a:lvl1pPr>
            <a:lvl2pPr lvl="1" rtl="0">
              <a:buNone/>
              <a:defRPr sz="1300">
                <a:solidFill>
                  <a:schemeClr val="lt1"/>
                </a:solidFill>
                <a:latin typeface="Montserrat ExtraBold"/>
                <a:ea typeface="Montserrat ExtraBold"/>
                <a:cs typeface="Montserrat ExtraBold"/>
                <a:sym typeface="Montserrat ExtraBold"/>
              </a:defRPr>
            </a:lvl2pPr>
            <a:lvl3pPr lvl="2" rtl="0">
              <a:buNone/>
              <a:defRPr sz="1300">
                <a:solidFill>
                  <a:schemeClr val="lt1"/>
                </a:solidFill>
                <a:latin typeface="Montserrat ExtraBold"/>
                <a:ea typeface="Montserrat ExtraBold"/>
                <a:cs typeface="Montserrat ExtraBold"/>
                <a:sym typeface="Montserrat ExtraBold"/>
              </a:defRPr>
            </a:lvl3pPr>
            <a:lvl4pPr lvl="3" rtl="0">
              <a:buNone/>
              <a:defRPr sz="1300">
                <a:solidFill>
                  <a:schemeClr val="lt1"/>
                </a:solidFill>
                <a:latin typeface="Montserrat ExtraBold"/>
                <a:ea typeface="Montserrat ExtraBold"/>
                <a:cs typeface="Montserrat ExtraBold"/>
                <a:sym typeface="Montserrat ExtraBold"/>
              </a:defRPr>
            </a:lvl4pPr>
            <a:lvl5pPr lvl="4" rtl="0">
              <a:buNone/>
              <a:defRPr sz="1300">
                <a:solidFill>
                  <a:schemeClr val="lt1"/>
                </a:solidFill>
                <a:latin typeface="Montserrat ExtraBold"/>
                <a:ea typeface="Montserrat ExtraBold"/>
                <a:cs typeface="Montserrat ExtraBold"/>
                <a:sym typeface="Montserrat ExtraBold"/>
              </a:defRPr>
            </a:lvl5pPr>
            <a:lvl6pPr lvl="5" rtl="0">
              <a:buNone/>
              <a:defRPr sz="1300">
                <a:solidFill>
                  <a:schemeClr val="lt1"/>
                </a:solidFill>
                <a:latin typeface="Montserrat ExtraBold"/>
                <a:ea typeface="Montserrat ExtraBold"/>
                <a:cs typeface="Montserrat ExtraBold"/>
                <a:sym typeface="Montserrat ExtraBold"/>
              </a:defRPr>
            </a:lvl6pPr>
            <a:lvl7pPr lvl="6" rtl="0">
              <a:buNone/>
              <a:defRPr sz="1300">
                <a:solidFill>
                  <a:schemeClr val="lt1"/>
                </a:solidFill>
                <a:latin typeface="Montserrat ExtraBold"/>
                <a:ea typeface="Montserrat ExtraBold"/>
                <a:cs typeface="Montserrat ExtraBold"/>
                <a:sym typeface="Montserrat ExtraBold"/>
              </a:defRPr>
            </a:lvl7pPr>
            <a:lvl8pPr lvl="7" rtl="0">
              <a:buNone/>
              <a:defRPr sz="1300">
                <a:solidFill>
                  <a:schemeClr val="lt1"/>
                </a:solidFill>
                <a:latin typeface="Montserrat ExtraBold"/>
                <a:ea typeface="Montserrat ExtraBold"/>
                <a:cs typeface="Montserrat ExtraBold"/>
                <a:sym typeface="Montserrat ExtraBold"/>
              </a:defRPr>
            </a:lvl8pPr>
            <a:lvl9pPr lvl="8" rtl="0">
              <a:buNone/>
              <a:defRPr sz="1300">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28375224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1" name="Google Shape;81;p17"/>
          <p:cNvSpPr txBox="1">
            <a:spLocks noGrp="1"/>
          </p:cNvSpPr>
          <p:nvPr>
            <p:ph type="body" idx="1"/>
          </p:nvPr>
        </p:nvSpPr>
        <p:spPr>
          <a:xfrm>
            <a:off x="1534333" y="1382641"/>
            <a:ext cx="6418200" cy="2308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82" name="Google Shape;82;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013483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3931B-F3E8-763F-FA68-A08FAB97F1F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6DC7496-37C3-936A-281B-2F6EDD0FD33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EB40D80-3F2D-49E4-45A0-4CA8E282686D}"/>
              </a:ext>
            </a:extLst>
          </p:cNvPr>
          <p:cNvSpPr>
            <a:spLocks noGrp="1"/>
          </p:cNvSpPr>
          <p:nvPr>
            <p:ph type="dt" sz="half" idx="10"/>
          </p:nvPr>
        </p:nvSpPr>
        <p:spPr/>
        <p:txBody>
          <a:bodyPr/>
          <a:lstStyle/>
          <a:p>
            <a:fld id="{F37072D6-5C67-442B-8FE7-D994B12C630B}" type="datetimeFigureOut">
              <a:rPr lang="en-US" smtClean="0"/>
              <a:t>2/4/2026</a:t>
            </a:fld>
            <a:endParaRPr lang="en-US"/>
          </a:p>
        </p:txBody>
      </p:sp>
      <p:sp>
        <p:nvSpPr>
          <p:cNvPr id="5" name="Footer Placeholder 4">
            <a:extLst>
              <a:ext uri="{FF2B5EF4-FFF2-40B4-BE49-F238E27FC236}">
                <a16:creationId xmlns:a16="http://schemas.microsoft.com/office/drawing/2014/main" id="{DC5696ED-F0BB-8C9A-5849-813C7DC9F3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CC50D8-2F74-4881-D256-C1CC92DF376E}"/>
              </a:ext>
            </a:extLst>
          </p:cNvPr>
          <p:cNvSpPr>
            <a:spLocks noGrp="1"/>
          </p:cNvSpPr>
          <p:nvPr>
            <p:ph type="sldNum" sz="quarter" idx="12"/>
          </p:nvPr>
        </p:nvSpPr>
        <p:spPr/>
        <p:txBody>
          <a:bodyPr/>
          <a:lstStyle/>
          <a:p>
            <a:fld id="{3A92909F-FD84-4A7A-8F8C-774CCEFBD192}" type="slidenum">
              <a:rPr lang="en-US" smtClean="0"/>
              <a:t>‹#›</a:t>
            </a:fld>
            <a:endParaRPr lang="en-US"/>
          </a:p>
        </p:txBody>
      </p:sp>
    </p:spTree>
    <p:extLst>
      <p:ext uri="{BB962C8B-B14F-4D97-AF65-F5344CB8AC3E}">
        <p14:creationId xmlns:p14="http://schemas.microsoft.com/office/powerpoint/2010/main" val="11616438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6E70B-651B-51FE-2C9F-97FF7C9924CB}"/>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187;p34">
            <a:extLst>
              <a:ext uri="{FF2B5EF4-FFF2-40B4-BE49-F238E27FC236}">
                <a16:creationId xmlns:a16="http://schemas.microsoft.com/office/drawing/2014/main" id="{C09FCCD0-6432-241D-EC03-2C0695927511}"/>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7" name="Google Shape;90;p19">
            <a:extLst>
              <a:ext uri="{FF2B5EF4-FFF2-40B4-BE49-F238E27FC236}">
                <a16:creationId xmlns:a16="http://schemas.microsoft.com/office/drawing/2014/main" id="{FF111984-2FAD-EC7E-8AF5-BA5BC494F406}"/>
              </a:ext>
            </a:extLst>
          </p:cNvPr>
          <p:cNvSpPr txBox="1">
            <a:spLocks noGrp="1"/>
          </p:cNvSpPr>
          <p:nvPr>
            <p:ph type="title"/>
          </p:nvPr>
        </p:nvSpPr>
        <p:spPr>
          <a:xfrm>
            <a:off x="358339" y="138235"/>
            <a:ext cx="6302746" cy="402611"/>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3CD6EFA9-800D-88D6-FC19-CD369B7ED382}"/>
              </a:ext>
            </a:extLst>
          </p:cNvPr>
          <p:cNvSpPr txBox="1">
            <a:spLocks noGrp="1"/>
          </p:cNvSpPr>
          <p:nvPr>
            <p:ph type="body" idx="1"/>
          </p:nvPr>
        </p:nvSpPr>
        <p:spPr>
          <a:xfrm>
            <a:off x="358339" y="409573"/>
            <a:ext cx="8334910" cy="62903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750"/>
              </a:spcBef>
              <a:spcAft>
                <a:spcPts val="0"/>
              </a:spcAft>
              <a:buClr>
                <a:schemeClr val="dk1"/>
              </a:buClr>
              <a:buSzPts val="2600"/>
              <a:buFont typeface="Montserrat"/>
              <a:buNone/>
              <a:defRPr sz="1200" b="0"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402110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5.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image" Target="../media/image1.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image" Target="../media/image5.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image" Target="../media/image1.png"/><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theme" Target="../theme/theme4.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rtl="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700" r:id="rId14"/>
    <p:sldLayoutId id="2147483735"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18">
            <a:alphaModFix/>
          </a:blip>
          <a:srcRect/>
          <a:stretch/>
        </p:blipFill>
        <p:spPr>
          <a:xfrm>
            <a:off x="0" y="0"/>
            <a:ext cx="9144000" cy="5143500"/>
          </a:xfrm>
          <a:prstGeom prst="rect">
            <a:avLst/>
          </a:prstGeom>
          <a:noFill/>
          <a:ln>
            <a:noFill/>
          </a:ln>
        </p:spPr>
      </p:pic>
      <p:sp>
        <p:nvSpPr>
          <p:cNvPr id="74" name="Google Shape;74;p17"/>
          <p:cNvSpPr/>
          <p:nvPr/>
        </p:nvSpPr>
        <p:spPr>
          <a:xfrm>
            <a:off x="201478" y="0"/>
            <a:ext cx="8772000" cy="5143500"/>
          </a:xfrm>
          <a:prstGeom prst="rect">
            <a:avLst/>
          </a:prstGeom>
          <a:solidFill>
            <a:schemeClr val="lt1"/>
          </a:solidFill>
          <a:ln>
            <a:noFill/>
          </a:ln>
        </p:spPr>
        <p:txBody>
          <a:bodyPr spcFirstLastPara="1" wrap="square" lIns="91425" tIns="45700" rIns="91425" bIns="45700" anchor="ctr" anchorCtr="0">
            <a:noAutofit/>
          </a:bodyPr>
          <a:lstStyle/>
          <a:p>
            <a:pPr marL="2057400" marR="0" lvl="6" indent="0" algn="ctr" rtl="0">
              <a:lnSpc>
                <a:spcPct val="100000"/>
              </a:lnSpc>
              <a:spcBef>
                <a:spcPts val="0"/>
              </a:spcBef>
              <a:spcAft>
                <a:spcPts val="0"/>
              </a:spcAft>
              <a:buClr>
                <a:srgbClr val="000000"/>
              </a:buClr>
              <a:buSzPts val="1350"/>
              <a:buFont typeface="Arial"/>
              <a:buNone/>
            </a:pPr>
            <a:r>
              <a:rPr lang="en" sz="1350" b="0" i="0" u="none" strike="noStrike" cap="none">
                <a:solidFill>
                  <a:schemeClr val="lt1"/>
                </a:solidFill>
                <a:latin typeface="Calibri"/>
                <a:ea typeface="Calibri"/>
                <a:cs typeface="Calibri"/>
                <a:sym typeface="Calibri"/>
              </a:rPr>
              <a:t>‘</a:t>
            </a:r>
            <a:endParaRPr sz="135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19">
            <a:alphaModFix/>
          </a:blip>
          <a:srcRect/>
          <a:stretch/>
        </p:blipFill>
        <p:spPr>
          <a:xfrm>
            <a:off x="628650" y="4774708"/>
            <a:ext cx="1494606" cy="252677"/>
          </a:xfrm>
          <a:prstGeom prst="rect">
            <a:avLst/>
          </a:prstGeom>
          <a:noFill/>
          <a:ln>
            <a:noFill/>
          </a:ln>
        </p:spPr>
      </p:pic>
      <p:sp>
        <p:nvSpPr>
          <p:cNvPr id="76" name="Google Shape;76;p17"/>
          <p:cNvSpPr txBox="1"/>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36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1534333" y="1916916"/>
            <a:ext cx="6418200" cy="230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200" b="0" i="0" u="none" strike="noStrike" cap="none">
              <a:solidFill>
                <a:srgbClr val="828383"/>
              </a:solidFill>
              <a:latin typeface="Arial"/>
              <a:ea typeface="Arial"/>
              <a:cs typeface="Arial"/>
              <a:sym typeface="Arial"/>
            </a:endParaRPr>
          </a:p>
        </p:txBody>
      </p:sp>
      <p:sp>
        <p:nvSpPr>
          <p:cNvPr id="78" name="Google Shape;78;p17"/>
          <p:cNvSpPr txBox="1"/>
          <p:nvPr/>
        </p:nvSpPr>
        <p:spPr>
          <a:xfrm>
            <a:off x="6554163" y="4764109"/>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Montserrat Medium"/>
                <a:ea typeface="Montserrat Medium"/>
                <a:cs typeface="Montserrat Medium"/>
                <a:sym typeface="Montserrat Medium"/>
              </a:rPr>
              <a:t>‹#›</a:t>
            </a:fld>
            <a:endParaRPr sz="800"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628650" y="4643240"/>
            <a:ext cx="78906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5" r:id="rId2"/>
    <p:sldLayoutId id="2147483666" r:id="rId3"/>
    <p:sldLayoutId id="2147483697" r:id="rId4"/>
    <p:sldLayoutId id="2147483667"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738" r:id="rId14"/>
    <p:sldLayoutId id="2147483740" r:id="rId15"/>
    <p:sldLayoutId id="2147483741"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18">
            <a:alphaModFix/>
          </a:blip>
          <a:srcRect/>
          <a:stretch/>
        </p:blipFill>
        <p:spPr>
          <a:xfrm>
            <a:off x="0" y="0"/>
            <a:ext cx="9144000" cy="5143500"/>
          </a:xfrm>
          <a:prstGeom prst="rect">
            <a:avLst/>
          </a:prstGeom>
          <a:noFill/>
          <a:ln>
            <a:noFill/>
          </a:ln>
        </p:spPr>
      </p:pic>
      <p:sp>
        <p:nvSpPr>
          <p:cNvPr id="74" name="Google Shape;74;p17"/>
          <p:cNvSpPr/>
          <p:nvPr/>
        </p:nvSpPr>
        <p:spPr>
          <a:xfrm>
            <a:off x="201478" y="0"/>
            <a:ext cx="8772000" cy="5143500"/>
          </a:xfrm>
          <a:prstGeom prst="rect">
            <a:avLst/>
          </a:prstGeom>
          <a:solidFill>
            <a:schemeClr val="lt1"/>
          </a:solidFill>
          <a:ln>
            <a:noFill/>
          </a:ln>
        </p:spPr>
        <p:txBody>
          <a:bodyPr spcFirstLastPara="1" wrap="square" lIns="91425" tIns="45700" rIns="91425" bIns="45700" anchor="ctr" anchorCtr="0">
            <a:noAutofit/>
          </a:bodyPr>
          <a:lstStyle/>
          <a:p>
            <a:pPr marL="2057400" marR="0" lvl="6" indent="0" algn="ctr" rtl="0">
              <a:lnSpc>
                <a:spcPct val="100000"/>
              </a:lnSpc>
              <a:spcBef>
                <a:spcPts val="0"/>
              </a:spcBef>
              <a:spcAft>
                <a:spcPts val="0"/>
              </a:spcAft>
              <a:buClr>
                <a:srgbClr val="000000"/>
              </a:buClr>
              <a:buSzPts val="1350"/>
              <a:buFont typeface="Arial"/>
              <a:buNone/>
            </a:pPr>
            <a:r>
              <a:rPr lang="en" sz="1350" b="0" i="0" u="none" strike="noStrike" cap="none">
                <a:solidFill>
                  <a:schemeClr val="lt1"/>
                </a:solidFill>
                <a:latin typeface="Calibri"/>
                <a:ea typeface="Calibri"/>
                <a:cs typeface="Calibri"/>
                <a:sym typeface="Calibri"/>
              </a:rPr>
              <a:t>‘</a:t>
            </a:r>
            <a:endParaRPr sz="135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19">
            <a:alphaModFix/>
          </a:blip>
          <a:srcRect/>
          <a:stretch/>
        </p:blipFill>
        <p:spPr>
          <a:xfrm>
            <a:off x="628650" y="4774708"/>
            <a:ext cx="1494606" cy="252677"/>
          </a:xfrm>
          <a:prstGeom prst="rect">
            <a:avLst/>
          </a:prstGeom>
          <a:noFill/>
          <a:ln>
            <a:noFill/>
          </a:ln>
        </p:spPr>
      </p:pic>
      <p:sp>
        <p:nvSpPr>
          <p:cNvPr id="76" name="Google Shape;76;p17"/>
          <p:cNvSpPr txBox="1"/>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36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1534333" y="1916916"/>
            <a:ext cx="6418200" cy="230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200" b="0" i="0" u="none" strike="noStrike" cap="none">
              <a:solidFill>
                <a:srgbClr val="828383"/>
              </a:solidFill>
              <a:latin typeface="Arial"/>
              <a:ea typeface="Arial"/>
              <a:cs typeface="Arial"/>
              <a:sym typeface="Arial"/>
            </a:endParaRPr>
          </a:p>
        </p:txBody>
      </p:sp>
      <p:sp>
        <p:nvSpPr>
          <p:cNvPr id="78" name="Google Shape;78;p17"/>
          <p:cNvSpPr txBox="1"/>
          <p:nvPr/>
        </p:nvSpPr>
        <p:spPr>
          <a:xfrm>
            <a:off x="6554163" y="4764109"/>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Montserrat Medium"/>
                <a:ea typeface="Montserrat Medium"/>
                <a:cs typeface="Montserrat Medium"/>
                <a:sym typeface="Montserrat Medium"/>
              </a:rPr>
              <a:t>‹#›</a:t>
            </a:fld>
            <a:endParaRPr sz="800"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628650" y="4643240"/>
            <a:ext cx="78906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81892997"/>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7" r:id="rId14"/>
    <p:sldLayoutId id="2147483737" r:id="rId15"/>
    <p:sldLayoutId id="2147483739"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21">
            <a:alphaModFix/>
          </a:blip>
          <a:srcRect/>
          <a:stretch/>
        </p:blipFill>
        <p:spPr>
          <a:xfrm>
            <a:off x="0" y="0"/>
            <a:ext cx="9144000" cy="5143500"/>
          </a:xfrm>
          <a:prstGeom prst="rect">
            <a:avLst/>
          </a:prstGeom>
          <a:noFill/>
          <a:ln>
            <a:noFill/>
          </a:ln>
        </p:spPr>
      </p:pic>
      <p:sp>
        <p:nvSpPr>
          <p:cNvPr id="74" name="Google Shape;74;p17"/>
          <p:cNvSpPr/>
          <p:nvPr/>
        </p:nvSpPr>
        <p:spPr>
          <a:xfrm>
            <a:off x="201478" y="0"/>
            <a:ext cx="8772000" cy="5143500"/>
          </a:xfrm>
          <a:prstGeom prst="rect">
            <a:avLst/>
          </a:prstGeom>
          <a:solidFill>
            <a:schemeClr val="lt1"/>
          </a:solidFill>
          <a:ln>
            <a:noFill/>
          </a:ln>
        </p:spPr>
        <p:txBody>
          <a:bodyPr spcFirstLastPara="1" wrap="square" lIns="91425" tIns="45700" rIns="91425" bIns="45700" anchor="ctr" anchorCtr="0">
            <a:noAutofit/>
          </a:bodyPr>
          <a:lstStyle/>
          <a:p>
            <a:pPr marL="2057400" marR="0" lvl="6" indent="0" algn="ctr" rtl="0">
              <a:lnSpc>
                <a:spcPct val="100000"/>
              </a:lnSpc>
              <a:spcBef>
                <a:spcPts val="0"/>
              </a:spcBef>
              <a:spcAft>
                <a:spcPts val="0"/>
              </a:spcAft>
              <a:buClr>
                <a:srgbClr val="000000"/>
              </a:buClr>
              <a:buSzPts val="1350"/>
              <a:buFont typeface="Arial"/>
              <a:buNone/>
            </a:pPr>
            <a:r>
              <a:rPr lang="en" sz="1350" b="0" i="0" u="none" strike="noStrike" cap="none">
                <a:solidFill>
                  <a:schemeClr val="lt1"/>
                </a:solidFill>
                <a:latin typeface="Calibri"/>
                <a:ea typeface="Calibri"/>
                <a:cs typeface="Calibri"/>
                <a:sym typeface="Calibri"/>
              </a:rPr>
              <a:t>‘</a:t>
            </a:r>
            <a:endParaRPr sz="135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22">
            <a:alphaModFix/>
          </a:blip>
          <a:srcRect/>
          <a:stretch/>
        </p:blipFill>
        <p:spPr>
          <a:xfrm>
            <a:off x="628650" y="4774708"/>
            <a:ext cx="1494606" cy="252677"/>
          </a:xfrm>
          <a:prstGeom prst="rect">
            <a:avLst/>
          </a:prstGeom>
          <a:noFill/>
          <a:ln>
            <a:noFill/>
          </a:ln>
        </p:spPr>
      </p:pic>
      <p:sp>
        <p:nvSpPr>
          <p:cNvPr id="76" name="Google Shape;76;p17"/>
          <p:cNvSpPr txBox="1"/>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36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1534333" y="1916916"/>
            <a:ext cx="6418200" cy="230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200" b="0" i="0" u="none" strike="noStrike" cap="none">
              <a:solidFill>
                <a:srgbClr val="828383"/>
              </a:solidFill>
              <a:latin typeface="Arial"/>
              <a:ea typeface="Arial"/>
              <a:cs typeface="Arial"/>
              <a:sym typeface="Arial"/>
            </a:endParaRPr>
          </a:p>
        </p:txBody>
      </p:sp>
      <p:sp>
        <p:nvSpPr>
          <p:cNvPr id="78" name="Google Shape;78;p17"/>
          <p:cNvSpPr txBox="1"/>
          <p:nvPr/>
        </p:nvSpPr>
        <p:spPr>
          <a:xfrm>
            <a:off x="6554163" y="4764109"/>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Montserrat Medium"/>
                <a:ea typeface="Montserrat Medium"/>
                <a:cs typeface="Montserrat Medium"/>
                <a:sym typeface="Montserrat Medium"/>
              </a:rPr>
              <a:t>‹#›</a:t>
            </a:fld>
            <a:endParaRPr sz="800"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628650" y="4643240"/>
            <a:ext cx="78906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24733179"/>
      </p:ext>
    </p:extLst>
  </p:cSld>
  <p:clrMap bg1="lt1" tx1="dk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6" r:id="rId17"/>
    <p:sldLayoutId id="2147483742" r:id="rId18"/>
    <p:sldLayoutId id="2147483743"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1.xml"/><Relationship Id="rId4" Type="http://schemas.openxmlformats.org/officeDocument/2006/relationships/image" Target="cid:ii_m9u46ftf1" TargetMode="External"/></Relationships>
</file>

<file path=ppt/slides/_rels/slide17.xml.rels><?xml version="1.0" encoding="UTF-8" standalone="yes"?>
<Relationships xmlns="http://schemas.openxmlformats.org/package/2006/relationships"><Relationship Id="rId3" Type="http://schemas.microsoft.com/office/2018/10/relationships/comments" Target="../comments/modernComment_7FFFF514_EAACC287.xml"/><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7FFFF504_BD460C67.xml"/><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7FFFF505_CD41BFEE.xml"/><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7FFE63AD_51EE4F59.xml"/><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64.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25.xml"/><Relationship Id="rId1" Type="http://schemas.openxmlformats.org/officeDocument/2006/relationships/slideLayout" Target="../slideLayouts/slideLayout6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6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231775" y="1085850"/>
            <a:ext cx="8623300" cy="3076575"/>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5400" b="0" i="0" u="none" strike="noStrike" kern="0" cap="none" spc="0" normalizeH="0" baseline="0" noProof="0">
              <a:ln>
                <a:noFill/>
              </a:ln>
              <a:solidFill>
                <a:srgbClr val="FFFFFF"/>
              </a:solidFill>
              <a:effectLst/>
              <a:uLnTx/>
              <a:uFillTx/>
              <a:latin typeface="Montserrat ExtraBold"/>
              <a:ea typeface="Montserrat ExtraBold"/>
              <a:cs typeface="Montserrat ExtraBold"/>
              <a:sym typeface="Montserrat ExtraBold"/>
            </a:endParaRPr>
          </a:p>
          <a:p>
            <a:pPr algn="ctr">
              <a:lnSpc>
                <a:spcPct val="80000"/>
              </a:lnSpc>
              <a:buClr>
                <a:schemeClr val="lt1"/>
              </a:buClr>
              <a:buSzPts val="5000"/>
              <a:buFont typeface="Montserrat ExtraBold"/>
              <a:defRPr/>
            </a:pPr>
            <a:r>
              <a:rPr lang="en-US" sz="4800">
                <a:solidFill>
                  <a:srgbClr val="FFFFFF"/>
                </a:solidFill>
                <a:latin typeface="Montserrat ExtraBold"/>
                <a:ea typeface="Montserrat ExtraBold"/>
                <a:cs typeface="Montserrat ExtraBold"/>
                <a:sym typeface="Montserrat ExtraBold"/>
              </a:rPr>
              <a:t>Chart of Accounts</a:t>
            </a:r>
            <a:r>
              <a:rPr kumimoji="0" lang="en-US" sz="4800" b="0" i="0" u="none" strike="noStrike" kern="0" cap="none" spc="0" normalizeH="0" baseline="0" noProof="0">
                <a:ln>
                  <a:noFill/>
                </a:ln>
                <a:solidFill>
                  <a:srgbClr val="FFFFFF"/>
                </a:solidFill>
                <a:effectLst/>
                <a:uLnTx/>
                <a:uFillTx/>
                <a:latin typeface="Montserrat ExtraBold"/>
                <a:ea typeface="Montserrat ExtraBold"/>
                <a:cs typeface="Montserrat ExtraBold"/>
                <a:sym typeface="Montserrat ExtraBold"/>
              </a:rPr>
              <a:t> </a:t>
            </a:r>
            <a:endParaRPr lang="en-US" sz="4800" b="0" i="0" u="none" strike="noStrike" kern="0" cap="none" spc="0" normalizeH="0" baseline="0" noProof="0">
              <a:ln>
                <a:noFill/>
              </a:ln>
              <a:solidFill>
                <a:srgbClr val="FFFFFF"/>
              </a:solidFill>
              <a:effectLst/>
              <a:uLnTx/>
              <a:uFillTx/>
              <a:latin typeface="Montserrat ExtraBold"/>
              <a:ea typeface="Montserrat ExtraBold"/>
              <a:cs typeface="Montserrat ExtraBold"/>
            </a:endParaRPr>
          </a:p>
          <a:p>
            <a:pPr marL="0" marR="0" lvl="0" indent="0" algn="ctr"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0" i="0" u="none" strike="noStrike" kern="0" cap="none" spc="0" normalizeH="0" baseline="0" noProof="0">
                <a:ln>
                  <a:noFill/>
                </a:ln>
                <a:solidFill>
                  <a:srgbClr val="FFFFFF"/>
                </a:solidFill>
                <a:effectLst/>
                <a:uLnTx/>
                <a:uFillTx/>
                <a:latin typeface="Montserrat ExtraBold"/>
                <a:ea typeface="Montserrat ExtraBold"/>
                <a:cs typeface="Montserrat ExtraBold"/>
                <a:sym typeface="Montserrat ExtraBold"/>
              </a:rPr>
              <a:t>Educational</a:t>
            </a:r>
          </a:p>
          <a:p>
            <a:pPr algn="ctr">
              <a:lnSpc>
                <a:spcPct val="90000"/>
              </a:lnSpc>
              <a:spcBef>
                <a:spcPts val="1000"/>
              </a:spcBef>
              <a:defRPr/>
            </a:pPr>
            <a:r>
              <a:rPr lang="en-US">
                <a:solidFill>
                  <a:srgbClr val="FFFFFF"/>
                </a:solidFill>
                <a:latin typeface="Zilla Slab Medium"/>
                <a:ea typeface="Zilla Slab Medium"/>
                <a:sym typeface="Zilla Slab Medium"/>
              </a:rPr>
              <a:t>January 2026</a:t>
            </a:r>
            <a:endParaRPr lang="en-US"/>
          </a:p>
          <a:p>
            <a:pPr marL="0" marR="0" lvl="0" indent="0" algn="ctr" defTabSz="914400" rtl="0" eaLnBrk="1" fontAlgn="auto" latinLnBrk="0" hangingPunct="1">
              <a:lnSpc>
                <a:spcPct val="90000"/>
              </a:lnSpc>
              <a:spcBef>
                <a:spcPts val="1000"/>
              </a:spcBef>
              <a:spcAft>
                <a:spcPts val="0"/>
              </a:spcAft>
              <a:buClr>
                <a:schemeClr val="lt1"/>
              </a:buClr>
              <a:buSzPts val="5000"/>
              <a:buFont typeface="Montserrat ExtraBold"/>
              <a:buNone/>
              <a:tabLst/>
              <a:defRPr/>
            </a:pPr>
            <a:endParaRPr kumimoji="0" lang="en-US" sz="28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29DAD061-6244-7FA5-E394-AE1C3CECEA4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D593D4C-8F27-A81E-0EF1-938985B74E29}"/>
              </a:ext>
            </a:extLst>
          </p:cNvPr>
          <p:cNvSpPr txBox="1">
            <a:spLocks noGrp="1" noRot="1" noMove="1" noResize="1" noEditPoints="1" noAdjustHandles="1" noChangeArrowheads="1" noChangeShapeType="1"/>
          </p:cNvSpPr>
          <p:nvPr/>
        </p:nvSpPr>
        <p:spPr>
          <a:xfrm>
            <a:off x="308306" y="3390107"/>
            <a:ext cx="8528794" cy="1260345"/>
          </a:xfrm>
          <a:prstGeom prst="rect">
            <a:avLst/>
          </a:prstGeom>
          <a:noFill/>
        </p:spPr>
        <p:txBody>
          <a:bodyPr wrap="square" rtlCol="0">
            <a:spAutoFit/>
          </a:bodyPr>
          <a:lstStyle/>
          <a:p>
            <a:pPr marL="114300" lvl="1" indent="-114300" defTabSz="533400">
              <a:lnSpc>
                <a:spcPct val="90000"/>
              </a:lnSpc>
              <a:spcBef>
                <a:spcPct val="0"/>
              </a:spcBef>
              <a:spcAft>
                <a:spcPct val="15000"/>
              </a:spcAft>
              <a:buFont typeface="Arial"/>
              <a:buChar char="•"/>
            </a:pPr>
            <a:r>
              <a:rPr lang="en-US" sz="1100" kern="1200">
                <a:solidFill>
                  <a:srgbClr val="000000"/>
                </a:solidFill>
                <a:latin typeface="Montserrat" pitchFamily="2" charset="77"/>
                <a:cs typeface="Arial" panose="020B0604020202020204" pitchFamily="34" charset="0"/>
              </a:rPr>
              <a:t>The </a:t>
            </a:r>
            <a:r>
              <a:rPr lang="en-US" sz="1100" kern="1200">
                <a:latin typeface="Montserrat" pitchFamily="2" charset="77"/>
                <a:cs typeface="Arial" panose="020B0604020202020204" pitchFamily="34" charset="0"/>
              </a:rPr>
              <a:t>financial sources</a:t>
            </a:r>
            <a:r>
              <a:rPr lang="en-US" sz="1100" kern="1200">
                <a:solidFill>
                  <a:srgbClr val="000000"/>
                </a:solidFill>
                <a:latin typeface="Montserrat" pitchFamily="2" charset="77"/>
                <a:cs typeface="Arial" panose="020B0604020202020204" pitchFamily="34" charset="0"/>
              </a:rPr>
              <a:t> available for spending, including their classification of restricted and unrestricted.</a:t>
            </a:r>
          </a:p>
          <a:p>
            <a:pPr marL="114300" lvl="1" indent="-114300" defTabSz="533400">
              <a:lnSpc>
                <a:spcPct val="90000"/>
              </a:lnSpc>
              <a:spcBef>
                <a:spcPct val="0"/>
              </a:spcBef>
              <a:spcAft>
                <a:spcPct val="15000"/>
              </a:spcAft>
              <a:buFont typeface="Arial"/>
              <a:buChar char="•"/>
            </a:pPr>
            <a:r>
              <a:rPr lang="en-US" sz="1100" kern="1200">
                <a:solidFill>
                  <a:srgbClr val="000000"/>
                </a:solidFill>
                <a:latin typeface="Montserrat" pitchFamily="2" charset="77"/>
                <a:cs typeface="Arial" panose="020B0604020202020204" pitchFamily="34" charset="0"/>
              </a:rPr>
              <a:t>Normalization of data will decouple the Org concept from the Fund. </a:t>
            </a:r>
          </a:p>
          <a:p>
            <a:pPr marL="114300" lvl="1" indent="-114300" defTabSz="533400">
              <a:lnSpc>
                <a:spcPct val="90000"/>
              </a:lnSpc>
              <a:spcBef>
                <a:spcPct val="0"/>
              </a:spcBef>
              <a:spcAft>
                <a:spcPct val="15000"/>
              </a:spcAft>
              <a:buFont typeface="Arial"/>
              <a:buChar char="•"/>
            </a:pPr>
            <a:r>
              <a:rPr lang="en-US" sz="1100" kern="1200">
                <a:solidFill>
                  <a:srgbClr val="000000"/>
                </a:solidFill>
                <a:latin typeface="Montserrat" pitchFamily="2" charset="77"/>
                <a:cs typeface="Arial" panose="020B0604020202020204" pitchFamily="34" charset="0"/>
              </a:rPr>
              <a:t>The Fund segment will </a:t>
            </a:r>
            <a:r>
              <a:rPr lang="en-US" sz="1100" kern="1200">
                <a:latin typeface="Montserrat" pitchFamily="2" charset="77"/>
                <a:cs typeface="Arial" panose="020B0604020202020204" pitchFamily="34" charset="0"/>
              </a:rPr>
              <a:t>be a key element for </a:t>
            </a:r>
            <a:r>
              <a:rPr lang="en-US" sz="1100" kern="1200">
                <a:solidFill>
                  <a:srgbClr val="000000"/>
                </a:solidFill>
                <a:latin typeface="Montserrat" pitchFamily="2" charset="77"/>
                <a:cs typeface="Arial" panose="020B0604020202020204" pitchFamily="34" charset="0"/>
              </a:rPr>
              <a:t>proper GASB and FASB reporting for the main entities of Stony Brook University and Stony Brook Foundation.</a:t>
            </a:r>
          </a:p>
          <a:p>
            <a:pPr marL="114300" lvl="1" indent="-114300" defTabSz="533400">
              <a:lnSpc>
                <a:spcPct val="90000"/>
              </a:lnSpc>
              <a:spcBef>
                <a:spcPct val="0"/>
              </a:spcBef>
              <a:spcAft>
                <a:spcPct val="15000"/>
              </a:spcAft>
              <a:buFont typeface="Arial"/>
              <a:buChar char="•"/>
            </a:pPr>
            <a:r>
              <a:rPr lang="en-US" sz="1100" kern="1200">
                <a:latin typeface="Montserrat" pitchFamily="2" charset="77"/>
              </a:rPr>
              <a:t>Requirement: </a:t>
            </a:r>
            <a:r>
              <a:rPr lang="en-US" sz="1100" kern="1200" baseline="0">
                <a:solidFill>
                  <a:srgbClr val="000000"/>
                </a:solidFill>
                <a:latin typeface="Montserrat" pitchFamily="2" charset="77"/>
                <a:ea typeface="+mn-ea"/>
                <a:cs typeface="Arial" panose="020B0604020202020204" pitchFamily="34" charset="0"/>
              </a:rPr>
              <a:t>All transactions require a Fund value, so no default is created.</a:t>
            </a:r>
          </a:p>
          <a:p>
            <a:pPr marL="114300" lvl="1" indent="-114300" defTabSz="533400">
              <a:lnSpc>
                <a:spcPct val="90000"/>
              </a:lnSpc>
              <a:spcBef>
                <a:spcPct val="0"/>
              </a:spcBef>
              <a:spcAft>
                <a:spcPct val="15000"/>
              </a:spcAft>
              <a:buFont typeface="Arial"/>
              <a:buChar char="•"/>
            </a:pPr>
            <a:r>
              <a:rPr lang="en-US" sz="1100" kern="1200">
                <a:solidFill>
                  <a:srgbClr val="000000"/>
                </a:solidFill>
                <a:latin typeface="Montserrat" pitchFamily="2" charset="77"/>
                <a:cs typeface="Arial" panose="020B0604020202020204" pitchFamily="34" charset="0"/>
              </a:rPr>
              <a:t>Mapping:</a:t>
            </a:r>
            <a:r>
              <a:rPr lang="en-US" sz="1100" kern="1200" baseline="0">
                <a:solidFill>
                  <a:srgbClr val="000000"/>
                </a:solidFill>
                <a:latin typeface="Montserrat" pitchFamily="2" charset="77"/>
                <a:ea typeface="+mn-ea"/>
                <a:cs typeface="Arial" panose="020B0604020202020204" pitchFamily="34" charset="0"/>
              </a:rPr>
              <a:t> Fund will typically </a:t>
            </a:r>
            <a:r>
              <a:rPr lang="en-US" sz="1100" kern="1200">
                <a:solidFill>
                  <a:srgbClr val="000000"/>
                </a:solidFill>
                <a:latin typeface="Montserrat" pitchFamily="2" charset="77"/>
                <a:cs typeface="Arial" panose="020B0604020202020204" pitchFamily="34" charset="0"/>
              </a:rPr>
              <a:t>map to</a:t>
            </a:r>
            <a:r>
              <a:rPr lang="en-US" sz="1100" kern="1200" baseline="0">
                <a:solidFill>
                  <a:srgbClr val="000000"/>
                </a:solidFill>
                <a:latin typeface="Montserrat" pitchFamily="2" charset="77"/>
                <a:ea typeface="+mn-ea"/>
                <a:cs typeface="Arial" panose="020B0604020202020204" pitchFamily="34" charset="0"/>
              </a:rPr>
              <a:t> the current </a:t>
            </a:r>
            <a:r>
              <a:rPr lang="en-US" sz="1100" b="1" kern="1200" baseline="0">
                <a:solidFill>
                  <a:srgbClr val="000000"/>
                </a:solidFill>
                <a:latin typeface="Montserrat" pitchFamily="2" charset="77"/>
                <a:ea typeface="+mn-ea"/>
                <a:cs typeface="Arial" panose="020B0604020202020204" pitchFamily="34" charset="0"/>
              </a:rPr>
              <a:t>Dept Level 5 </a:t>
            </a:r>
            <a:r>
              <a:rPr lang="en-US" sz="1100" kern="1200" baseline="0">
                <a:solidFill>
                  <a:srgbClr val="000000"/>
                </a:solidFill>
                <a:latin typeface="Montserrat" pitchFamily="2" charset="77"/>
                <a:ea typeface="+mn-ea"/>
                <a:cs typeface="Arial" panose="020B0604020202020204" pitchFamily="34" charset="0"/>
              </a:rPr>
              <a:t>segment values (sometimes referred to as “department account” in the current state). </a:t>
            </a:r>
          </a:p>
        </p:txBody>
      </p:sp>
      <p:sp>
        <p:nvSpPr>
          <p:cNvPr id="4" name="Freeform: Shape 4" descr="Segment details callout box">
            <a:extLst>
              <a:ext uri="{FF2B5EF4-FFF2-40B4-BE49-F238E27FC236}">
                <a16:creationId xmlns:a16="http://schemas.microsoft.com/office/drawing/2014/main" id="{00F44197-E2D8-3276-135D-D87F8D08711B}"/>
              </a:ext>
            </a:extLst>
          </p:cNvPr>
          <p:cNvSpPr>
            <a:spLocks noGrp="1" noRot="1" noMove="1" noResize="1" noEditPoints="1" noAdjustHandles="1" noChangeArrowheads="1" noChangeShapeType="1"/>
          </p:cNvSpPr>
          <p:nvPr/>
        </p:nvSpPr>
        <p:spPr>
          <a:xfrm>
            <a:off x="319242" y="3260093"/>
            <a:ext cx="8500924" cy="1474369"/>
          </a:xfrm>
          <a:custGeom>
            <a:avLst/>
            <a:gdLst>
              <a:gd name="connsiteX0" fmla="*/ 0 w 5633510"/>
              <a:gd name="connsiteY0" fmla="*/ 0 h 522701"/>
              <a:gd name="connsiteX1" fmla="*/ 5633510 w 5633510"/>
              <a:gd name="connsiteY1" fmla="*/ 0 h 522701"/>
              <a:gd name="connsiteX2" fmla="*/ 5633510 w 5633510"/>
              <a:gd name="connsiteY2" fmla="*/ 522701 h 522701"/>
              <a:gd name="connsiteX3" fmla="*/ 0 w 5633510"/>
              <a:gd name="connsiteY3" fmla="*/ 522701 h 522701"/>
              <a:gd name="connsiteX4" fmla="*/ 0 w 5633510"/>
              <a:gd name="connsiteY4" fmla="*/ 0 h 522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3510" h="522701">
                <a:moveTo>
                  <a:pt x="0" y="0"/>
                </a:moveTo>
                <a:lnTo>
                  <a:pt x="5633510" y="0"/>
                </a:lnTo>
                <a:lnTo>
                  <a:pt x="5633510" y="522701"/>
                </a:lnTo>
                <a:lnTo>
                  <a:pt x="0" y="522701"/>
                </a:lnTo>
                <a:lnTo>
                  <a:pt x="0" y="0"/>
                </a:lnTo>
                <a:close/>
              </a:path>
            </a:pathLst>
          </a:custGeom>
          <a:noFill/>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7223" tIns="145796" rIns="437223" bIns="85344" numCol="1" spcCol="1270" anchor="t" anchorCtr="0">
            <a:noAutofit/>
          </a:bodyPr>
          <a:lstStyle/>
          <a:p>
            <a:pPr marL="114300" lvl="1" indent="-114300" algn="l" defTabSz="533400" rtl="0">
              <a:lnSpc>
                <a:spcPct val="90000"/>
              </a:lnSpc>
              <a:spcBef>
                <a:spcPct val="0"/>
              </a:spcBef>
              <a:spcAft>
                <a:spcPct val="15000"/>
              </a:spcAft>
              <a:buChar char="•"/>
            </a:pPr>
            <a:endParaRPr lang="en-US" sz="1100"/>
          </a:p>
        </p:txBody>
      </p:sp>
      <p:sp>
        <p:nvSpPr>
          <p:cNvPr id="5" name="Freeform: Shape 5">
            <a:extLst>
              <a:ext uri="{FF2B5EF4-FFF2-40B4-BE49-F238E27FC236}">
                <a16:creationId xmlns:a16="http://schemas.microsoft.com/office/drawing/2014/main" id="{283B0D40-691B-C1F9-9EC4-D67A7539A8E4}"/>
              </a:ext>
            </a:extLst>
          </p:cNvPr>
          <p:cNvSpPr>
            <a:spLocks noGrp="1" noRot="1" noMove="1" noResize="1" noEditPoints="1" noAdjustHandles="1" noChangeArrowheads="1" noChangeShapeType="1"/>
          </p:cNvSpPr>
          <p:nvPr/>
        </p:nvSpPr>
        <p:spPr>
          <a:xfrm>
            <a:off x="390693" y="2883378"/>
            <a:ext cx="1548547" cy="472320"/>
          </a:xfrm>
          <a:custGeom>
            <a:avLst/>
            <a:gdLst>
              <a:gd name="connsiteX0" fmla="*/ 0 w 1264311"/>
              <a:gd name="connsiteY0" fmla="*/ 78722 h 472320"/>
              <a:gd name="connsiteX1" fmla="*/ 78722 w 1264311"/>
              <a:gd name="connsiteY1" fmla="*/ 0 h 472320"/>
              <a:gd name="connsiteX2" fmla="*/ 1185589 w 1264311"/>
              <a:gd name="connsiteY2" fmla="*/ 0 h 472320"/>
              <a:gd name="connsiteX3" fmla="*/ 1264311 w 1264311"/>
              <a:gd name="connsiteY3" fmla="*/ 78722 h 472320"/>
              <a:gd name="connsiteX4" fmla="*/ 1264311 w 1264311"/>
              <a:gd name="connsiteY4" fmla="*/ 393598 h 472320"/>
              <a:gd name="connsiteX5" fmla="*/ 1185589 w 1264311"/>
              <a:gd name="connsiteY5" fmla="*/ 472320 h 472320"/>
              <a:gd name="connsiteX6" fmla="*/ 78722 w 1264311"/>
              <a:gd name="connsiteY6" fmla="*/ 472320 h 472320"/>
              <a:gd name="connsiteX7" fmla="*/ 0 w 1264311"/>
              <a:gd name="connsiteY7" fmla="*/ 393598 h 472320"/>
              <a:gd name="connsiteX8" fmla="*/ 0 w 1264311"/>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11" h="472320">
                <a:moveTo>
                  <a:pt x="0" y="78722"/>
                </a:moveTo>
                <a:cubicBezTo>
                  <a:pt x="0" y="35245"/>
                  <a:pt x="35245" y="0"/>
                  <a:pt x="78722" y="0"/>
                </a:cubicBezTo>
                <a:lnTo>
                  <a:pt x="1185589" y="0"/>
                </a:lnTo>
                <a:cubicBezTo>
                  <a:pt x="1229066" y="0"/>
                  <a:pt x="1264311" y="35245"/>
                  <a:pt x="1264311" y="78722"/>
                </a:cubicBezTo>
                <a:lnTo>
                  <a:pt x="1264311" y="393598"/>
                </a:lnTo>
                <a:cubicBezTo>
                  <a:pt x="1264311" y="437075"/>
                  <a:pt x="1229066" y="472320"/>
                  <a:pt x="1185589"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72110" tIns="23057" rIns="172110" bIns="23057" numCol="1" spcCol="1270" anchor="ctr" anchorCtr="0">
            <a:noAutofit/>
          </a:bodyPr>
          <a:lstStyle/>
          <a:p>
            <a:pPr marL="0" lvl="0" indent="0" algn="l" defTabSz="311150" rtl="0">
              <a:lnSpc>
                <a:spcPct val="90000"/>
              </a:lnSpc>
              <a:spcBef>
                <a:spcPct val="0"/>
              </a:spcBef>
              <a:spcAft>
                <a:spcPct val="35000"/>
              </a:spcAft>
              <a:buNone/>
            </a:pPr>
            <a:r>
              <a:rPr lang="en-US" sz="1200" b="1" kern="1200">
                <a:latin typeface="Arial"/>
              </a:rPr>
              <a:t>Segment Details</a:t>
            </a:r>
            <a:endParaRPr lang="en-US" sz="1200" b="1" kern="1200"/>
          </a:p>
        </p:txBody>
      </p:sp>
      <p:sp>
        <p:nvSpPr>
          <p:cNvPr id="2" name="TextBox 1">
            <a:extLst>
              <a:ext uri="{FF2B5EF4-FFF2-40B4-BE49-F238E27FC236}">
                <a16:creationId xmlns:a16="http://schemas.microsoft.com/office/drawing/2014/main" id="{95D60E40-CC6A-267B-DE0E-411FCA958FE2}"/>
              </a:ext>
            </a:extLst>
          </p:cNvPr>
          <p:cNvSpPr txBox="1">
            <a:spLocks noGrp="1" noRot="1" noMove="1" noResize="1" noEditPoints="1" noAdjustHandles="1" noChangeArrowheads="1" noChangeShapeType="1"/>
          </p:cNvSpPr>
          <p:nvPr/>
        </p:nvSpPr>
        <p:spPr>
          <a:xfrm>
            <a:off x="306900" y="1541433"/>
            <a:ext cx="8545728" cy="1467005"/>
          </a:xfrm>
          <a:prstGeom prst="rect">
            <a:avLst/>
          </a:prstGeom>
          <a:noFill/>
        </p:spPr>
        <p:txBody>
          <a:bodyPr wrap="square" rtlCol="0">
            <a:spAutoFit/>
          </a:bodyPr>
          <a:lstStyle/>
          <a:p>
            <a:r>
              <a:rPr lang="en-US" sz="1600" b="0">
                <a:latin typeface="Montserrat"/>
              </a:rPr>
              <a:t>Segment to represent financial sources and uses related to specific activities, aligned with restriction categorizations. This is what people typically enter in the current state across various forms (</a:t>
            </a:r>
            <a:r>
              <a:rPr lang="en-US" sz="1600">
                <a:latin typeface="Montserrat"/>
              </a:rPr>
              <a:t>like an MSR or journal transfer</a:t>
            </a:r>
            <a:r>
              <a:rPr lang="en-US" sz="1600" b="0">
                <a:latin typeface="Montserrat"/>
              </a:rPr>
              <a:t>) and systems as their “</a:t>
            </a:r>
            <a:r>
              <a:rPr lang="en-US" sz="1600">
                <a:latin typeface="Montserrat"/>
              </a:rPr>
              <a:t>SUNY </a:t>
            </a:r>
            <a:r>
              <a:rPr lang="en-US" sz="1600" b="0">
                <a:latin typeface="Montserrat"/>
              </a:rPr>
              <a:t>account” or “dept. ID” in the current state, to state where the money is coming from or going to.</a:t>
            </a:r>
          </a:p>
          <a:p>
            <a:pPr marL="457189" indent="-457189">
              <a:buFont typeface="+mj-lt"/>
              <a:buAutoNum type="arabicPeriod"/>
            </a:pPr>
            <a:endParaRPr lang="en-US" sz="933">
              <a:latin typeface="Arial" panose="020B060402020202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FA767E85-464B-6807-3A70-BA7F3D0D13EF}"/>
              </a:ext>
            </a:extLst>
          </p:cNvPr>
          <p:cNvGraphicFramePr>
            <a:graphicFrameLocks noGrp="1" noDrilldown="1" noMove="1" noResize="1"/>
          </p:cNvGraphicFramePr>
          <p:nvPr>
            <p:extLst>
              <p:ext uri="{D42A27DB-BD31-4B8C-83A1-F6EECF244321}">
                <p14:modId xmlns:p14="http://schemas.microsoft.com/office/powerpoint/2010/main" val="2988677063"/>
              </p:ext>
            </p:extLst>
          </p:nvPr>
        </p:nvGraphicFramePr>
        <p:xfrm>
          <a:off x="322428" y="999673"/>
          <a:ext cx="7621515" cy="487680"/>
        </p:xfrm>
        <a:graphic>
          <a:graphicData uri="http://schemas.openxmlformats.org/drawingml/2006/table">
            <a:tbl>
              <a:tblPr firstRow="1" bandRow="1">
                <a:tableStyleId>{5940675A-B579-460E-94D1-54222C63F5DA}</a:tableStyleId>
              </a:tblPr>
              <a:tblGrid>
                <a:gridCol w="997489">
                  <a:extLst>
                    <a:ext uri="{9D8B030D-6E8A-4147-A177-3AD203B41FA5}">
                      <a16:colId xmlns:a16="http://schemas.microsoft.com/office/drawing/2014/main" val="4153570468"/>
                    </a:ext>
                  </a:extLst>
                </a:gridCol>
                <a:gridCol w="898497">
                  <a:extLst>
                    <a:ext uri="{9D8B030D-6E8A-4147-A177-3AD203B41FA5}">
                      <a16:colId xmlns:a16="http://schemas.microsoft.com/office/drawing/2014/main" val="3207048747"/>
                    </a:ext>
                  </a:extLst>
                </a:gridCol>
                <a:gridCol w="1081377">
                  <a:extLst>
                    <a:ext uri="{9D8B030D-6E8A-4147-A177-3AD203B41FA5}">
                      <a16:colId xmlns:a16="http://schemas.microsoft.com/office/drawing/2014/main" val="5717160"/>
                    </a:ext>
                  </a:extLst>
                </a:gridCol>
                <a:gridCol w="954157">
                  <a:extLst>
                    <a:ext uri="{9D8B030D-6E8A-4147-A177-3AD203B41FA5}">
                      <a16:colId xmlns:a16="http://schemas.microsoft.com/office/drawing/2014/main" val="119219019"/>
                    </a:ext>
                  </a:extLst>
                </a:gridCol>
                <a:gridCol w="1399855">
                  <a:extLst>
                    <a:ext uri="{9D8B030D-6E8A-4147-A177-3AD203B41FA5}">
                      <a16:colId xmlns:a16="http://schemas.microsoft.com/office/drawing/2014/main" val="1647100384"/>
                    </a:ext>
                  </a:extLst>
                </a:gridCol>
                <a:gridCol w="1347483">
                  <a:extLst>
                    <a:ext uri="{9D8B030D-6E8A-4147-A177-3AD203B41FA5}">
                      <a16:colId xmlns:a16="http://schemas.microsoft.com/office/drawing/2014/main" val="2106790921"/>
                    </a:ext>
                  </a:extLst>
                </a:gridCol>
                <a:gridCol w="942657">
                  <a:extLst>
                    <a:ext uri="{9D8B030D-6E8A-4147-A177-3AD203B41FA5}">
                      <a16:colId xmlns:a16="http://schemas.microsoft.com/office/drawing/2014/main" val="45774012"/>
                    </a:ext>
                  </a:extLst>
                </a:gridCol>
              </a:tblGrid>
              <a:tr h="382653">
                <a:tc>
                  <a:txBody>
                    <a:bodyPr/>
                    <a:lstStyle/>
                    <a:p>
                      <a:pPr algn="ctr"/>
                      <a:r>
                        <a:rPr lang="en-US" sz="1200" b="1">
                          <a:solidFill>
                            <a:schemeClr val="bg1"/>
                          </a:solidFill>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tc>
                  <a:txBody>
                    <a:bodyPr/>
                    <a:lstStyle/>
                    <a:p>
                      <a:pPr algn="ctr"/>
                      <a:r>
                        <a:rPr lang="en-US" sz="1200" b="1">
                          <a:solidFill>
                            <a:schemeClr val="bg1"/>
                          </a:solidFill>
                        </a:rPr>
                        <a:t>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Classification</a:t>
                      </a:r>
                      <a:endParaRPr lang="en-US" sz="70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3342638393"/>
                  </a:ext>
                </a:extLst>
              </a:tr>
            </a:tbl>
          </a:graphicData>
        </a:graphic>
      </p:graphicFrame>
      <p:sp>
        <p:nvSpPr>
          <p:cNvPr id="7" name="Title 1">
            <a:extLst>
              <a:ext uri="{FF2B5EF4-FFF2-40B4-BE49-F238E27FC236}">
                <a16:creationId xmlns:a16="http://schemas.microsoft.com/office/drawing/2014/main" id="{60C8F51A-B0D9-6602-8B5C-3C9C887B742F}"/>
              </a:ext>
            </a:extLst>
          </p:cNvPr>
          <p:cNvSpPr txBox="1">
            <a:spLocks noGrp="1" noRot="1" noMove="1" noResize="1" noEditPoints="1" noAdjustHandles="1" noChangeArrowheads="1" noChangeShapeType="1"/>
          </p:cNvSpPr>
          <p:nvPr>
            <p:ph type="title" idx="4294967295"/>
          </p:nvPr>
        </p:nvSpPr>
        <p:spPr>
          <a:xfrm>
            <a:off x="358339" y="138235"/>
            <a:ext cx="6302746" cy="4026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Fund</a:t>
            </a:r>
            <a:br>
              <a:rPr kumimoji="0" lang="en-US" sz="32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r>
              <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Montserrat ExtraBold"/>
              </a:rPr>
              <a:t> </a:t>
            </a:r>
            <a:endPar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Arial"/>
            </a:endParaRPr>
          </a:p>
        </p:txBody>
      </p:sp>
    </p:spTree>
    <p:extLst>
      <p:ext uri="{BB962C8B-B14F-4D97-AF65-F5344CB8AC3E}">
        <p14:creationId xmlns:p14="http://schemas.microsoft.com/office/powerpoint/2010/main" val="1069181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393DAE56-1565-946B-103C-353D9289B796}"/>
            </a:ext>
          </a:extLst>
        </p:cNvPr>
        <p:cNvGrpSpPr/>
        <p:nvPr/>
      </p:nvGrpSpPr>
      <p:grpSpPr>
        <a:xfrm>
          <a:off x="0" y="0"/>
          <a:ext cx="0" cy="0"/>
          <a:chOff x="0" y="0"/>
          <a:chExt cx="0" cy="0"/>
        </a:xfrm>
      </p:grpSpPr>
      <p:sp>
        <p:nvSpPr>
          <p:cNvPr id="4" name="Freeform: Shape 4" descr="Segment details callout box">
            <a:extLst>
              <a:ext uri="{FF2B5EF4-FFF2-40B4-BE49-F238E27FC236}">
                <a16:creationId xmlns:a16="http://schemas.microsoft.com/office/drawing/2014/main" id="{DFEEA9C1-0022-EA3D-E6BE-9DD91C4D4AD7}"/>
              </a:ext>
            </a:extLst>
          </p:cNvPr>
          <p:cNvSpPr>
            <a:spLocks noGrp="1" noRot="1" noMove="1" noResize="1" noEditPoints="1" noAdjustHandles="1" noChangeArrowheads="1" noChangeShapeType="1"/>
          </p:cNvSpPr>
          <p:nvPr/>
        </p:nvSpPr>
        <p:spPr>
          <a:xfrm>
            <a:off x="319242" y="2761227"/>
            <a:ext cx="8517858" cy="1884872"/>
          </a:xfrm>
          <a:custGeom>
            <a:avLst/>
            <a:gdLst>
              <a:gd name="connsiteX0" fmla="*/ 0 w 5633510"/>
              <a:gd name="connsiteY0" fmla="*/ 0 h 522701"/>
              <a:gd name="connsiteX1" fmla="*/ 5633510 w 5633510"/>
              <a:gd name="connsiteY1" fmla="*/ 0 h 522701"/>
              <a:gd name="connsiteX2" fmla="*/ 5633510 w 5633510"/>
              <a:gd name="connsiteY2" fmla="*/ 522701 h 522701"/>
              <a:gd name="connsiteX3" fmla="*/ 0 w 5633510"/>
              <a:gd name="connsiteY3" fmla="*/ 522701 h 522701"/>
              <a:gd name="connsiteX4" fmla="*/ 0 w 5633510"/>
              <a:gd name="connsiteY4" fmla="*/ 0 h 522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3510" h="522701">
                <a:moveTo>
                  <a:pt x="0" y="0"/>
                </a:moveTo>
                <a:lnTo>
                  <a:pt x="5633510" y="0"/>
                </a:lnTo>
                <a:lnTo>
                  <a:pt x="5633510" y="522701"/>
                </a:lnTo>
                <a:lnTo>
                  <a:pt x="0" y="522701"/>
                </a:lnTo>
                <a:lnTo>
                  <a:pt x="0" y="0"/>
                </a:ln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7223" tIns="145796" rIns="437223" bIns="85344" numCol="1" spcCol="1270" anchor="t" anchorCtr="0">
            <a:noAutofit/>
          </a:bodyPr>
          <a:lstStyle/>
          <a:p>
            <a:pPr marL="114300" lvl="1" indent="-114300" algn="l" defTabSz="533400" rtl="0">
              <a:lnSpc>
                <a:spcPct val="90000"/>
              </a:lnSpc>
              <a:spcBef>
                <a:spcPct val="0"/>
              </a:spcBef>
              <a:spcAft>
                <a:spcPct val="15000"/>
              </a:spcAft>
              <a:buChar char="•"/>
            </a:pPr>
            <a:endParaRPr lang="en-US" sz="1100"/>
          </a:p>
        </p:txBody>
      </p:sp>
      <p:sp>
        <p:nvSpPr>
          <p:cNvPr id="7" name="TextBox 6">
            <a:extLst>
              <a:ext uri="{FF2B5EF4-FFF2-40B4-BE49-F238E27FC236}">
                <a16:creationId xmlns:a16="http://schemas.microsoft.com/office/drawing/2014/main" id="{AF180D0A-C574-018C-23C5-0D9499F42EA8}"/>
              </a:ext>
            </a:extLst>
          </p:cNvPr>
          <p:cNvSpPr txBox="1">
            <a:spLocks noGrp="1" noRot="1" noMove="1" noResize="1" noEditPoints="1" noAdjustHandles="1" noChangeArrowheads="1" noChangeShapeType="1"/>
          </p:cNvSpPr>
          <p:nvPr/>
        </p:nvSpPr>
        <p:spPr>
          <a:xfrm>
            <a:off x="334770" y="2974872"/>
            <a:ext cx="8517858" cy="1505027"/>
          </a:xfrm>
          <a:prstGeom prst="rect">
            <a:avLst/>
          </a:prstGeom>
          <a:noFill/>
        </p:spPr>
        <p:txBody>
          <a:bodyPr wrap="square">
            <a:spAutoFit/>
          </a:bodyPr>
          <a:lstStyle/>
          <a:p>
            <a:pPr marL="114300" lvl="1" indent="-114300" defTabSz="533400">
              <a:lnSpc>
                <a:spcPct val="90000"/>
              </a:lnSpc>
              <a:spcBef>
                <a:spcPct val="0"/>
              </a:spcBef>
              <a:spcAft>
                <a:spcPct val="15000"/>
              </a:spcAft>
              <a:buFont typeface="Arial"/>
              <a:buChar char="•"/>
            </a:pPr>
            <a:r>
              <a:rPr lang="en-US" sz="1200" kern="1200" baseline="0">
                <a:solidFill>
                  <a:srgbClr val="000000"/>
                </a:solidFill>
                <a:latin typeface="Montserrat" pitchFamily="2" charset="77"/>
                <a:ea typeface="+mn-ea"/>
                <a:cs typeface="Arial" panose="020B0604020202020204" pitchFamily="34" charset="0"/>
              </a:rPr>
              <a:t>The Account segment is built to align better with financial statement reports along with reduction of unused accounts over the past five years. </a:t>
            </a:r>
          </a:p>
          <a:p>
            <a:pPr marL="114300" lvl="1" indent="-114300" defTabSz="533400">
              <a:lnSpc>
                <a:spcPct val="90000"/>
              </a:lnSpc>
              <a:spcBef>
                <a:spcPct val="0"/>
              </a:spcBef>
              <a:spcAft>
                <a:spcPct val="15000"/>
              </a:spcAft>
              <a:buFont typeface="Arial"/>
              <a:buChar char="•"/>
            </a:pPr>
            <a:r>
              <a:rPr lang="en-US" sz="1200" kern="1200" baseline="0">
                <a:solidFill>
                  <a:srgbClr val="000000"/>
                </a:solidFill>
                <a:latin typeface="Montserrat" pitchFamily="2" charset="77"/>
                <a:ea typeface="+mn-ea"/>
                <a:cs typeface="Arial" panose="020B0604020202020204" pitchFamily="34" charset="0"/>
              </a:rPr>
              <a:t>Alternative hierarchies for the Account segment are typical and will be utilized if reporting requires a different rollup with different summary levels.</a:t>
            </a:r>
          </a:p>
          <a:p>
            <a:pPr marL="114300" lvl="1" indent="-114300" defTabSz="533400">
              <a:lnSpc>
                <a:spcPct val="90000"/>
              </a:lnSpc>
              <a:spcBef>
                <a:spcPct val="0"/>
              </a:spcBef>
              <a:spcAft>
                <a:spcPct val="15000"/>
              </a:spcAft>
              <a:buFont typeface="Arial"/>
              <a:buChar char="•"/>
            </a:pPr>
            <a:r>
              <a:rPr lang="en-US" sz="1200" kern="1200" baseline="0">
                <a:solidFill>
                  <a:srgbClr val="000000"/>
                </a:solidFill>
                <a:latin typeface="Montserrat" pitchFamily="2" charset="77"/>
                <a:ea typeface="+mn-ea"/>
                <a:cs typeface="Arial" panose="020B0604020202020204" pitchFamily="34" charset="0"/>
              </a:rPr>
              <a:t>In </a:t>
            </a:r>
            <a:r>
              <a:rPr lang="en-US" sz="1200" kern="1200">
                <a:latin typeface="Montserrat" pitchFamily="2" charset="77"/>
                <a:ea typeface="+mn-ea"/>
                <a:cs typeface="Arial" panose="020B0604020202020204" pitchFamily="34" charset="0"/>
              </a:rPr>
              <a:t>most</a:t>
            </a:r>
            <a:r>
              <a:rPr lang="en-US" sz="1200" kern="1200" baseline="0">
                <a:solidFill>
                  <a:srgbClr val="000000"/>
                </a:solidFill>
                <a:latin typeface="Montserrat" pitchFamily="2" charset="77"/>
                <a:ea typeface="+mn-ea"/>
                <a:cs typeface="Arial" panose="020B0604020202020204" pitchFamily="34" charset="0"/>
              </a:rPr>
              <a:t> instances, the account will be derived and auto-populated (from the object code or RF-expenditure type).</a:t>
            </a:r>
          </a:p>
          <a:p>
            <a:pPr marL="114300" lvl="1" indent="-114300" defTabSz="533400">
              <a:lnSpc>
                <a:spcPct val="90000"/>
              </a:lnSpc>
              <a:spcBef>
                <a:spcPct val="0"/>
              </a:spcBef>
              <a:spcAft>
                <a:spcPct val="15000"/>
              </a:spcAft>
              <a:buFont typeface="Arial"/>
              <a:buChar char="•"/>
            </a:pPr>
            <a:r>
              <a:rPr lang="en-US" sz="1200">
                <a:latin typeface="Montserrat" pitchFamily="2" charset="77"/>
              </a:rPr>
              <a:t>NOTE: The use of the word “</a:t>
            </a:r>
            <a:r>
              <a:rPr lang="en-US" sz="1200" i="1">
                <a:latin typeface="Montserrat" pitchFamily="2" charset="77"/>
              </a:rPr>
              <a:t>account</a:t>
            </a:r>
            <a:r>
              <a:rPr lang="en-US" sz="1200">
                <a:latin typeface="Montserrat" pitchFamily="2" charset="77"/>
              </a:rPr>
              <a:t>” in the current state is not consistent. Some stakeholders mean “Dept. level 5” or “SUNY account” or “SBF account”, when they use the word account. </a:t>
            </a:r>
          </a:p>
        </p:txBody>
      </p:sp>
      <p:sp>
        <p:nvSpPr>
          <p:cNvPr id="5" name="Freeform: Shape 5">
            <a:extLst>
              <a:ext uri="{FF2B5EF4-FFF2-40B4-BE49-F238E27FC236}">
                <a16:creationId xmlns:a16="http://schemas.microsoft.com/office/drawing/2014/main" id="{F367A89A-C73C-EAAE-2F93-9E1BFDFE0CC5}"/>
              </a:ext>
            </a:extLst>
          </p:cNvPr>
          <p:cNvSpPr>
            <a:spLocks noGrp="1" noRot="1" noMove="1" noResize="1" noEditPoints="1" noAdjustHandles="1" noChangeArrowheads="1" noChangeShapeType="1"/>
          </p:cNvSpPr>
          <p:nvPr/>
        </p:nvSpPr>
        <p:spPr>
          <a:xfrm>
            <a:off x="390693" y="2502552"/>
            <a:ext cx="1548547" cy="472320"/>
          </a:xfrm>
          <a:custGeom>
            <a:avLst/>
            <a:gdLst>
              <a:gd name="connsiteX0" fmla="*/ 0 w 1264311"/>
              <a:gd name="connsiteY0" fmla="*/ 78722 h 472320"/>
              <a:gd name="connsiteX1" fmla="*/ 78722 w 1264311"/>
              <a:gd name="connsiteY1" fmla="*/ 0 h 472320"/>
              <a:gd name="connsiteX2" fmla="*/ 1185589 w 1264311"/>
              <a:gd name="connsiteY2" fmla="*/ 0 h 472320"/>
              <a:gd name="connsiteX3" fmla="*/ 1264311 w 1264311"/>
              <a:gd name="connsiteY3" fmla="*/ 78722 h 472320"/>
              <a:gd name="connsiteX4" fmla="*/ 1264311 w 1264311"/>
              <a:gd name="connsiteY4" fmla="*/ 393598 h 472320"/>
              <a:gd name="connsiteX5" fmla="*/ 1185589 w 1264311"/>
              <a:gd name="connsiteY5" fmla="*/ 472320 h 472320"/>
              <a:gd name="connsiteX6" fmla="*/ 78722 w 1264311"/>
              <a:gd name="connsiteY6" fmla="*/ 472320 h 472320"/>
              <a:gd name="connsiteX7" fmla="*/ 0 w 1264311"/>
              <a:gd name="connsiteY7" fmla="*/ 393598 h 472320"/>
              <a:gd name="connsiteX8" fmla="*/ 0 w 1264311"/>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11" h="472320">
                <a:moveTo>
                  <a:pt x="0" y="78722"/>
                </a:moveTo>
                <a:cubicBezTo>
                  <a:pt x="0" y="35245"/>
                  <a:pt x="35245" y="0"/>
                  <a:pt x="78722" y="0"/>
                </a:cubicBezTo>
                <a:lnTo>
                  <a:pt x="1185589" y="0"/>
                </a:lnTo>
                <a:cubicBezTo>
                  <a:pt x="1229066" y="0"/>
                  <a:pt x="1264311" y="35245"/>
                  <a:pt x="1264311" y="78722"/>
                </a:cubicBezTo>
                <a:lnTo>
                  <a:pt x="1264311" y="393598"/>
                </a:lnTo>
                <a:cubicBezTo>
                  <a:pt x="1264311" y="437075"/>
                  <a:pt x="1229066" y="472320"/>
                  <a:pt x="1185589"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72110" tIns="23057" rIns="172110" bIns="23057" numCol="1" spcCol="1270" anchor="ctr" anchorCtr="0">
            <a:noAutofit/>
          </a:bodyPr>
          <a:lstStyle/>
          <a:p>
            <a:pPr marL="0" lvl="0" indent="0" algn="l" defTabSz="311150" rtl="0">
              <a:lnSpc>
                <a:spcPct val="90000"/>
              </a:lnSpc>
              <a:spcBef>
                <a:spcPct val="0"/>
              </a:spcBef>
              <a:spcAft>
                <a:spcPct val="35000"/>
              </a:spcAft>
              <a:buNone/>
            </a:pPr>
            <a:r>
              <a:rPr lang="en-US" sz="1200" b="1" kern="1200">
                <a:latin typeface="Arial"/>
              </a:rPr>
              <a:t>Segment Details</a:t>
            </a:r>
            <a:endParaRPr lang="en-US" sz="1200" b="1" kern="1200"/>
          </a:p>
        </p:txBody>
      </p:sp>
      <p:sp>
        <p:nvSpPr>
          <p:cNvPr id="8" name="Text Placeholder 2">
            <a:extLst>
              <a:ext uri="{FF2B5EF4-FFF2-40B4-BE49-F238E27FC236}">
                <a16:creationId xmlns:a16="http://schemas.microsoft.com/office/drawing/2014/main" id="{7A641AFA-0CAA-1C87-F50C-5BA4A17A592F}"/>
              </a:ext>
            </a:extLst>
          </p:cNvPr>
          <p:cNvSpPr txBox="1">
            <a:spLocks noGrp="1" noRot="1" noMove="1" noResize="1" noEditPoints="1" noAdjustHandles="1" noChangeArrowheads="1" noChangeShapeType="1"/>
          </p:cNvSpPr>
          <p:nvPr/>
        </p:nvSpPr>
        <p:spPr>
          <a:xfrm>
            <a:off x="190500" y="1655549"/>
            <a:ext cx="8870181" cy="629039"/>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a:latin typeface="Montserrat"/>
              </a:rPr>
              <a:t>Nature of the transaction from an accounting perspective: This indicates whether a transaction is a liability, expense, asset, revenue, etc.</a:t>
            </a:r>
          </a:p>
          <a:p>
            <a:endParaRPr lang="en-US" sz="1800">
              <a:latin typeface="Montserrat"/>
            </a:endParaRPr>
          </a:p>
        </p:txBody>
      </p:sp>
      <p:graphicFrame>
        <p:nvGraphicFramePr>
          <p:cNvPr id="3" name="Table 2">
            <a:extLst>
              <a:ext uri="{FF2B5EF4-FFF2-40B4-BE49-F238E27FC236}">
                <a16:creationId xmlns:a16="http://schemas.microsoft.com/office/drawing/2014/main" id="{16BFB477-B957-44A7-64A1-88C1CF144810}"/>
              </a:ext>
            </a:extLst>
          </p:cNvPr>
          <p:cNvGraphicFramePr>
            <a:graphicFrameLocks noGrp="1" noDrilldown="1" noMove="1" noResize="1"/>
          </p:cNvGraphicFramePr>
          <p:nvPr>
            <p:extLst>
              <p:ext uri="{D42A27DB-BD31-4B8C-83A1-F6EECF244321}">
                <p14:modId xmlns:p14="http://schemas.microsoft.com/office/powerpoint/2010/main" val="2401113503"/>
              </p:ext>
            </p:extLst>
          </p:nvPr>
        </p:nvGraphicFramePr>
        <p:xfrm>
          <a:off x="322428" y="999673"/>
          <a:ext cx="7621515" cy="487680"/>
        </p:xfrm>
        <a:graphic>
          <a:graphicData uri="http://schemas.openxmlformats.org/drawingml/2006/table">
            <a:tbl>
              <a:tblPr firstRow="1" bandRow="1">
                <a:tableStyleId>{5940675A-B579-460E-94D1-54222C63F5DA}</a:tableStyleId>
              </a:tblPr>
              <a:tblGrid>
                <a:gridCol w="997489">
                  <a:extLst>
                    <a:ext uri="{9D8B030D-6E8A-4147-A177-3AD203B41FA5}">
                      <a16:colId xmlns:a16="http://schemas.microsoft.com/office/drawing/2014/main" val="4153570468"/>
                    </a:ext>
                  </a:extLst>
                </a:gridCol>
                <a:gridCol w="898497">
                  <a:extLst>
                    <a:ext uri="{9D8B030D-6E8A-4147-A177-3AD203B41FA5}">
                      <a16:colId xmlns:a16="http://schemas.microsoft.com/office/drawing/2014/main" val="3207048747"/>
                    </a:ext>
                  </a:extLst>
                </a:gridCol>
                <a:gridCol w="1081377">
                  <a:extLst>
                    <a:ext uri="{9D8B030D-6E8A-4147-A177-3AD203B41FA5}">
                      <a16:colId xmlns:a16="http://schemas.microsoft.com/office/drawing/2014/main" val="5717160"/>
                    </a:ext>
                  </a:extLst>
                </a:gridCol>
                <a:gridCol w="954157">
                  <a:extLst>
                    <a:ext uri="{9D8B030D-6E8A-4147-A177-3AD203B41FA5}">
                      <a16:colId xmlns:a16="http://schemas.microsoft.com/office/drawing/2014/main" val="119219019"/>
                    </a:ext>
                  </a:extLst>
                </a:gridCol>
                <a:gridCol w="1399855">
                  <a:extLst>
                    <a:ext uri="{9D8B030D-6E8A-4147-A177-3AD203B41FA5}">
                      <a16:colId xmlns:a16="http://schemas.microsoft.com/office/drawing/2014/main" val="1647100384"/>
                    </a:ext>
                  </a:extLst>
                </a:gridCol>
                <a:gridCol w="1347483">
                  <a:extLst>
                    <a:ext uri="{9D8B030D-6E8A-4147-A177-3AD203B41FA5}">
                      <a16:colId xmlns:a16="http://schemas.microsoft.com/office/drawing/2014/main" val="2106790921"/>
                    </a:ext>
                  </a:extLst>
                </a:gridCol>
                <a:gridCol w="942657">
                  <a:extLst>
                    <a:ext uri="{9D8B030D-6E8A-4147-A177-3AD203B41FA5}">
                      <a16:colId xmlns:a16="http://schemas.microsoft.com/office/drawing/2014/main" val="45774012"/>
                    </a:ext>
                  </a:extLst>
                </a:gridCol>
              </a:tblGrid>
              <a:tr h="382653">
                <a:tc>
                  <a:txBody>
                    <a:bodyPr/>
                    <a:lstStyle/>
                    <a:p>
                      <a:pPr algn="ctr"/>
                      <a:r>
                        <a:rPr lang="en-US" sz="1200" b="1">
                          <a:solidFill>
                            <a:schemeClr val="bg1"/>
                          </a:solidFill>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tc>
                  <a:txBody>
                    <a:bodyPr/>
                    <a:lstStyle/>
                    <a:p>
                      <a:pPr algn="ctr"/>
                      <a:r>
                        <a:rPr lang="en-US" sz="1200" b="1">
                          <a:solidFill>
                            <a:schemeClr val="bg1"/>
                          </a:solidFill>
                        </a:rPr>
                        <a:t>Classification</a:t>
                      </a:r>
                      <a:endParaRPr lang="en-US" sz="70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3342638393"/>
                  </a:ext>
                </a:extLst>
              </a:tr>
            </a:tbl>
          </a:graphicData>
        </a:graphic>
      </p:graphicFrame>
      <p:sp>
        <p:nvSpPr>
          <p:cNvPr id="2" name="Title 1">
            <a:extLst>
              <a:ext uri="{FF2B5EF4-FFF2-40B4-BE49-F238E27FC236}">
                <a16:creationId xmlns:a16="http://schemas.microsoft.com/office/drawing/2014/main" id="{FDE2A03C-BBDA-08CF-FE33-BF3D1BF5C1F7}"/>
              </a:ext>
            </a:extLst>
          </p:cNvPr>
          <p:cNvSpPr txBox="1">
            <a:spLocks noGrp="1" noRot="1" noMove="1" noResize="1" noEditPoints="1" noAdjustHandles="1" noChangeArrowheads="1" noChangeShapeType="1"/>
          </p:cNvSpPr>
          <p:nvPr>
            <p:ph type="title" idx="4294967295"/>
          </p:nvPr>
        </p:nvSpPr>
        <p:spPr>
          <a:xfrm>
            <a:off x="358339" y="138235"/>
            <a:ext cx="6302746" cy="4026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Account</a:t>
            </a:r>
            <a:br>
              <a:rPr kumimoji="0" lang="en-US" sz="32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r>
              <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Montserrat ExtraBold"/>
              </a:rPr>
              <a:t> </a:t>
            </a:r>
            <a:endPar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Arial"/>
            </a:endParaRPr>
          </a:p>
        </p:txBody>
      </p:sp>
    </p:spTree>
    <p:extLst>
      <p:ext uri="{BB962C8B-B14F-4D97-AF65-F5344CB8AC3E}">
        <p14:creationId xmlns:p14="http://schemas.microsoft.com/office/powerpoint/2010/main" val="3449502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9DE0A21D-AC65-823D-67C5-CCB98B4BA55C}"/>
            </a:ext>
          </a:extLst>
        </p:cNvPr>
        <p:cNvGrpSpPr/>
        <p:nvPr/>
      </p:nvGrpSpPr>
      <p:grpSpPr>
        <a:xfrm>
          <a:off x="0" y="0"/>
          <a:ext cx="0" cy="0"/>
          <a:chOff x="0" y="0"/>
          <a:chExt cx="0" cy="0"/>
        </a:xfrm>
      </p:grpSpPr>
      <p:sp>
        <p:nvSpPr>
          <p:cNvPr id="2" name="TextBox 1" descr="Segment details callout box">
            <a:extLst>
              <a:ext uri="{FF2B5EF4-FFF2-40B4-BE49-F238E27FC236}">
                <a16:creationId xmlns:a16="http://schemas.microsoft.com/office/drawing/2014/main" id="{B4B2FCD2-8638-AB3A-316B-7430EF98329B}"/>
              </a:ext>
            </a:extLst>
          </p:cNvPr>
          <p:cNvSpPr txBox="1">
            <a:spLocks noGrp="1" noRot="1" noMove="1" noResize="1" noEditPoints="1" noAdjustHandles="1" noChangeArrowheads="1" noChangeShapeType="1"/>
          </p:cNvSpPr>
          <p:nvPr/>
        </p:nvSpPr>
        <p:spPr>
          <a:xfrm>
            <a:off x="306900" y="1541433"/>
            <a:ext cx="8530200" cy="523670"/>
          </a:xfrm>
          <a:prstGeom prst="rect">
            <a:avLst/>
          </a:prstGeom>
          <a:noFill/>
        </p:spPr>
        <p:txBody>
          <a:bodyPr wrap="square" rtlCol="0">
            <a:spAutoFit/>
          </a:bodyPr>
          <a:lstStyle/>
          <a:p>
            <a:pPr marL="457189" indent="-457189">
              <a:buFont typeface="+mj-lt"/>
              <a:buAutoNum type="arabicPeriod"/>
            </a:pPr>
            <a:endParaRPr lang="en-US" sz="1870">
              <a:latin typeface="Arial" panose="020B0604020202020204" pitchFamily="34" charset="0"/>
              <a:ea typeface="Calibri" panose="020F0502020204030204" pitchFamily="34" charset="0"/>
              <a:cs typeface="Arial" panose="020B0604020202020204" pitchFamily="34" charset="0"/>
            </a:endParaRPr>
          </a:p>
          <a:p>
            <a:pPr marL="457189" indent="-457189">
              <a:buFont typeface="+mj-lt"/>
              <a:buAutoNum type="arabicPeriod"/>
            </a:pPr>
            <a:endParaRPr lang="en-US" sz="933">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16B974E8-FEF4-FEA5-5066-F4EE9DD89288}"/>
              </a:ext>
            </a:extLst>
          </p:cNvPr>
          <p:cNvSpPr txBox="1">
            <a:spLocks/>
          </p:cNvSpPr>
          <p:nvPr/>
        </p:nvSpPr>
        <p:spPr>
          <a:xfrm>
            <a:off x="319242" y="3896089"/>
            <a:ext cx="8553522" cy="897938"/>
          </a:xfrm>
          <a:prstGeom prst="rect">
            <a:avLst/>
          </a:prstGeom>
          <a:noFill/>
        </p:spPr>
        <p:txBody>
          <a:bodyPr wrap="square" rtlCol="0">
            <a:spAutoFit/>
          </a:bodyPr>
          <a:lstStyle/>
          <a:p>
            <a:pPr marL="114300" lvl="1" indent="-114300" algn="l" defTabSz="533400" rtl="0">
              <a:lnSpc>
                <a:spcPct val="90000"/>
              </a:lnSpc>
              <a:spcBef>
                <a:spcPct val="0"/>
              </a:spcBef>
              <a:spcAft>
                <a:spcPct val="15000"/>
              </a:spcAft>
              <a:buChar char="•"/>
            </a:pPr>
            <a:r>
              <a:rPr lang="en-US" sz="1100" kern="1200">
                <a:solidFill>
                  <a:srgbClr val="000000"/>
                </a:solidFill>
                <a:latin typeface="Montserrat" pitchFamily="2" charset="77"/>
              </a:rPr>
              <a:t>This segment </a:t>
            </a:r>
            <a:r>
              <a:rPr lang="en-US" sz="1100" kern="1200">
                <a:latin typeface="Montserrat" pitchFamily="2" charset="77"/>
              </a:rPr>
              <a:t>will have a hierarchy that provides reporting capabilities.</a:t>
            </a:r>
          </a:p>
          <a:p>
            <a:pPr marL="114300" lvl="1" indent="-114300" algn="l" defTabSz="533400" rtl="0">
              <a:lnSpc>
                <a:spcPct val="90000"/>
              </a:lnSpc>
              <a:spcBef>
                <a:spcPct val="0"/>
              </a:spcBef>
              <a:spcAft>
                <a:spcPct val="15000"/>
              </a:spcAft>
              <a:buChar char="•"/>
            </a:pPr>
            <a:r>
              <a:rPr lang="en-US" sz="1100" b="0" i="0" u="none" strike="noStrike">
                <a:solidFill>
                  <a:srgbClr val="000000"/>
                </a:solidFill>
                <a:effectLst/>
                <a:latin typeface="Montserrat" pitchFamily="2" charset="77"/>
              </a:rPr>
              <a:t>Mapping: current state Program </a:t>
            </a:r>
            <a:r>
              <a:rPr lang="en-US" sz="1100">
                <a:latin typeface="Montserrat" pitchFamily="2" charset="77"/>
              </a:rPr>
              <a:t>or</a:t>
            </a:r>
            <a:r>
              <a:rPr lang="en-US" sz="1100" b="0" i="0" u="none" strike="noStrike">
                <a:solidFill>
                  <a:srgbClr val="000000"/>
                </a:solidFill>
                <a:effectLst/>
                <a:latin typeface="Montserrat" pitchFamily="2" charset="77"/>
              </a:rPr>
              <a:t> Class. </a:t>
            </a:r>
            <a:r>
              <a:rPr lang="en-US" sz="1100" kern="1200">
                <a:solidFill>
                  <a:srgbClr val="000000"/>
                </a:solidFill>
                <a:latin typeface="Montserrat" pitchFamily="2" charset="77"/>
              </a:rPr>
              <a:t>It is paramount that this be entered correctly </a:t>
            </a:r>
            <a:r>
              <a:rPr lang="en-US" sz="1100" b="1" kern="1200">
                <a:solidFill>
                  <a:srgbClr val="000000"/>
                </a:solidFill>
                <a:latin typeface="Montserrat" pitchFamily="2" charset="77"/>
              </a:rPr>
              <a:t>for all expenses</a:t>
            </a:r>
            <a:r>
              <a:rPr lang="en-US" sz="1100" kern="1200">
                <a:solidFill>
                  <a:srgbClr val="000000"/>
                </a:solidFill>
                <a:latin typeface="Montserrat" pitchFamily="2" charset="77"/>
              </a:rPr>
              <a:t>.</a:t>
            </a:r>
            <a:r>
              <a:rPr lang="en-US" sz="1100" b="1" kern="1200">
                <a:latin typeface="Montserrat" pitchFamily="2" charset="77"/>
              </a:rPr>
              <a:t> </a:t>
            </a:r>
            <a:r>
              <a:rPr lang="en-US" sz="1100">
                <a:solidFill>
                  <a:srgbClr val="000000"/>
                </a:solidFill>
                <a:latin typeface="Montserrat" pitchFamily="2" charset="77"/>
              </a:rPr>
              <a:t>This segment also contains academic terms to classify certain </a:t>
            </a:r>
            <a:r>
              <a:rPr lang="en-US" sz="1100" b="1">
                <a:solidFill>
                  <a:srgbClr val="000000"/>
                </a:solidFill>
                <a:latin typeface="Montserrat" pitchFamily="2" charset="77"/>
              </a:rPr>
              <a:t>revenues. </a:t>
            </a:r>
            <a:r>
              <a:rPr lang="en-US" sz="1100">
                <a:latin typeface="Montserrat" pitchFamily="2" charset="77"/>
              </a:rPr>
              <a:t>The current state Class field provides the terms related to revenue transactions that is also included in this new segment.</a:t>
            </a:r>
            <a:endParaRPr lang="en-US" sz="1100" b="0" i="0">
              <a:solidFill>
                <a:srgbClr val="000000"/>
              </a:solidFill>
              <a:effectLst/>
              <a:latin typeface="Montserrat" pitchFamily="2" charset="77"/>
            </a:endParaRPr>
          </a:p>
          <a:p>
            <a:pPr marL="114300" lvl="1" indent="-114300" algn="l" defTabSz="533400" rtl="0">
              <a:lnSpc>
                <a:spcPct val="90000"/>
              </a:lnSpc>
              <a:spcBef>
                <a:spcPct val="0"/>
              </a:spcBef>
              <a:spcAft>
                <a:spcPct val="15000"/>
              </a:spcAft>
              <a:buChar char="•"/>
            </a:pPr>
            <a:endParaRPr lang="en-US" sz="1050" kern="1200"/>
          </a:p>
        </p:txBody>
      </p:sp>
      <p:sp>
        <p:nvSpPr>
          <p:cNvPr id="4" name="Freeform: Shape 4" descr="Segment details callout box">
            <a:extLst>
              <a:ext uri="{FF2B5EF4-FFF2-40B4-BE49-F238E27FC236}">
                <a16:creationId xmlns:a16="http://schemas.microsoft.com/office/drawing/2014/main" id="{9E5A9156-A5E3-C025-C864-E33359D90C80}"/>
              </a:ext>
            </a:extLst>
          </p:cNvPr>
          <p:cNvSpPr>
            <a:spLocks/>
          </p:cNvSpPr>
          <p:nvPr/>
        </p:nvSpPr>
        <p:spPr>
          <a:xfrm>
            <a:off x="319242" y="3672569"/>
            <a:ext cx="8500924" cy="992281"/>
          </a:xfrm>
          <a:custGeom>
            <a:avLst/>
            <a:gdLst>
              <a:gd name="connsiteX0" fmla="*/ 0 w 5633510"/>
              <a:gd name="connsiteY0" fmla="*/ 0 h 522701"/>
              <a:gd name="connsiteX1" fmla="*/ 5633510 w 5633510"/>
              <a:gd name="connsiteY1" fmla="*/ 0 h 522701"/>
              <a:gd name="connsiteX2" fmla="*/ 5633510 w 5633510"/>
              <a:gd name="connsiteY2" fmla="*/ 522701 h 522701"/>
              <a:gd name="connsiteX3" fmla="*/ 0 w 5633510"/>
              <a:gd name="connsiteY3" fmla="*/ 522701 h 522701"/>
              <a:gd name="connsiteX4" fmla="*/ 0 w 5633510"/>
              <a:gd name="connsiteY4" fmla="*/ 0 h 522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3510" h="522701">
                <a:moveTo>
                  <a:pt x="0" y="0"/>
                </a:moveTo>
                <a:lnTo>
                  <a:pt x="5633510" y="0"/>
                </a:lnTo>
                <a:lnTo>
                  <a:pt x="5633510" y="522701"/>
                </a:lnTo>
                <a:lnTo>
                  <a:pt x="0" y="522701"/>
                </a:lnTo>
                <a:lnTo>
                  <a:pt x="0" y="0"/>
                </a:lnTo>
                <a:close/>
              </a:path>
            </a:pathLst>
          </a:custGeom>
          <a:noFill/>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7223" tIns="145796" rIns="437223" bIns="85344" numCol="1" spcCol="1270" anchor="t" anchorCtr="0">
            <a:noAutofit/>
          </a:bodyPr>
          <a:lstStyle/>
          <a:p>
            <a:pPr marL="114300" lvl="1" indent="-114300" algn="l" defTabSz="533400" rtl="0">
              <a:lnSpc>
                <a:spcPct val="90000"/>
              </a:lnSpc>
              <a:spcBef>
                <a:spcPct val="0"/>
              </a:spcBef>
              <a:spcAft>
                <a:spcPct val="15000"/>
              </a:spcAft>
              <a:buChar char="•"/>
            </a:pPr>
            <a:endParaRPr lang="en-US" sz="1100"/>
          </a:p>
        </p:txBody>
      </p:sp>
      <p:sp>
        <p:nvSpPr>
          <p:cNvPr id="5" name="Freeform: Shape 5">
            <a:extLst>
              <a:ext uri="{FF2B5EF4-FFF2-40B4-BE49-F238E27FC236}">
                <a16:creationId xmlns:a16="http://schemas.microsoft.com/office/drawing/2014/main" id="{D114F579-E262-07A2-9C17-973BEA888EB0}"/>
              </a:ext>
            </a:extLst>
          </p:cNvPr>
          <p:cNvSpPr>
            <a:spLocks/>
          </p:cNvSpPr>
          <p:nvPr/>
        </p:nvSpPr>
        <p:spPr>
          <a:xfrm>
            <a:off x="390693" y="3435463"/>
            <a:ext cx="1548547" cy="472320"/>
          </a:xfrm>
          <a:custGeom>
            <a:avLst/>
            <a:gdLst>
              <a:gd name="connsiteX0" fmla="*/ 0 w 1264311"/>
              <a:gd name="connsiteY0" fmla="*/ 78722 h 472320"/>
              <a:gd name="connsiteX1" fmla="*/ 78722 w 1264311"/>
              <a:gd name="connsiteY1" fmla="*/ 0 h 472320"/>
              <a:gd name="connsiteX2" fmla="*/ 1185589 w 1264311"/>
              <a:gd name="connsiteY2" fmla="*/ 0 h 472320"/>
              <a:gd name="connsiteX3" fmla="*/ 1264311 w 1264311"/>
              <a:gd name="connsiteY3" fmla="*/ 78722 h 472320"/>
              <a:gd name="connsiteX4" fmla="*/ 1264311 w 1264311"/>
              <a:gd name="connsiteY4" fmla="*/ 393598 h 472320"/>
              <a:gd name="connsiteX5" fmla="*/ 1185589 w 1264311"/>
              <a:gd name="connsiteY5" fmla="*/ 472320 h 472320"/>
              <a:gd name="connsiteX6" fmla="*/ 78722 w 1264311"/>
              <a:gd name="connsiteY6" fmla="*/ 472320 h 472320"/>
              <a:gd name="connsiteX7" fmla="*/ 0 w 1264311"/>
              <a:gd name="connsiteY7" fmla="*/ 393598 h 472320"/>
              <a:gd name="connsiteX8" fmla="*/ 0 w 1264311"/>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11" h="472320">
                <a:moveTo>
                  <a:pt x="0" y="78722"/>
                </a:moveTo>
                <a:cubicBezTo>
                  <a:pt x="0" y="35245"/>
                  <a:pt x="35245" y="0"/>
                  <a:pt x="78722" y="0"/>
                </a:cubicBezTo>
                <a:lnTo>
                  <a:pt x="1185589" y="0"/>
                </a:lnTo>
                <a:cubicBezTo>
                  <a:pt x="1229066" y="0"/>
                  <a:pt x="1264311" y="35245"/>
                  <a:pt x="1264311" y="78722"/>
                </a:cubicBezTo>
                <a:lnTo>
                  <a:pt x="1264311" y="393598"/>
                </a:lnTo>
                <a:cubicBezTo>
                  <a:pt x="1264311" y="437075"/>
                  <a:pt x="1229066" y="472320"/>
                  <a:pt x="1185589"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72110" tIns="23057" rIns="172110" bIns="23057" numCol="1" spcCol="1270" anchor="ctr" anchorCtr="0">
            <a:noAutofit/>
          </a:bodyPr>
          <a:lstStyle/>
          <a:p>
            <a:pPr marL="0" lvl="0" indent="0" algn="l" defTabSz="311150" rtl="0">
              <a:lnSpc>
                <a:spcPct val="90000"/>
              </a:lnSpc>
              <a:spcBef>
                <a:spcPct val="0"/>
              </a:spcBef>
              <a:spcAft>
                <a:spcPct val="35000"/>
              </a:spcAft>
              <a:buNone/>
            </a:pPr>
            <a:r>
              <a:rPr lang="en-US" sz="1200" b="1" kern="1200">
                <a:latin typeface="Arial"/>
              </a:rPr>
              <a:t>Segment Details</a:t>
            </a:r>
            <a:endParaRPr lang="en-US" sz="1200" b="1" kern="1200"/>
          </a:p>
        </p:txBody>
      </p:sp>
      <p:sp>
        <p:nvSpPr>
          <p:cNvPr id="6" name="TextBox 5">
            <a:extLst>
              <a:ext uri="{FF2B5EF4-FFF2-40B4-BE49-F238E27FC236}">
                <a16:creationId xmlns:a16="http://schemas.microsoft.com/office/drawing/2014/main" id="{16A657B6-456E-A97F-DB24-F3A2EA1E125E}"/>
              </a:ext>
            </a:extLst>
          </p:cNvPr>
          <p:cNvSpPr txBox="1">
            <a:spLocks/>
          </p:cNvSpPr>
          <p:nvPr/>
        </p:nvSpPr>
        <p:spPr>
          <a:xfrm>
            <a:off x="299591" y="1260791"/>
            <a:ext cx="8530200" cy="2232662"/>
          </a:xfrm>
          <a:prstGeom prst="rect">
            <a:avLst/>
          </a:prstGeom>
          <a:noFill/>
        </p:spPr>
        <p:txBody>
          <a:bodyPr wrap="square" rtlCol="0">
            <a:spAutoFit/>
          </a:bodyPr>
          <a:lstStyle/>
          <a:p>
            <a:pPr>
              <a:lnSpc>
                <a:spcPct val="107000"/>
              </a:lnSpc>
              <a:spcAft>
                <a:spcPts val="1067"/>
              </a:spcAft>
            </a:pPr>
            <a:r>
              <a:rPr lang="en-US">
                <a:latin typeface="Montserrat"/>
              </a:rPr>
              <a:t>Describes other attributes refining the transaction.  It describes the “what for?”, such as for research or instruction. This segment is critical for reporting and auditable financial statements, and required for </a:t>
            </a:r>
            <a:r>
              <a:rPr lang="en-US" err="1">
                <a:latin typeface="Montserrat"/>
              </a:rPr>
              <a:t>WolfMart</a:t>
            </a:r>
            <a:r>
              <a:rPr lang="en-US">
                <a:latin typeface="Montserrat"/>
              </a:rPr>
              <a:t> Transactions. </a:t>
            </a:r>
            <a:r>
              <a:rPr lang="en-US">
                <a:latin typeface="Montserrat" pitchFamily="2" charset="77"/>
                <a:ea typeface="Calibri" panose="020F0502020204030204" pitchFamily="34" charset="0"/>
                <a:cs typeface="Arial" panose="020B0604020202020204" pitchFamily="34" charset="0"/>
              </a:rPr>
              <a:t>When you see the new </a:t>
            </a:r>
            <a:r>
              <a:rPr lang="en-US" b="1">
                <a:latin typeface="Montserrat" pitchFamily="2" charset="77"/>
                <a:ea typeface="Calibri" panose="020F0502020204030204" pitchFamily="34" charset="0"/>
                <a:cs typeface="Arial" panose="020B0604020202020204" pitchFamily="34" charset="0"/>
              </a:rPr>
              <a:t>Classification </a:t>
            </a:r>
            <a:r>
              <a:rPr lang="en-US">
                <a:latin typeface="Montserrat" pitchFamily="2" charset="77"/>
                <a:ea typeface="Calibri" panose="020F0502020204030204" pitchFamily="34" charset="0"/>
                <a:cs typeface="Arial" panose="020B0604020202020204" pitchFamily="34" charset="0"/>
              </a:rPr>
              <a:t>field know it houses:</a:t>
            </a:r>
          </a:p>
          <a:p>
            <a:pPr marL="457189" indent="-457189">
              <a:buFont typeface="+mj-lt"/>
              <a:buAutoNum type="arabicPeriod"/>
            </a:pPr>
            <a:r>
              <a:rPr lang="en-US" b="1">
                <a:latin typeface="Montserrat" pitchFamily="2" charset="77"/>
              </a:rPr>
              <a:t>For expenses: </a:t>
            </a:r>
            <a:r>
              <a:rPr lang="en-US">
                <a:latin typeface="Montserrat" pitchFamily="2" charset="77"/>
              </a:rPr>
              <a:t>this provides the official NACUBO classification of </a:t>
            </a:r>
            <a:r>
              <a:rPr lang="en-US" b="1">
                <a:latin typeface="Montserrat" pitchFamily="2" charset="77"/>
              </a:rPr>
              <a:t>expenditures</a:t>
            </a:r>
            <a:r>
              <a:rPr lang="en-US">
                <a:latin typeface="Montserrat" pitchFamily="2" charset="77"/>
              </a:rPr>
              <a:t>. The functional reason for the transaction</a:t>
            </a:r>
          </a:p>
          <a:p>
            <a:pPr marL="457189" indent="-457189">
              <a:buFont typeface="+mj-lt"/>
              <a:buAutoNum type="arabicPeriod"/>
            </a:pPr>
            <a:r>
              <a:rPr lang="en-US" b="1">
                <a:latin typeface="Montserrat" pitchFamily="2" charset="77"/>
              </a:rPr>
              <a:t>For revenue: </a:t>
            </a:r>
            <a:r>
              <a:rPr lang="en-US">
                <a:latin typeface="Montserrat" pitchFamily="2" charset="77"/>
              </a:rPr>
              <a:t>The current Class field provides the semester terms related to </a:t>
            </a:r>
            <a:r>
              <a:rPr lang="en-US" b="1">
                <a:latin typeface="Montserrat" pitchFamily="2" charset="77"/>
              </a:rPr>
              <a:t>revenue</a:t>
            </a:r>
            <a:r>
              <a:rPr lang="en-US">
                <a:latin typeface="Montserrat" pitchFamily="2" charset="77"/>
              </a:rPr>
              <a:t> transactions. Additionally, it denotes the revenue transaction category, such as CRT (cash receipts), REF (refunds), FIN (financial aid payment), CHG (charge).</a:t>
            </a:r>
            <a:endParaRPr lang="en-US" sz="933">
              <a:latin typeface="Arial" panose="020B060402020202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E6A47913-7A00-3FE3-1491-FE28A9FD241B}"/>
              </a:ext>
            </a:extLst>
          </p:cNvPr>
          <p:cNvGraphicFramePr>
            <a:graphicFrameLocks/>
          </p:cNvGraphicFramePr>
          <p:nvPr>
            <p:extLst>
              <p:ext uri="{D42A27DB-BD31-4B8C-83A1-F6EECF244321}">
                <p14:modId xmlns:p14="http://schemas.microsoft.com/office/powerpoint/2010/main" val="320258354"/>
              </p:ext>
            </p:extLst>
          </p:nvPr>
        </p:nvGraphicFramePr>
        <p:xfrm>
          <a:off x="322428" y="749417"/>
          <a:ext cx="7621515" cy="487680"/>
        </p:xfrm>
        <a:graphic>
          <a:graphicData uri="http://schemas.openxmlformats.org/drawingml/2006/table">
            <a:tbl>
              <a:tblPr firstRow="1" bandRow="1">
                <a:tableStyleId>{5940675A-B579-460E-94D1-54222C63F5DA}</a:tableStyleId>
              </a:tblPr>
              <a:tblGrid>
                <a:gridCol w="997489">
                  <a:extLst>
                    <a:ext uri="{9D8B030D-6E8A-4147-A177-3AD203B41FA5}">
                      <a16:colId xmlns:a16="http://schemas.microsoft.com/office/drawing/2014/main" val="4153570468"/>
                    </a:ext>
                  </a:extLst>
                </a:gridCol>
                <a:gridCol w="898497">
                  <a:extLst>
                    <a:ext uri="{9D8B030D-6E8A-4147-A177-3AD203B41FA5}">
                      <a16:colId xmlns:a16="http://schemas.microsoft.com/office/drawing/2014/main" val="3207048747"/>
                    </a:ext>
                  </a:extLst>
                </a:gridCol>
                <a:gridCol w="1081377">
                  <a:extLst>
                    <a:ext uri="{9D8B030D-6E8A-4147-A177-3AD203B41FA5}">
                      <a16:colId xmlns:a16="http://schemas.microsoft.com/office/drawing/2014/main" val="5717160"/>
                    </a:ext>
                  </a:extLst>
                </a:gridCol>
                <a:gridCol w="954157">
                  <a:extLst>
                    <a:ext uri="{9D8B030D-6E8A-4147-A177-3AD203B41FA5}">
                      <a16:colId xmlns:a16="http://schemas.microsoft.com/office/drawing/2014/main" val="119219019"/>
                    </a:ext>
                  </a:extLst>
                </a:gridCol>
                <a:gridCol w="1399855">
                  <a:extLst>
                    <a:ext uri="{9D8B030D-6E8A-4147-A177-3AD203B41FA5}">
                      <a16:colId xmlns:a16="http://schemas.microsoft.com/office/drawing/2014/main" val="1647100384"/>
                    </a:ext>
                  </a:extLst>
                </a:gridCol>
                <a:gridCol w="1347483">
                  <a:extLst>
                    <a:ext uri="{9D8B030D-6E8A-4147-A177-3AD203B41FA5}">
                      <a16:colId xmlns:a16="http://schemas.microsoft.com/office/drawing/2014/main" val="2106790921"/>
                    </a:ext>
                  </a:extLst>
                </a:gridCol>
                <a:gridCol w="942657">
                  <a:extLst>
                    <a:ext uri="{9D8B030D-6E8A-4147-A177-3AD203B41FA5}">
                      <a16:colId xmlns:a16="http://schemas.microsoft.com/office/drawing/2014/main" val="45774012"/>
                    </a:ext>
                  </a:extLst>
                </a:gridCol>
              </a:tblGrid>
              <a:tr h="382653">
                <a:tc>
                  <a:txBody>
                    <a:bodyPr/>
                    <a:lstStyle/>
                    <a:p>
                      <a:pPr algn="ctr"/>
                      <a:r>
                        <a:rPr lang="en-US" sz="1200" b="1">
                          <a:solidFill>
                            <a:schemeClr val="bg1"/>
                          </a:solidFill>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Classification</a:t>
                      </a:r>
                      <a:endParaRPr lang="en-US" sz="70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tc>
                  <a:txBody>
                    <a:bodyPr/>
                    <a:lstStyle/>
                    <a:p>
                      <a:pPr algn="ctr"/>
                      <a:r>
                        <a:rPr lang="en-US" sz="1200" b="1">
                          <a:solidFill>
                            <a:schemeClr val="bg1"/>
                          </a:solidFill>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3342638393"/>
                  </a:ext>
                </a:extLst>
              </a:tr>
            </a:tbl>
          </a:graphicData>
        </a:graphic>
      </p:graphicFrame>
      <p:sp>
        <p:nvSpPr>
          <p:cNvPr id="8" name="Title 1">
            <a:extLst>
              <a:ext uri="{FF2B5EF4-FFF2-40B4-BE49-F238E27FC236}">
                <a16:creationId xmlns:a16="http://schemas.microsoft.com/office/drawing/2014/main" id="{0B8A492D-794E-8980-7F50-65438EEFD724}"/>
              </a:ext>
            </a:extLst>
          </p:cNvPr>
          <p:cNvSpPr txBox="1">
            <a:spLocks noGrp="1" noRot="1" noMove="1" noResize="1" noEditPoints="1" noAdjustHandles="1" noChangeArrowheads="1" noChangeShapeType="1"/>
          </p:cNvSpPr>
          <p:nvPr>
            <p:ph type="title" idx="4294967295"/>
          </p:nvPr>
        </p:nvSpPr>
        <p:spPr>
          <a:xfrm>
            <a:off x="358339" y="138235"/>
            <a:ext cx="6302746" cy="4026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Classification</a:t>
            </a:r>
            <a:br>
              <a:rPr kumimoji="0" lang="en-US" sz="32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r>
              <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Montserrat ExtraBold"/>
              </a:rPr>
              <a:t> </a:t>
            </a:r>
            <a:endPar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Arial"/>
            </a:endParaRPr>
          </a:p>
        </p:txBody>
      </p:sp>
    </p:spTree>
    <p:extLst>
      <p:ext uri="{BB962C8B-B14F-4D97-AF65-F5344CB8AC3E}">
        <p14:creationId xmlns:p14="http://schemas.microsoft.com/office/powerpoint/2010/main" val="2530721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0F40D4E9-DA68-CD09-825F-BC61295F56B1}"/>
            </a:ext>
          </a:extLst>
        </p:cNvPr>
        <p:cNvGrpSpPr/>
        <p:nvPr/>
      </p:nvGrpSpPr>
      <p:grpSpPr>
        <a:xfrm>
          <a:off x="0" y="0"/>
          <a:ext cx="0" cy="0"/>
          <a:chOff x="0" y="0"/>
          <a:chExt cx="0" cy="0"/>
        </a:xfrm>
      </p:grpSpPr>
      <p:sp>
        <p:nvSpPr>
          <p:cNvPr id="4" name="Freeform: Shape 4" descr="Segment details callout box">
            <a:extLst>
              <a:ext uri="{FF2B5EF4-FFF2-40B4-BE49-F238E27FC236}">
                <a16:creationId xmlns:a16="http://schemas.microsoft.com/office/drawing/2014/main" id="{02E8A45E-556D-3D53-3FD1-0CBDD0BB23CA}"/>
              </a:ext>
            </a:extLst>
          </p:cNvPr>
          <p:cNvSpPr>
            <a:spLocks noGrp="1" noRot="1" noMove="1" noResize="1" noEditPoints="1" noAdjustHandles="1" noChangeArrowheads="1" noChangeShapeType="1"/>
          </p:cNvSpPr>
          <p:nvPr/>
        </p:nvSpPr>
        <p:spPr>
          <a:xfrm>
            <a:off x="319242" y="3563362"/>
            <a:ext cx="8500924" cy="1117903"/>
          </a:xfrm>
          <a:custGeom>
            <a:avLst/>
            <a:gdLst>
              <a:gd name="connsiteX0" fmla="*/ 0 w 5633510"/>
              <a:gd name="connsiteY0" fmla="*/ 0 h 522701"/>
              <a:gd name="connsiteX1" fmla="*/ 5633510 w 5633510"/>
              <a:gd name="connsiteY1" fmla="*/ 0 h 522701"/>
              <a:gd name="connsiteX2" fmla="*/ 5633510 w 5633510"/>
              <a:gd name="connsiteY2" fmla="*/ 522701 h 522701"/>
              <a:gd name="connsiteX3" fmla="*/ 0 w 5633510"/>
              <a:gd name="connsiteY3" fmla="*/ 522701 h 522701"/>
              <a:gd name="connsiteX4" fmla="*/ 0 w 5633510"/>
              <a:gd name="connsiteY4" fmla="*/ 0 h 522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3510" h="522701">
                <a:moveTo>
                  <a:pt x="0" y="0"/>
                </a:moveTo>
                <a:lnTo>
                  <a:pt x="5633510" y="0"/>
                </a:lnTo>
                <a:lnTo>
                  <a:pt x="5633510" y="522701"/>
                </a:lnTo>
                <a:lnTo>
                  <a:pt x="0" y="522701"/>
                </a:lnTo>
                <a:lnTo>
                  <a:pt x="0" y="0"/>
                </a:ln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7223" tIns="145796" rIns="437223" bIns="85344" numCol="1" spcCol="1270" anchor="t" anchorCtr="0">
            <a:noAutofit/>
          </a:bodyPr>
          <a:lstStyle/>
          <a:p>
            <a:pPr marL="114300" lvl="1" indent="-114300" algn="l" defTabSz="533400" rtl="0">
              <a:lnSpc>
                <a:spcPct val="90000"/>
              </a:lnSpc>
              <a:spcBef>
                <a:spcPct val="0"/>
              </a:spcBef>
              <a:spcAft>
                <a:spcPct val="15000"/>
              </a:spcAft>
              <a:buChar char="•"/>
            </a:pPr>
            <a:endParaRPr lang="en-US" sz="1100"/>
          </a:p>
        </p:txBody>
      </p:sp>
      <p:sp>
        <p:nvSpPr>
          <p:cNvPr id="2" name="TextBox 1">
            <a:extLst>
              <a:ext uri="{FF2B5EF4-FFF2-40B4-BE49-F238E27FC236}">
                <a16:creationId xmlns:a16="http://schemas.microsoft.com/office/drawing/2014/main" id="{C989C5D5-9DE8-503E-876F-ECD6E45DA1E6}"/>
              </a:ext>
            </a:extLst>
          </p:cNvPr>
          <p:cNvSpPr txBox="1">
            <a:spLocks noGrp="1" noRot="1" noMove="1" noResize="1" noEditPoints="1" noAdjustHandles="1" noChangeArrowheads="1" noChangeShapeType="1"/>
          </p:cNvSpPr>
          <p:nvPr/>
        </p:nvSpPr>
        <p:spPr>
          <a:xfrm>
            <a:off x="356825" y="3793779"/>
            <a:ext cx="8530200" cy="812530"/>
          </a:xfrm>
          <a:prstGeom prst="rect">
            <a:avLst/>
          </a:prstGeom>
          <a:noFill/>
        </p:spPr>
        <p:txBody>
          <a:bodyPr wrap="square" rtlCol="0">
            <a:spAutoFit/>
          </a:bodyPr>
          <a:lstStyle/>
          <a:p>
            <a:pPr marL="114300" lvl="1" indent="-114300" defTabSz="533400">
              <a:lnSpc>
                <a:spcPct val="90000"/>
              </a:lnSpc>
              <a:spcBef>
                <a:spcPct val="0"/>
              </a:spcBef>
              <a:spcAft>
                <a:spcPct val="15000"/>
              </a:spcAft>
              <a:buFont typeface="Arial"/>
              <a:buChar char="•"/>
            </a:pPr>
            <a:r>
              <a:rPr lang="en-US" sz="1200" b="0" i="0" u="none" strike="noStrike">
                <a:solidFill>
                  <a:srgbClr val="000000"/>
                </a:solidFill>
                <a:effectLst/>
                <a:latin typeface="Montserrat" pitchFamily="2" charset="77"/>
              </a:rPr>
              <a:t>Current and future operating obligations of the campus and units that require planning and reserving of funds, as well as funding transactions that are allocated to support a reporting unit. </a:t>
            </a:r>
          </a:p>
          <a:p>
            <a:pPr marL="114300" lvl="1" indent="-114300" defTabSz="533400">
              <a:lnSpc>
                <a:spcPct val="90000"/>
              </a:lnSpc>
              <a:spcBef>
                <a:spcPct val="0"/>
              </a:spcBef>
              <a:spcAft>
                <a:spcPct val="15000"/>
              </a:spcAft>
              <a:buFont typeface="Arial"/>
              <a:buChar char="•"/>
            </a:pPr>
            <a:r>
              <a:rPr lang="en-US" sz="1200" kern="1200">
                <a:solidFill>
                  <a:srgbClr val="000000"/>
                </a:solidFill>
                <a:latin typeface="Montserrat" pitchFamily="2" charset="77"/>
              </a:rPr>
              <a:t>Not all transactions require a Campus Commitment code, so a default of “00000000” was established.​</a:t>
            </a:r>
          </a:p>
          <a:p>
            <a:pPr marL="114300" lvl="1" indent="-114300" defTabSz="533400">
              <a:lnSpc>
                <a:spcPct val="90000"/>
              </a:lnSpc>
              <a:spcBef>
                <a:spcPct val="0"/>
              </a:spcBef>
              <a:spcAft>
                <a:spcPct val="15000"/>
              </a:spcAft>
              <a:buFont typeface="Arial"/>
              <a:buChar char="•"/>
            </a:pPr>
            <a:r>
              <a:rPr lang="en-US" sz="1200" kern="1200">
                <a:solidFill>
                  <a:srgbClr val="000000"/>
                </a:solidFill>
                <a:latin typeface="Montserrat" pitchFamily="2" charset="77"/>
              </a:rPr>
              <a:t>No mapping exist to a current state segment.</a:t>
            </a:r>
          </a:p>
        </p:txBody>
      </p:sp>
      <p:sp>
        <p:nvSpPr>
          <p:cNvPr id="5" name="Freeform: Shape 5">
            <a:extLst>
              <a:ext uri="{FF2B5EF4-FFF2-40B4-BE49-F238E27FC236}">
                <a16:creationId xmlns:a16="http://schemas.microsoft.com/office/drawing/2014/main" id="{516A3568-900D-F8AB-4517-FD43D600A225}"/>
              </a:ext>
            </a:extLst>
          </p:cNvPr>
          <p:cNvSpPr>
            <a:spLocks noGrp="1" noRot="1" noMove="1" noResize="1" noEditPoints="1" noAdjustHandles="1" noChangeArrowheads="1" noChangeShapeType="1"/>
          </p:cNvSpPr>
          <p:nvPr/>
        </p:nvSpPr>
        <p:spPr>
          <a:xfrm>
            <a:off x="390693" y="3245135"/>
            <a:ext cx="1548547" cy="472320"/>
          </a:xfrm>
          <a:custGeom>
            <a:avLst/>
            <a:gdLst>
              <a:gd name="connsiteX0" fmla="*/ 0 w 1264311"/>
              <a:gd name="connsiteY0" fmla="*/ 78722 h 472320"/>
              <a:gd name="connsiteX1" fmla="*/ 78722 w 1264311"/>
              <a:gd name="connsiteY1" fmla="*/ 0 h 472320"/>
              <a:gd name="connsiteX2" fmla="*/ 1185589 w 1264311"/>
              <a:gd name="connsiteY2" fmla="*/ 0 h 472320"/>
              <a:gd name="connsiteX3" fmla="*/ 1264311 w 1264311"/>
              <a:gd name="connsiteY3" fmla="*/ 78722 h 472320"/>
              <a:gd name="connsiteX4" fmla="*/ 1264311 w 1264311"/>
              <a:gd name="connsiteY4" fmla="*/ 393598 h 472320"/>
              <a:gd name="connsiteX5" fmla="*/ 1185589 w 1264311"/>
              <a:gd name="connsiteY5" fmla="*/ 472320 h 472320"/>
              <a:gd name="connsiteX6" fmla="*/ 78722 w 1264311"/>
              <a:gd name="connsiteY6" fmla="*/ 472320 h 472320"/>
              <a:gd name="connsiteX7" fmla="*/ 0 w 1264311"/>
              <a:gd name="connsiteY7" fmla="*/ 393598 h 472320"/>
              <a:gd name="connsiteX8" fmla="*/ 0 w 1264311"/>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11" h="472320">
                <a:moveTo>
                  <a:pt x="0" y="78722"/>
                </a:moveTo>
                <a:cubicBezTo>
                  <a:pt x="0" y="35245"/>
                  <a:pt x="35245" y="0"/>
                  <a:pt x="78722" y="0"/>
                </a:cubicBezTo>
                <a:lnTo>
                  <a:pt x="1185589" y="0"/>
                </a:lnTo>
                <a:cubicBezTo>
                  <a:pt x="1229066" y="0"/>
                  <a:pt x="1264311" y="35245"/>
                  <a:pt x="1264311" y="78722"/>
                </a:cubicBezTo>
                <a:lnTo>
                  <a:pt x="1264311" y="393598"/>
                </a:lnTo>
                <a:cubicBezTo>
                  <a:pt x="1264311" y="437075"/>
                  <a:pt x="1229066" y="472320"/>
                  <a:pt x="1185589"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72110" tIns="23057" rIns="172110" bIns="23057" numCol="1" spcCol="1270" anchor="ctr" anchorCtr="0">
            <a:noAutofit/>
          </a:bodyPr>
          <a:lstStyle/>
          <a:p>
            <a:pPr marL="0" lvl="0" indent="0" algn="l" defTabSz="311150" rtl="0">
              <a:lnSpc>
                <a:spcPct val="90000"/>
              </a:lnSpc>
              <a:spcBef>
                <a:spcPct val="0"/>
              </a:spcBef>
              <a:spcAft>
                <a:spcPct val="35000"/>
              </a:spcAft>
              <a:buNone/>
            </a:pPr>
            <a:r>
              <a:rPr lang="en-US" sz="1200" b="1" kern="1200">
                <a:latin typeface="Arial"/>
              </a:rPr>
              <a:t>Segment Details</a:t>
            </a:r>
            <a:endParaRPr lang="en-US" sz="1200" b="1" kern="1200"/>
          </a:p>
        </p:txBody>
      </p:sp>
      <p:sp>
        <p:nvSpPr>
          <p:cNvPr id="6" name="Text Placeholder 2">
            <a:extLst>
              <a:ext uri="{FF2B5EF4-FFF2-40B4-BE49-F238E27FC236}">
                <a16:creationId xmlns:a16="http://schemas.microsoft.com/office/drawing/2014/main" id="{FF0C914F-5820-8F09-7D63-4433D3B7A84C}"/>
              </a:ext>
            </a:extLst>
          </p:cNvPr>
          <p:cNvSpPr txBox="1">
            <a:spLocks noGrp="1" noRot="1" noMove="1" noResize="1" noEditPoints="1" noAdjustHandles="1" noChangeArrowheads="1" noChangeShapeType="1"/>
          </p:cNvSpPr>
          <p:nvPr/>
        </p:nvSpPr>
        <p:spPr>
          <a:xfrm>
            <a:off x="223211" y="1503135"/>
            <a:ext cx="8728633" cy="174087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latin typeface="Montserrat" panose="00000500000000000000" pitchFamily="2" charset="0"/>
              </a:rPr>
              <a:t>NET NEW. </a:t>
            </a:r>
            <a:r>
              <a:rPr lang="en-US" sz="1200">
                <a:latin typeface="Montserrat" panose="00000500000000000000" pitchFamily="2" charset="0"/>
              </a:rPr>
              <a:t>This segment will give units the ability to track their commitments. Campus Commitments are current and future financial obligations between campus leadership, schools, departments, or units that require planning and reserving of funds. These commitments may be one-time or multi-year funding promises that support operations across the university.</a:t>
            </a:r>
          </a:p>
          <a:p>
            <a:br>
              <a:rPr lang="en-US" sz="1200">
                <a:latin typeface="Montserrat" panose="00000500000000000000" pitchFamily="2" charset="0"/>
              </a:rPr>
            </a:br>
            <a:r>
              <a:rPr lang="en-US" sz="1200">
                <a:latin typeface="Montserrat" panose="00000500000000000000" pitchFamily="2" charset="0"/>
              </a:rPr>
              <a:t>The total value of commitments is substantial. This segment helps track whether and when those committed funds are used in a transaction. Currently, commitments are tracked outside of financial systems, through spreadsheets, emails, or local databases. The new structure will bring greater consistency and visibility into how these commitments are recorded, managed and spent.</a:t>
            </a:r>
          </a:p>
          <a:p>
            <a:endParaRPr lang="en-US" sz="1600"/>
          </a:p>
          <a:p>
            <a:endParaRPr lang="en-US" sz="1600" b="1"/>
          </a:p>
        </p:txBody>
      </p:sp>
      <p:graphicFrame>
        <p:nvGraphicFramePr>
          <p:cNvPr id="3" name="Table 2">
            <a:extLst>
              <a:ext uri="{FF2B5EF4-FFF2-40B4-BE49-F238E27FC236}">
                <a16:creationId xmlns:a16="http://schemas.microsoft.com/office/drawing/2014/main" id="{8C3A5D85-A915-A954-A021-B94ACD3FFBA3}"/>
              </a:ext>
            </a:extLst>
          </p:cNvPr>
          <p:cNvGraphicFramePr>
            <a:graphicFrameLocks/>
          </p:cNvGraphicFramePr>
          <p:nvPr>
            <p:extLst>
              <p:ext uri="{D42A27DB-BD31-4B8C-83A1-F6EECF244321}">
                <p14:modId xmlns:p14="http://schemas.microsoft.com/office/powerpoint/2010/main" val="2984755806"/>
              </p:ext>
            </p:extLst>
          </p:nvPr>
        </p:nvGraphicFramePr>
        <p:xfrm>
          <a:off x="322428" y="999673"/>
          <a:ext cx="7621515" cy="487680"/>
        </p:xfrm>
        <a:graphic>
          <a:graphicData uri="http://schemas.openxmlformats.org/drawingml/2006/table">
            <a:tbl>
              <a:tblPr firstRow="1" bandRow="1">
                <a:tableStyleId>{5940675A-B579-460E-94D1-54222C63F5DA}</a:tableStyleId>
              </a:tblPr>
              <a:tblGrid>
                <a:gridCol w="997489">
                  <a:extLst>
                    <a:ext uri="{9D8B030D-6E8A-4147-A177-3AD203B41FA5}">
                      <a16:colId xmlns:a16="http://schemas.microsoft.com/office/drawing/2014/main" val="4153570468"/>
                    </a:ext>
                  </a:extLst>
                </a:gridCol>
                <a:gridCol w="898497">
                  <a:extLst>
                    <a:ext uri="{9D8B030D-6E8A-4147-A177-3AD203B41FA5}">
                      <a16:colId xmlns:a16="http://schemas.microsoft.com/office/drawing/2014/main" val="3207048747"/>
                    </a:ext>
                  </a:extLst>
                </a:gridCol>
                <a:gridCol w="1081377">
                  <a:extLst>
                    <a:ext uri="{9D8B030D-6E8A-4147-A177-3AD203B41FA5}">
                      <a16:colId xmlns:a16="http://schemas.microsoft.com/office/drawing/2014/main" val="5717160"/>
                    </a:ext>
                  </a:extLst>
                </a:gridCol>
                <a:gridCol w="954157">
                  <a:extLst>
                    <a:ext uri="{9D8B030D-6E8A-4147-A177-3AD203B41FA5}">
                      <a16:colId xmlns:a16="http://schemas.microsoft.com/office/drawing/2014/main" val="119219019"/>
                    </a:ext>
                  </a:extLst>
                </a:gridCol>
                <a:gridCol w="1399855">
                  <a:extLst>
                    <a:ext uri="{9D8B030D-6E8A-4147-A177-3AD203B41FA5}">
                      <a16:colId xmlns:a16="http://schemas.microsoft.com/office/drawing/2014/main" val="1647100384"/>
                    </a:ext>
                  </a:extLst>
                </a:gridCol>
                <a:gridCol w="1347483">
                  <a:extLst>
                    <a:ext uri="{9D8B030D-6E8A-4147-A177-3AD203B41FA5}">
                      <a16:colId xmlns:a16="http://schemas.microsoft.com/office/drawing/2014/main" val="2106790921"/>
                    </a:ext>
                  </a:extLst>
                </a:gridCol>
                <a:gridCol w="942657">
                  <a:extLst>
                    <a:ext uri="{9D8B030D-6E8A-4147-A177-3AD203B41FA5}">
                      <a16:colId xmlns:a16="http://schemas.microsoft.com/office/drawing/2014/main" val="45774012"/>
                    </a:ext>
                  </a:extLst>
                </a:gridCol>
              </a:tblGrid>
              <a:tr h="382653">
                <a:tc>
                  <a:txBody>
                    <a:bodyPr/>
                    <a:lstStyle/>
                    <a:p>
                      <a:pPr algn="ctr"/>
                      <a:r>
                        <a:rPr lang="en-US" sz="1200" b="1">
                          <a:solidFill>
                            <a:schemeClr val="bg1"/>
                          </a:solidFill>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Classification</a:t>
                      </a:r>
                      <a:endParaRPr lang="en-US" sz="70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tc>
                  <a:txBody>
                    <a:bodyPr/>
                    <a:lstStyle/>
                    <a:p>
                      <a:pPr algn="ctr"/>
                      <a:r>
                        <a:rPr lang="en-US" sz="1200" b="1">
                          <a:solidFill>
                            <a:schemeClr val="bg1"/>
                          </a:solidFill>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3342638393"/>
                  </a:ext>
                </a:extLst>
              </a:tr>
            </a:tbl>
          </a:graphicData>
        </a:graphic>
      </p:graphicFrame>
      <p:sp>
        <p:nvSpPr>
          <p:cNvPr id="7" name="Title 1">
            <a:extLst>
              <a:ext uri="{FF2B5EF4-FFF2-40B4-BE49-F238E27FC236}">
                <a16:creationId xmlns:a16="http://schemas.microsoft.com/office/drawing/2014/main" id="{17972CDE-DB4B-2FF0-928D-A9719811A44C}"/>
              </a:ext>
            </a:extLst>
          </p:cNvPr>
          <p:cNvSpPr txBox="1">
            <a:spLocks noGrp="1" noRot="1" noMove="1" noResize="1" noEditPoints="1" noAdjustHandles="1" noChangeArrowheads="1" noChangeShapeType="1"/>
          </p:cNvSpPr>
          <p:nvPr>
            <p:ph type="title" idx="4294967295"/>
          </p:nvPr>
        </p:nvSpPr>
        <p:spPr>
          <a:xfrm>
            <a:off x="358339" y="138235"/>
            <a:ext cx="6302746" cy="4026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Campus Commitment</a:t>
            </a:r>
            <a:br>
              <a:rPr kumimoji="0" lang="en-US" sz="32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r>
              <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Montserrat ExtraBold"/>
              </a:rPr>
              <a:t> </a:t>
            </a:r>
            <a:endPar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Arial"/>
            </a:endParaRPr>
          </a:p>
        </p:txBody>
      </p:sp>
    </p:spTree>
    <p:extLst>
      <p:ext uri="{BB962C8B-B14F-4D97-AF65-F5344CB8AC3E}">
        <p14:creationId xmlns:p14="http://schemas.microsoft.com/office/powerpoint/2010/main" val="309136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FE2453D7-D3C1-E244-9085-CC53D8FC0DF2}"/>
            </a:ext>
          </a:extLst>
        </p:cNvPr>
        <p:cNvGrpSpPr/>
        <p:nvPr/>
      </p:nvGrpSpPr>
      <p:grpSpPr>
        <a:xfrm>
          <a:off x="0" y="0"/>
          <a:ext cx="0" cy="0"/>
          <a:chOff x="0" y="0"/>
          <a:chExt cx="0" cy="0"/>
        </a:xfrm>
      </p:grpSpPr>
      <p:sp>
        <p:nvSpPr>
          <p:cNvPr id="4" name="Freeform: Shape 4">
            <a:extLst>
              <a:ext uri="{FF2B5EF4-FFF2-40B4-BE49-F238E27FC236}">
                <a16:creationId xmlns:a16="http://schemas.microsoft.com/office/drawing/2014/main" id="{A151B505-53DC-0FE2-6F6A-1E5981311242}"/>
              </a:ext>
            </a:extLst>
          </p:cNvPr>
          <p:cNvSpPr>
            <a:spLocks noGrp="1" noRot="1" noMove="1" noResize="1" noEditPoints="1" noAdjustHandles="1" noChangeArrowheads="1" noChangeShapeType="1"/>
          </p:cNvSpPr>
          <p:nvPr/>
        </p:nvSpPr>
        <p:spPr>
          <a:xfrm>
            <a:off x="319242" y="3137849"/>
            <a:ext cx="8500924" cy="1018507"/>
          </a:xfrm>
          <a:custGeom>
            <a:avLst/>
            <a:gdLst>
              <a:gd name="connsiteX0" fmla="*/ 0 w 5633510"/>
              <a:gd name="connsiteY0" fmla="*/ 0 h 522701"/>
              <a:gd name="connsiteX1" fmla="*/ 5633510 w 5633510"/>
              <a:gd name="connsiteY1" fmla="*/ 0 h 522701"/>
              <a:gd name="connsiteX2" fmla="*/ 5633510 w 5633510"/>
              <a:gd name="connsiteY2" fmla="*/ 522701 h 522701"/>
              <a:gd name="connsiteX3" fmla="*/ 0 w 5633510"/>
              <a:gd name="connsiteY3" fmla="*/ 522701 h 522701"/>
              <a:gd name="connsiteX4" fmla="*/ 0 w 5633510"/>
              <a:gd name="connsiteY4" fmla="*/ 0 h 522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3510" h="522701">
                <a:moveTo>
                  <a:pt x="0" y="0"/>
                </a:moveTo>
                <a:lnTo>
                  <a:pt x="5633510" y="0"/>
                </a:lnTo>
                <a:lnTo>
                  <a:pt x="5633510" y="522701"/>
                </a:lnTo>
                <a:lnTo>
                  <a:pt x="0" y="522701"/>
                </a:lnTo>
                <a:lnTo>
                  <a:pt x="0" y="0"/>
                </a:ln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7223" tIns="145796" rIns="437223" bIns="85344" numCol="1" spcCol="1270" anchor="t" anchorCtr="0">
            <a:noAutofit/>
          </a:bodyPr>
          <a:lstStyle/>
          <a:p>
            <a:pPr marL="114300" lvl="1" indent="-114300" defTabSz="533400">
              <a:lnSpc>
                <a:spcPct val="90000"/>
              </a:lnSpc>
              <a:spcBef>
                <a:spcPct val="0"/>
              </a:spcBef>
              <a:spcAft>
                <a:spcPct val="15000"/>
              </a:spcAft>
              <a:buFont typeface="Arial"/>
              <a:buChar char="•"/>
            </a:pPr>
            <a:endParaRPr lang="en-US" sz="1100" kern="1200" baseline="0">
              <a:solidFill>
                <a:srgbClr val="000000"/>
              </a:solidFill>
              <a:latin typeface="Montserrat" pitchFamily="2" charset="77"/>
              <a:cs typeface="Arial" panose="020B0604020202020204" pitchFamily="34" charset="0"/>
            </a:endParaRPr>
          </a:p>
          <a:p>
            <a:pPr marL="114300" lvl="1" indent="-114300" defTabSz="533400">
              <a:lnSpc>
                <a:spcPct val="90000"/>
              </a:lnSpc>
              <a:spcBef>
                <a:spcPct val="0"/>
              </a:spcBef>
              <a:spcAft>
                <a:spcPct val="15000"/>
              </a:spcAft>
              <a:buFont typeface="Arial"/>
              <a:buChar char="•"/>
            </a:pPr>
            <a:r>
              <a:rPr lang="en-US" sz="1100" kern="1200" baseline="0">
                <a:solidFill>
                  <a:srgbClr val="000000"/>
                </a:solidFill>
                <a:latin typeface="Montserrat" pitchFamily="2" charset="77"/>
                <a:cs typeface="Arial" panose="020B0604020202020204" pitchFamily="34" charset="0"/>
              </a:rPr>
              <a:t>The Budget Year segment allows for the ability to track </a:t>
            </a:r>
            <a:r>
              <a:rPr lang="en-US" sz="1100" kern="1200">
                <a:solidFill>
                  <a:srgbClr val="000000"/>
                </a:solidFill>
                <a:latin typeface="Montserrat" pitchFamily="2" charset="77"/>
                <a:cs typeface="Arial" panose="020B0604020202020204" pitchFamily="34" charset="0"/>
              </a:rPr>
              <a:t>re-appropriated</a:t>
            </a:r>
            <a:r>
              <a:rPr lang="en-US" sz="1100" kern="1200" baseline="0">
                <a:solidFill>
                  <a:srgbClr val="000000"/>
                </a:solidFill>
                <a:latin typeface="Montserrat" pitchFamily="2" charset="77"/>
                <a:cs typeface="Arial" panose="020B0604020202020204" pitchFamily="34" charset="0"/>
              </a:rPr>
              <a:t> funds being used for SUNY.</a:t>
            </a:r>
          </a:p>
          <a:p>
            <a:pPr marL="114300" lvl="1" indent="-114300" defTabSz="533400">
              <a:lnSpc>
                <a:spcPct val="90000"/>
              </a:lnSpc>
              <a:spcBef>
                <a:spcPct val="0"/>
              </a:spcBef>
              <a:spcAft>
                <a:spcPct val="15000"/>
              </a:spcAft>
              <a:buFont typeface="Arial"/>
              <a:buChar char="•"/>
            </a:pPr>
            <a:r>
              <a:rPr lang="en-US" sz="1100" kern="1200" baseline="0">
                <a:solidFill>
                  <a:srgbClr val="000000"/>
                </a:solidFill>
                <a:latin typeface="Montserrat" pitchFamily="2" charset="77"/>
                <a:cs typeface="Arial" panose="020B0604020202020204" pitchFamily="34" charset="0"/>
              </a:rPr>
              <a:t>Mapping: from the </a:t>
            </a:r>
            <a:r>
              <a:rPr lang="en-US" sz="1100" kern="1200">
                <a:solidFill>
                  <a:srgbClr val="000000"/>
                </a:solidFill>
                <a:latin typeface="Montserrat" pitchFamily="2" charset="77"/>
                <a:cs typeface="Arial" panose="020B0604020202020204" pitchFamily="34" charset="0"/>
              </a:rPr>
              <a:t>current state</a:t>
            </a:r>
            <a:r>
              <a:rPr lang="en-US" sz="1100" kern="1200" baseline="0">
                <a:solidFill>
                  <a:srgbClr val="000000"/>
                </a:solidFill>
                <a:latin typeface="Montserrat" pitchFamily="2" charset="77"/>
                <a:cs typeface="Arial" panose="020B0604020202020204" pitchFamily="34" charset="0"/>
              </a:rPr>
              <a:t> </a:t>
            </a:r>
            <a:r>
              <a:rPr lang="en-US" sz="1100" b="1" kern="1200" baseline="0">
                <a:solidFill>
                  <a:srgbClr val="000000"/>
                </a:solidFill>
                <a:latin typeface="Montserrat" pitchFamily="2" charset="77"/>
                <a:cs typeface="Arial" panose="020B0604020202020204" pitchFamily="34" charset="0"/>
              </a:rPr>
              <a:t>Bud Ref </a:t>
            </a:r>
            <a:r>
              <a:rPr lang="en-US" sz="1100" kern="1200" baseline="0">
                <a:solidFill>
                  <a:srgbClr val="000000"/>
                </a:solidFill>
                <a:latin typeface="Montserrat" pitchFamily="2" charset="77"/>
                <a:cs typeface="Arial" panose="020B0604020202020204" pitchFamily="34" charset="0"/>
              </a:rPr>
              <a:t>to this segment. </a:t>
            </a:r>
          </a:p>
        </p:txBody>
      </p:sp>
      <p:sp>
        <p:nvSpPr>
          <p:cNvPr id="5" name="Freeform: Shape 5">
            <a:extLst>
              <a:ext uri="{FF2B5EF4-FFF2-40B4-BE49-F238E27FC236}">
                <a16:creationId xmlns:a16="http://schemas.microsoft.com/office/drawing/2014/main" id="{7D7A8AAE-15F0-BFE1-7C75-254A1E0C6767}"/>
              </a:ext>
            </a:extLst>
          </p:cNvPr>
          <p:cNvSpPr>
            <a:spLocks noGrp="1" noRot="1" noMove="1" noResize="1" noEditPoints="1" noAdjustHandles="1" noChangeArrowheads="1" noChangeShapeType="1"/>
          </p:cNvSpPr>
          <p:nvPr/>
        </p:nvSpPr>
        <p:spPr>
          <a:xfrm>
            <a:off x="390693" y="2837948"/>
            <a:ext cx="1548547" cy="472320"/>
          </a:xfrm>
          <a:custGeom>
            <a:avLst/>
            <a:gdLst>
              <a:gd name="connsiteX0" fmla="*/ 0 w 1264311"/>
              <a:gd name="connsiteY0" fmla="*/ 78722 h 472320"/>
              <a:gd name="connsiteX1" fmla="*/ 78722 w 1264311"/>
              <a:gd name="connsiteY1" fmla="*/ 0 h 472320"/>
              <a:gd name="connsiteX2" fmla="*/ 1185589 w 1264311"/>
              <a:gd name="connsiteY2" fmla="*/ 0 h 472320"/>
              <a:gd name="connsiteX3" fmla="*/ 1264311 w 1264311"/>
              <a:gd name="connsiteY3" fmla="*/ 78722 h 472320"/>
              <a:gd name="connsiteX4" fmla="*/ 1264311 w 1264311"/>
              <a:gd name="connsiteY4" fmla="*/ 393598 h 472320"/>
              <a:gd name="connsiteX5" fmla="*/ 1185589 w 1264311"/>
              <a:gd name="connsiteY5" fmla="*/ 472320 h 472320"/>
              <a:gd name="connsiteX6" fmla="*/ 78722 w 1264311"/>
              <a:gd name="connsiteY6" fmla="*/ 472320 h 472320"/>
              <a:gd name="connsiteX7" fmla="*/ 0 w 1264311"/>
              <a:gd name="connsiteY7" fmla="*/ 393598 h 472320"/>
              <a:gd name="connsiteX8" fmla="*/ 0 w 1264311"/>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11" h="472320">
                <a:moveTo>
                  <a:pt x="0" y="78722"/>
                </a:moveTo>
                <a:cubicBezTo>
                  <a:pt x="0" y="35245"/>
                  <a:pt x="35245" y="0"/>
                  <a:pt x="78722" y="0"/>
                </a:cubicBezTo>
                <a:lnTo>
                  <a:pt x="1185589" y="0"/>
                </a:lnTo>
                <a:cubicBezTo>
                  <a:pt x="1229066" y="0"/>
                  <a:pt x="1264311" y="35245"/>
                  <a:pt x="1264311" y="78722"/>
                </a:cubicBezTo>
                <a:lnTo>
                  <a:pt x="1264311" y="393598"/>
                </a:lnTo>
                <a:cubicBezTo>
                  <a:pt x="1264311" y="437075"/>
                  <a:pt x="1229066" y="472320"/>
                  <a:pt x="1185589"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72110" tIns="23057" rIns="172110" bIns="23057" numCol="1" spcCol="1270" anchor="ctr" anchorCtr="0">
            <a:noAutofit/>
          </a:bodyPr>
          <a:lstStyle/>
          <a:p>
            <a:pPr marL="0" lvl="0" indent="0" algn="l" defTabSz="311150" rtl="0">
              <a:lnSpc>
                <a:spcPct val="90000"/>
              </a:lnSpc>
              <a:spcBef>
                <a:spcPct val="0"/>
              </a:spcBef>
              <a:spcAft>
                <a:spcPct val="35000"/>
              </a:spcAft>
              <a:buNone/>
            </a:pPr>
            <a:r>
              <a:rPr lang="en-US" sz="1200" b="1" kern="1200">
                <a:latin typeface="Arial"/>
              </a:rPr>
              <a:t>Segment Details</a:t>
            </a:r>
            <a:endParaRPr lang="en-US" sz="1200" b="1" kern="1200"/>
          </a:p>
        </p:txBody>
      </p:sp>
      <p:sp>
        <p:nvSpPr>
          <p:cNvPr id="6" name="Text Placeholder 2">
            <a:extLst>
              <a:ext uri="{FF2B5EF4-FFF2-40B4-BE49-F238E27FC236}">
                <a16:creationId xmlns:a16="http://schemas.microsoft.com/office/drawing/2014/main" id="{F43C8DA0-692B-D87A-7F8A-20826C1887D9}"/>
              </a:ext>
            </a:extLst>
          </p:cNvPr>
          <p:cNvSpPr txBox="1">
            <a:spLocks noGrp="1" noRot="1" noMove="1" noResize="1" noEditPoints="1" noAdjustHandles="1" noChangeArrowheads="1" noChangeShapeType="1"/>
          </p:cNvSpPr>
          <p:nvPr/>
        </p:nvSpPr>
        <p:spPr>
          <a:xfrm>
            <a:off x="303053" y="1626362"/>
            <a:ext cx="8638054" cy="1642560"/>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a:latin typeface="Montserrat"/>
              </a:rPr>
              <a:t>An identification of the budget year.</a:t>
            </a:r>
          </a:p>
          <a:p>
            <a:endParaRPr lang="en-US" sz="1600">
              <a:latin typeface="Montserrat"/>
            </a:endParaRPr>
          </a:p>
          <a:p>
            <a:r>
              <a:rPr lang="en-US" sz="1600">
                <a:latin typeface="Montserrat"/>
              </a:rPr>
              <a:t>During year-end lapsing (July through Sept), end users can either post the transactions to the current year or the prior year (for appropriated funds). </a:t>
            </a:r>
          </a:p>
        </p:txBody>
      </p:sp>
      <p:sp>
        <p:nvSpPr>
          <p:cNvPr id="2" name="TextBox 1" descr="Segment details callout box">
            <a:extLst>
              <a:ext uri="{FF2B5EF4-FFF2-40B4-BE49-F238E27FC236}">
                <a16:creationId xmlns:a16="http://schemas.microsoft.com/office/drawing/2014/main" id="{2B0B4771-881F-A47B-7A46-E3243BEDDEFC}"/>
              </a:ext>
            </a:extLst>
          </p:cNvPr>
          <p:cNvSpPr txBox="1">
            <a:spLocks noGrp="1" noRot="1" noMove="1" noResize="1" noEditPoints="1" noAdjustHandles="1" noChangeArrowheads="1" noChangeShapeType="1"/>
          </p:cNvSpPr>
          <p:nvPr/>
        </p:nvSpPr>
        <p:spPr>
          <a:xfrm>
            <a:off x="306900" y="1541433"/>
            <a:ext cx="8530200" cy="523670"/>
          </a:xfrm>
          <a:prstGeom prst="rect">
            <a:avLst/>
          </a:prstGeom>
          <a:noFill/>
        </p:spPr>
        <p:txBody>
          <a:bodyPr wrap="square" rtlCol="0">
            <a:spAutoFit/>
          </a:bodyPr>
          <a:lstStyle/>
          <a:p>
            <a:pPr marL="457189" indent="-457189">
              <a:buFont typeface="+mj-lt"/>
              <a:buAutoNum type="arabicPeriod"/>
            </a:pPr>
            <a:endParaRPr lang="en-US" sz="1870">
              <a:latin typeface="Arial" panose="020B0604020202020204" pitchFamily="34" charset="0"/>
              <a:ea typeface="Calibri" panose="020F0502020204030204" pitchFamily="34" charset="0"/>
              <a:cs typeface="Arial" panose="020B0604020202020204" pitchFamily="34" charset="0"/>
            </a:endParaRPr>
          </a:p>
          <a:p>
            <a:pPr marL="457189" indent="-457189">
              <a:buFont typeface="+mj-lt"/>
              <a:buAutoNum type="arabicPeriod"/>
            </a:pPr>
            <a:endParaRPr lang="en-US" sz="933">
              <a:latin typeface="Arial" panose="020B060402020202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2F19DCD1-1A23-16BD-293B-8CAFF1CABFF7}"/>
              </a:ext>
            </a:extLst>
          </p:cNvPr>
          <p:cNvGraphicFramePr>
            <a:graphicFrameLocks/>
          </p:cNvGraphicFramePr>
          <p:nvPr>
            <p:extLst>
              <p:ext uri="{D42A27DB-BD31-4B8C-83A1-F6EECF244321}">
                <p14:modId xmlns:p14="http://schemas.microsoft.com/office/powerpoint/2010/main" val="276171081"/>
              </p:ext>
            </p:extLst>
          </p:nvPr>
        </p:nvGraphicFramePr>
        <p:xfrm>
          <a:off x="322428" y="999673"/>
          <a:ext cx="7621515" cy="487680"/>
        </p:xfrm>
        <a:graphic>
          <a:graphicData uri="http://schemas.openxmlformats.org/drawingml/2006/table">
            <a:tbl>
              <a:tblPr firstRow="1" bandRow="1">
                <a:tableStyleId>{5940675A-B579-460E-94D1-54222C63F5DA}</a:tableStyleId>
              </a:tblPr>
              <a:tblGrid>
                <a:gridCol w="997489">
                  <a:extLst>
                    <a:ext uri="{9D8B030D-6E8A-4147-A177-3AD203B41FA5}">
                      <a16:colId xmlns:a16="http://schemas.microsoft.com/office/drawing/2014/main" val="4153570468"/>
                    </a:ext>
                  </a:extLst>
                </a:gridCol>
                <a:gridCol w="898497">
                  <a:extLst>
                    <a:ext uri="{9D8B030D-6E8A-4147-A177-3AD203B41FA5}">
                      <a16:colId xmlns:a16="http://schemas.microsoft.com/office/drawing/2014/main" val="3207048747"/>
                    </a:ext>
                  </a:extLst>
                </a:gridCol>
                <a:gridCol w="1081377">
                  <a:extLst>
                    <a:ext uri="{9D8B030D-6E8A-4147-A177-3AD203B41FA5}">
                      <a16:colId xmlns:a16="http://schemas.microsoft.com/office/drawing/2014/main" val="5717160"/>
                    </a:ext>
                  </a:extLst>
                </a:gridCol>
                <a:gridCol w="954157">
                  <a:extLst>
                    <a:ext uri="{9D8B030D-6E8A-4147-A177-3AD203B41FA5}">
                      <a16:colId xmlns:a16="http://schemas.microsoft.com/office/drawing/2014/main" val="119219019"/>
                    </a:ext>
                  </a:extLst>
                </a:gridCol>
                <a:gridCol w="1399855">
                  <a:extLst>
                    <a:ext uri="{9D8B030D-6E8A-4147-A177-3AD203B41FA5}">
                      <a16:colId xmlns:a16="http://schemas.microsoft.com/office/drawing/2014/main" val="1647100384"/>
                    </a:ext>
                  </a:extLst>
                </a:gridCol>
                <a:gridCol w="1347483">
                  <a:extLst>
                    <a:ext uri="{9D8B030D-6E8A-4147-A177-3AD203B41FA5}">
                      <a16:colId xmlns:a16="http://schemas.microsoft.com/office/drawing/2014/main" val="2106790921"/>
                    </a:ext>
                  </a:extLst>
                </a:gridCol>
                <a:gridCol w="942657">
                  <a:extLst>
                    <a:ext uri="{9D8B030D-6E8A-4147-A177-3AD203B41FA5}">
                      <a16:colId xmlns:a16="http://schemas.microsoft.com/office/drawing/2014/main" val="45774012"/>
                    </a:ext>
                  </a:extLst>
                </a:gridCol>
              </a:tblGrid>
              <a:tr h="382653">
                <a:tc>
                  <a:txBody>
                    <a:bodyPr/>
                    <a:lstStyle/>
                    <a:p>
                      <a:pPr algn="ctr"/>
                      <a:r>
                        <a:rPr lang="en-US" sz="1200" b="1">
                          <a:solidFill>
                            <a:schemeClr val="bg1"/>
                          </a:solidFill>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Classification</a:t>
                      </a:r>
                      <a:endParaRPr lang="en-US" sz="70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extLst>
                  <a:ext uri="{0D108BD9-81ED-4DB2-BD59-A6C34878D82A}">
                    <a16:rowId xmlns:a16="http://schemas.microsoft.com/office/drawing/2014/main" val="3342638393"/>
                  </a:ext>
                </a:extLst>
              </a:tr>
            </a:tbl>
          </a:graphicData>
        </a:graphic>
      </p:graphicFrame>
      <p:sp>
        <p:nvSpPr>
          <p:cNvPr id="7" name="Title 1">
            <a:extLst>
              <a:ext uri="{FF2B5EF4-FFF2-40B4-BE49-F238E27FC236}">
                <a16:creationId xmlns:a16="http://schemas.microsoft.com/office/drawing/2014/main" id="{FEAF0626-1874-9F20-CCEA-46EB7D105724}"/>
              </a:ext>
            </a:extLst>
          </p:cNvPr>
          <p:cNvSpPr txBox="1">
            <a:spLocks noGrp="1" noRot="1" noMove="1" noResize="1" noEditPoints="1" noAdjustHandles="1" noChangeArrowheads="1" noChangeShapeType="1"/>
          </p:cNvSpPr>
          <p:nvPr>
            <p:ph type="title" idx="4294967295"/>
          </p:nvPr>
        </p:nvSpPr>
        <p:spPr>
          <a:xfrm>
            <a:off x="358339" y="138235"/>
            <a:ext cx="6302746" cy="4026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Budget Year</a:t>
            </a:r>
            <a:br>
              <a:rPr kumimoji="0" lang="en-US" sz="32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r>
              <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Montserrat ExtraBold"/>
              </a:rPr>
              <a:t> </a:t>
            </a:r>
            <a:endPar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Arial"/>
            </a:endParaRPr>
          </a:p>
        </p:txBody>
      </p:sp>
    </p:spTree>
    <p:extLst>
      <p:ext uri="{BB962C8B-B14F-4D97-AF65-F5344CB8AC3E}">
        <p14:creationId xmlns:p14="http://schemas.microsoft.com/office/powerpoint/2010/main" val="2693991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C3D6F5-3205-84CD-4078-53F9AC4C718E}"/>
              </a:ext>
            </a:extLst>
          </p:cNvPr>
          <p:cNvSpPr>
            <a:spLocks noGrp="1"/>
          </p:cNvSpPr>
          <p:nvPr>
            <p:ph type="title" idx="4294967295"/>
          </p:nvPr>
        </p:nvSpPr>
        <p:spPr>
          <a:xfrm>
            <a:off x="520792" y="1365447"/>
            <a:ext cx="7886700" cy="2835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457200" marR="0" lvl="0" indent="-22860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5000" b="0" i="0" u="none" strike="noStrike" kern="0" cap="none" spc="0" normalizeH="0" baseline="0" noProof="0">
                <a:ln>
                  <a:noFill/>
                </a:ln>
                <a:solidFill>
                  <a:schemeClr val="lt1"/>
                </a:solidFill>
                <a:effectLst/>
                <a:uLnTx/>
                <a:uFillTx/>
                <a:latin typeface="Montserrat ExtraBold"/>
                <a:ea typeface="Montserrat ExtraBold"/>
                <a:cs typeface="Montserrat ExtraBold"/>
                <a:sym typeface="Montserrat ExtraBold"/>
              </a:rPr>
              <a:t>In-system examples</a:t>
            </a:r>
          </a:p>
        </p:txBody>
      </p:sp>
    </p:spTree>
    <p:extLst>
      <p:ext uri="{BB962C8B-B14F-4D97-AF65-F5344CB8AC3E}">
        <p14:creationId xmlns:p14="http://schemas.microsoft.com/office/powerpoint/2010/main" val="2285205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B149-3DC4-70FD-64C3-FA34DCDE540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F7EB21A-E5ED-9F2F-E7E4-0270F648F9B9}"/>
              </a:ext>
            </a:extLst>
          </p:cNvPr>
          <p:cNvSpPr txBox="1">
            <a:spLocks noGrp="1" noRot="1" noMove="1" noResize="1" noEditPoints="1" noAdjustHandles="1" noChangeArrowheads="1" noChangeShapeType="1"/>
          </p:cNvSpPr>
          <p:nvPr/>
        </p:nvSpPr>
        <p:spPr>
          <a:xfrm>
            <a:off x="3145602" y="2579959"/>
            <a:ext cx="4386876" cy="461665"/>
          </a:xfrm>
          <a:prstGeom prst="rect">
            <a:avLst/>
          </a:prstGeom>
          <a:noFill/>
        </p:spPr>
        <p:txBody>
          <a:bodyPr wrap="square" rtlCol="0">
            <a:spAutoFit/>
          </a:bodyPr>
          <a:lstStyle/>
          <a:p>
            <a:r>
              <a:rPr lang="en-US" sz="1200"/>
              <a:t>RF-funded purchases: User should continue to enter what they currently enter in these segments. NO change. </a:t>
            </a:r>
          </a:p>
        </p:txBody>
      </p:sp>
      <p:cxnSp>
        <p:nvCxnSpPr>
          <p:cNvPr id="11" name="Straight Arrow Connector 10">
            <a:extLst>
              <a:ext uri="{FF2B5EF4-FFF2-40B4-BE49-F238E27FC236}">
                <a16:creationId xmlns:a16="http://schemas.microsoft.com/office/drawing/2014/main" id="{69BA933C-6E1B-725A-8371-C45349B64A57}"/>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5130756" y="2225836"/>
            <a:ext cx="0" cy="3459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8DD7DA8-DF64-2138-33CB-592B1CB9A51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auto">
          <a:xfrm>
            <a:off x="-2345635" y="938253"/>
            <a:ext cx="808263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TextBox 9">
            <a:extLst>
              <a:ext uri="{FF2B5EF4-FFF2-40B4-BE49-F238E27FC236}">
                <a16:creationId xmlns:a16="http://schemas.microsoft.com/office/drawing/2014/main" id="{FAA0B618-BFAC-529B-0207-543E6EB176E3}"/>
              </a:ext>
            </a:extLst>
          </p:cNvPr>
          <p:cNvSpPr txBox="1">
            <a:spLocks noGrp="1" noRot="1" noMove="1" noResize="1" noEditPoints="1" noAdjustHandles="1" noChangeArrowheads="1" noChangeShapeType="1"/>
          </p:cNvSpPr>
          <p:nvPr/>
        </p:nvSpPr>
        <p:spPr>
          <a:xfrm>
            <a:off x="1767841" y="3005593"/>
            <a:ext cx="1147369" cy="1323439"/>
          </a:xfrm>
          <a:prstGeom prst="rect">
            <a:avLst/>
          </a:prstGeom>
          <a:noFill/>
        </p:spPr>
        <p:txBody>
          <a:bodyPr wrap="square" rtlCol="0">
            <a:spAutoFit/>
          </a:bodyPr>
          <a:lstStyle/>
          <a:p>
            <a:r>
              <a:rPr lang="en-US" sz="1000"/>
              <a:t>Future </a:t>
            </a:r>
            <a:r>
              <a:rPr lang="en-US" sz="1000" b="1">
                <a:solidFill>
                  <a:schemeClr val="bg2"/>
                </a:solidFill>
              </a:rPr>
              <a:t>Fund (this current field will be hidden and the new segment for fund will have a new name – TBD)</a:t>
            </a:r>
          </a:p>
        </p:txBody>
      </p:sp>
      <p:cxnSp>
        <p:nvCxnSpPr>
          <p:cNvPr id="9" name="Straight Arrow Connector 8">
            <a:extLst>
              <a:ext uri="{FF2B5EF4-FFF2-40B4-BE49-F238E27FC236}">
                <a16:creationId xmlns:a16="http://schemas.microsoft.com/office/drawing/2014/main" id="{606F5A5F-C735-E124-D224-F1B5356302D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2054087" y="2235833"/>
            <a:ext cx="0" cy="6917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8FF97FE-AA92-F181-BAE5-6FDAAA554EF1}"/>
              </a:ext>
            </a:extLst>
          </p:cNvPr>
          <p:cNvSpPr txBox="1">
            <a:spLocks/>
          </p:cNvSpPr>
          <p:nvPr/>
        </p:nvSpPr>
        <p:spPr>
          <a:xfrm>
            <a:off x="960394" y="2987663"/>
            <a:ext cx="794740" cy="1477328"/>
          </a:xfrm>
          <a:prstGeom prst="rect">
            <a:avLst/>
          </a:prstGeom>
          <a:noFill/>
        </p:spPr>
        <p:txBody>
          <a:bodyPr wrap="square" rtlCol="0">
            <a:spAutoFit/>
          </a:bodyPr>
          <a:lstStyle/>
          <a:p>
            <a:r>
              <a:rPr lang="en-US" sz="1000"/>
              <a:t>We are keeping this segment and adding a budget year segment</a:t>
            </a:r>
          </a:p>
        </p:txBody>
      </p:sp>
      <p:cxnSp>
        <p:nvCxnSpPr>
          <p:cNvPr id="7" name="Straight Arrow Connector 6">
            <a:extLst>
              <a:ext uri="{FF2B5EF4-FFF2-40B4-BE49-F238E27FC236}">
                <a16:creationId xmlns:a16="http://schemas.microsoft.com/office/drawing/2014/main" id="{7B25208A-5A44-E390-EB1B-935019253F6B}"/>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1321242" y="2235833"/>
            <a:ext cx="0" cy="6917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1C29903-FDDC-F24F-1F6C-87ADC6455475}"/>
              </a:ext>
            </a:extLst>
          </p:cNvPr>
          <p:cNvSpPr txBox="1">
            <a:spLocks noGrp="1" noRot="1" noMove="1" noResize="1" noEditPoints="1" noAdjustHandles="1" noChangeArrowheads="1" noChangeShapeType="1"/>
          </p:cNvSpPr>
          <p:nvPr/>
        </p:nvSpPr>
        <p:spPr>
          <a:xfrm>
            <a:off x="262393" y="3005593"/>
            <a:ext cx="572490" cy="400110"/>
          </a:xfrm>
          <a:prstGeom prst="rect">
            <a:avLst/>
          </a:prstGeom>
          <a:noFill/>
        </p:spPr>
        <p:txBody>
          <a:bodyPr wrap="square" rtlCol="0">
            <a:spAutoFit/>
          </a:bodyPr>
          <a:lstStyle/>
          <a:p>
            <a:r>
              <a:rPr lang="en-US" sz="1000"/>
              <a:t>Future Entity</a:t>
            </a:r>
          </a:p>
        </p:txBody>
      </p:sp>
      <p:cxnSp>
        <p:nvCxnSpPr>
          <p:cNvPr id="5" name="Straight Arrow Connector 4">
            <a:extLst>
              <a:ext uri="{FF2B5EF4-FFF2-40B4-BE49-F238E27FC236}">
                <a16:creationId xmlns:a16="http://schemas.microsoft.com/office/drawing/2014/main" id="{3BCC5A35-3B4F-24FB-4C94-B131903AB19A}"/>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596348" y="2170706"/>
            <a:ext cx="0" cy="6917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3073" name="Picture 1" descr="Screenshot of current state WolfMART purchase transaction entry screen. ">
            <a:extLst>
              <a:ext uri="{FF2B5EF4-FFF2-40B4-BE49-F238E27FC236}">
                <a16:creationId xmlns:a16="http://schemas.microsoft.com/office/drawing/2014/main" id="{AD7FF1BD-3C2D-0600-5C6F-80B18A069DA4}"/>
              </a:ext>
            </a:extLst>
          </p:cNvPr>
          <p:cNvPicPr>
            <a:picLocks noGrp="1" noRot="1" noChangeAspect="1" noMove="1" noResize="1" noEditPoints="1" noAdjustHandles="1" noChangeArrowheads="1" noChangeShapeType="1" noCrop="1"/>
          </p:cNvPicPr>
          <p:nvPr/>
        </p:nvPicPr>
        <p:blipFill rotWithShape="1">
          <a:blip r:embed="rId3" r:link="rId4">
            <a:extLst>
              <a:ext uri="{28A0092B-C50C-407E-A947-70E740481C1C}">
                <a14:useLocalDpi xmlns:a14="http://schemas.microsoft.com/office/drawing/2010/main" val="0"/>
              </a:ext>
            </a:extLst>
          </a:blip>
          <a:srcRect l="2219" t="14004" r="5534" b="10484"/>
          <a:stretch>
            <a:fillRect/>
          </a:stretch>
        </p:blipFill>
        <p:spPr bwMode="auto">
          <a:xfrm>
            <a:off x="318583" y="938252"/>
            <a:ext cx="8356289" cy="12975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80EFC1E-B538-E936-734C-CD83820441D9}"/>
              </a:ext>
            </a:extLst>
          </p:cNvPr>
          <p:cNvSpPr>
            <a:spLocks noGrp="1" noRot="1" noMove="1" noResize="1" noEditPoints="1" noAdjustHandles="1" noChangeArrowheads="1" noChangeShapeType="1"/>
          </p:cNvSpPr>
          <p:nvPr>
            <p:ph type="title"/>
          </p:nvPr>
        </p:nvSpPr>
        <p:spPr/>
        <p:txBody>
          <a:bodyPr/>
          <a:lstStyle/>
          <a:p>
            <a:r>
              <a:rPr lang="en-US"/>
              <a:t>Current state </a:t>
            </a:r>
            <a:r>
              <a:rPr lang="en-US" err="1"/>
              <a:t>WolfMart</a:t>
            </a:r>
            <a:r>
              <a:rPr lang="en-US"/>
              <a:t> </a:t>
            </a:r>
          </a:p>
        </p:txBody>
      </p:sp>
    </p:spTree>
    <p:extLst>
      <p:ext uri="{BB962C8B-B14F-4D97-AF65-F5344CB8AC3E}">
        <p14:creationId xmlns:p14="http://schemas.microsoft.com/office/powerpoint/2010/main" val="708440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08144-9FA4-50BE-9B5C-612FD81B655F}"/>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23AF121-9298-026C-8383-8B4ABC606369}"/>
              </a:ext>
            </a:extLst>
          </p:cNvPr>
          <p:cNvGraphicFramePr>
            <a:graphicFrameLocks/>
          </p:cNvGraphicFramePr>
          <p:nvPr>
            <p:extLst>
              <p:ext uri="{D42A27DB-BD31-4B8C-83A1-F6EECF244321}">
                <p14:modId xmlns:p14="http://schemas.microsoft.com/office/powerpoint/2010/main" val="1578219030"/>
              </p:ext>
            </p:extLst>
          </p:nvPr>
        </p:nvGraphicFramePr>
        <p:xfrm>
          <a:off x="297873" y="540846"/>
          <a:ext cx="7779655" cy="4179111"/>
        </p:xfrm>
        <a:graphic>
          <a:graphicData uri="http://schemas.openxmlformats.org/drawingml/2006/table">
            <a:tbl>
              <a:tblPr firstRow="1" firstCol="1" bandRow="1">
                <a:tableStyleId>{3C2FFA5D-87B4-456A-9821-1D502468CF0F}</a:tableStyleId>
              </a:tblPr>
              <a:tblGrid>
                <a:gridCol w="853594">
                  <a:extLst>
                    <a:ext uri="{9D8B030D-6E8A-4147-A177-3AD203B41FA5}">
                      <a16:colId xmlns:a16="http://schemas.microsoft.com/office/drawing/2014/main" val="2921179499"/>
                    </a:ext>
                  </a:extLst>
                </a:gridCol>
                <a:gridCol w="905715">
                  <a:extLst>
                    <a:ext uri="{9D8B030D-6E8A-4147-A177-3AD203B41FA5}">
                      <a16:colId xmlns:a16="http://schemas.microsoft.com/office/drawing/2014/main" val="3135055856"/>
                    </a:ext>
                  </a:extLst>
                </a:gridCol>
                <a:gridCol w="1003391">
                  <a:extLst>
                    <a:ext uri="{9D8B030D-6E8A-4147-A177-3AD203B41FA5}">
                      <a16:colId xmlns:a16="http://schemas.microsoft.com/office/drawing/2014/main" val="683629768"/>
                    </a:ext>
                  </a:extLst>
                </a:gridCol>
                <a:gridCol w="1003391">
                  <a:extLst>
                    <a:ext uri="{9D8B030D-6E8A-4147-A177-3AD203B41FA5}">
                      <a16:colId xmlns:a16="http://schemas.microsoft.com/office/drawing/2014/main" val="3174619017"/>
                    </a:ext>
                  </a:extLst>
                </a:gridCol>
                <a:gridCol w="1003391">
                  <a:extLst>
                    <a:ext uri="{9D8B030D-6E8A-4147-A177-3AD203B41FA5}">
                      <a16:colId xmlns:a16="http://schemas.microsoft.com/office/drawing/2014/main" val="1725735349"/>
                    </a:ext>
                  </a:extLst>
                </a:gridCol>
                <a:gridCol w="1003391">
                  <a:extLst>
                    <a:ext uri="{9D8B030D-6E8A-4147-A177-3AD203B41FA5}">
                      <a16:colId xmlns:a16="http://schemas.microsoft.com/office/drawing/2014/main" val="460031865"/>
                    </a:ext>
                  </a:extLst>
                </a:gridCol>
                <a:gridCol w="1003391">
                  <a:extLst>
                    <a:ext uri="{9D8B030D-6E8A-4147-A177-3AD203B41FA5}">
                      <a16:colId xmlns:a16="http://schemas.microsoft.com/office/drawing/2014/main" val="2705282518"/>
                    </a:ext>
                  </a:extLst>
                </a:gridCol>
                <a:gridCol w="1003391">
                  <a:extLst>
                    <a:ext uri="{9D8B030D-6E8A-4147-A177-3AD203B41FA5}">
                      <a16:colId xmlns:a16="http://schemas.microsoft.com/office/drawing/2014/main" val="861595717"/>
                    </a:ext>
                  </a:extLst>
                </a:gridCol>
              </a:tblGrid>
              <a:tr h="571259">
                <a:tc>
                  <a:txBody>
                    <a:bodyPr/>
                    <a:lstStyle/>
                    <a:p>
                      <a:endParaRPr lang="en-US" sz="1000"/>
                    </a:p>
                  </a:txBody>
                  <a:tcPr/>
                </a:tc>
                <a:tc>
                  <a:txBody>
                    <a:bodyPr/>
                    <a:lstStyle/>
                    <a:p>
                      <a:pPr algn="l"/>
                      <a:r>
                        <a:rPr lang="en-US" sz="900"/>
                        <a:t>Entity</a:t>
                      </a:r>
                    </a:p>
                  </a:txBody>
                  <a:tcPr anchor="ctr"/>
                </a:tc>
                <a:tc>
                  <a:txBody>
                    <a:bodyPr/>
                    <a:lstStyle/>
                    <a:p>
                      <a:pPr algn="l"/>
                      <a:r>
                        <a:rPr lang="en-US" sz="900"/>
                        <a:t>Org</a:t>
                      </a:r>
                    </a:p>
                  </a:txBody>
                  <a:tcPr anchor="ctr"/>
                </a:tc>
                <a:tc>
                  <a:txBody>
                    <a:bodyPr/>
                    <a:lstStyle/>
                    <a:p>
                      <a:pPr algn="l"/>
                      <a:r>
                        <a:rPr lang="en-US" sz="900"/>
                        <a:t>Fund</a:t>
                      </a:r>
                    </a:p>
                  </a:txBody>
                  <a:tcPr anchor="ctr"/>
                </a:tc>
                <a:tc>
                  <a:txBody>
                    <a:bodyPr/>
                    <a:lstStyle/>
                    <a:p>
                      <a:pPr algn="l"/>
                      <a:r>
                        <a:rPr lang="en-US" sz="900"/>
                        <a:t>Account</a:t>
                      </a:r>
                    </a:p>
                  </a:txBody>
                  <a:tcPr anchor="ctr"/>
                </a:tc>
                <a:tc>
                  <a:txBody>
                    <a:bodyPr/>
                    <a:lstStyle/>
                    <a:p>
                      <a:pPr algn="l"/>
                      <a:r>
                        <a:rPr lang="en-US" sz="800"/>
                        <a:t>Classification</a:t>
                      </a:r>
                    </a:p>
                  </a:txBody>
                  <a:tcPr anchor="ctr"/>
                </a:tc>
                <a:tc>
                  <a:txBody>
                    <a:bodyPr/>
                    <a:lstStyle/>
                    <a:p>
                      <a:pPr algn="l"/>
                      <a:r>
                        <a:rPr lang="en-US" sz="800"/>
                        <a:t>Campus Commitment</a:t>
                      </a:r>
                    </a:p>
                  </a:txBody>
                  <a:tcPr anchor="ctr"/>
                </a:tc>
                <a:tc>
                  <a:txBody>
                    <a:bodyPr/>
                    <a:lstStyle/>
                    <a:p>
                      <a:pPr algn="l"/>
                      <a:r>
                        <a:rPr lang="en-US" sz="900"/>
                        <a:t>Budget Year</a:t>
                      </a:r>
                    </a:p>
                  </a:txBody>
                  <a:tcPr anchor="ctr"/>
                </a:tc>
                <a:extLst>
                  <a:ext uri="{0D108BD9-81ED-4DB2-BD59-A6C34878D82A}">
                    <a16:rowId xmlns:a16="http://schemas.microsoft.com/office/drawing/2014/main" val="3957581577"/>
                  </a:ext>
                </a:extLst>
              </a:tr>
              <a:tr h="1725274">
                <a:tc>
                  <a:txBody>
                    <a:bodyPr/>
                    <a:lstStyle/>
                    <a:p>
                      <a:r>
                        <a:rPr lang="en-US" sz="900" err="1">
                          <a:latin typeface="Montserrat" panose="00000500000000000000" pitchFamily="2" charset="0"/>
                        </a:rPr>
                        <a:t>WolfMart</a:t>
                      </a:r>
                      <a:endParaRPr lang="en-US" sz="900">
                        <a:latin typeface="Montserrat" panose="00000500000000000000" pitchFamily="2" charset="0"/>
                      </a:endParaRPr>
                    </a:p>
                  </a:txBody>
                  <a:tcPr anchor="ctr">
                    <a:solidFill>
                      <a:schemeClr val="accent2">
                        <a:lumMod val="40000"/>
                        <a:lumOff val="60000"/>
                      </a:schemeClr>
                    </a:solidFill>
                  </a:tcPr>
                </a:tc>
                <a:tc>
                  <a:txBody>
                    <a:bodyPr/>
                    <a:lstStyle/>
                    <a:p>
                      <a:pPr algn="l"/>
                      <a:r>
                        <a:rPr lang="en-US" sz="800" b="1">
                          <a:latin typeface="Montserrat"/>
                        </a:rPr>
                        <a:t>Displayed</a:t>
                      </a:r>
                      <a:r>
                        <a:rPr lang="en-US" sz="800">
                          <a:latin typeface="Montserrat"/>
                        </a:rPr>
                        <a:t>: Y</a:t>
                      </a:r>
                    </a:p>
                    <a:p>
                      <a:pPr algn="l"/>
                      <a:endParaRPr lang="en-US" sz="800">
                        <a:latin typeface="Montserrat" panose="00000500000000000000" pitchFamily="2" charset="0"/>
                      </a:endParaRPr>
                    </a:p>
                    <a:p>
                      <a:pPr algn="l"/>
                      <a:r>
                        <a:rPr lang="en-US" sz="800" b="1">
                          <a:latin typeface="Montserrat"/>
                        </a:rPr>
                        <a:t>User Entry</a:t>
                      </a:r>
                      <a:r>
                        <a:rPr lang="en-US" sz="800">
                          <a:latin typeface="Montserrat"/>
                        </a:rPr>
                        <a:t>: Y</a:t>
                      </a:r>
                    </a:p>
                    <a:p>
                      <a:pPr algn="l"/>
                      <a:endParaRPr lang="en-US" sz="800">
                        <a:latin typeface="Montserrat" panose="00000500000000000000" pitchFamily="2" charset="0"/>
                      </a:endParaRPr>
                    </a:p>
                    <a:p>
                      <a:pPr algn="l"/>
                      <a:r>
                        <a:rPr lang="en-US" sz="800" b="1">
                          <a:latin typeface="Montserrat"/>
                        </a:rPr>
                        <a:t>Note</a:t>
                      </a:r>
                      <a:r>
                        <a:rPr lang="en-US" sz="800">
                          <a:latin typeface="Montserrat"/>
                        </a:rPr>
                        <a:t>: Displayed as “Account Source”</a:t>
                      </a:r>
                    </a:p>
                  </a:txBody>
                  <a:tcPr anchor="ctr">
                    <a:solidFill>
                      <a:schemeClr val="tx2">
                        <a:lumMod val="20000"/>
                        <a:lumOff val="80000"/>
                        <a:alpha val="40000"/>
                      </a:schemeClr>
                    </a:solidFill>
                  </a:tcPr>
                </a:tc>
                <a:tc rowSpan="2">
                  <a:txBody>
                    <a:bodyPr/>
                    <a:lstStyle/>
                    <a:p>
                      <a:pPr algn="l"/>
                      <a:r>
                        <a:rPr lang="en-US" sz="800" b="1">
                          <a:latin typeface="Montserrat"/>
                        </a:rPr>
                        <a:t>Displayed</a:t>
                      </a:r>
                      <a:r>
                        <a:rPr lang="en-US" sz="800">
                          <a:latin typeface="Montserrat"/>
                        </a:rPr>
                        <a:t>: Y</a:t>
                      </a:r>
                    </a:p>
                    <a:p>
                      <a:pPr algn="l"/>
                      <a:endParaRPr lang="en-US" sz="800">
                        <a:latin typeface="Montserrat" panose="00000500000000000000" pitchFamily="2" charset="0"/>
                      </a:endParaRPr>
                    </a:p>
                    <a:p>
                      <a:pPr algn="l"/>
                      <a:r>
                        <a:rPr lang="en-US" sz="800" b="1">
                          <a:latin typeface="Montserrat"/>
                        </a:rPr>
                        <a:t>User Entry</a:t>
                      </a:r>
                      <a:r>
                        <a:rPr lang="en-US" sz="800">
                          <a:latin typeface="Montserrat"/>
                        </a:rPr>
                        <a:t>: N</a:t>
                      </a:r>
                    </a:p>
                    <a:p>
                      <a:pPr algn="l"/>
                      <a:endParaRPr lang="en-US" sz="800">
                        <a:latin typeface="Montserrat" panose="00000500000000000000" pitchFamily="2" charset="0"/>
                      </a:endParaRPr>
                    </a:p>
                    <a:p>
                      <a:pPr algn="l"/>
                      <a:r>
                        <a:rPr lang="en-US" sz="800" b="1">
                          <a:latin typeface="Montserrat"/>
                        </a:rPr>
                        <a:t>Note</a:t>
                      </a:r>
                      <a:r>
                        <a:rPr lang="en-US" sz="800">
                          <a:latin typeface="Montserrat"/>
                        </a:rPr>
                        <a:t>: Derived from Fund</a:t>
                      </a:r>
                    </a:p>
                  </a:txBody>
                  <a:tcPr anchor="ctr">
                    <a:solidFill>
                      <a:schemeClr val="accent2">
                        <a:lumMod val="20000"/>
                        <a:lumOff val="80000"/>
                        <a:alpha val="40000"/>
                      </a:schemeClr>
                    </a:solidFill>
                  </a:tcPr>
                </a:tc>
                <a:tc rowSpan="2">
                  <a:txBody>
                    <a:bodyPr/>
                    <a:lstStyle/>
                    <a:p>
                      <a:pPr algn="l"/>
                      <a:r>
                        <a:rPr lang="en-US" sz="800" b="1">
                          <a:latin typeface="Montserrat"/>
                        </a:rPr>
                        <a:t>Displayed</a:t>
                      </a:r>
                      <a:r>
                        <a:rPr lang="en-US" sz="800">
                          <a:latin typeface="Montserrat"/>
                        </a:rPr>
                        <a:t>: Y</a:t>
                      </a:r>
                    </a:p>
                    <a:p>
                      <a:pPr algn="l"/>
                      <a:endParaRPr lang="en-US" sz="800">
                        <a:latin typeface="Montserrat" panose="00000500000000000000" pitchFamily="2" charset="0"/>
                      </a:endParaRPr>
                    </a:p>
                    <a:p>
                      <a:pPr algn="l"/>
                      <a:r>
                        <a:rPr lang="en-US" sz="800" b="1">
                          <a:latin typeface="Montserrat"/>
                        </a:rPr>
                        <a:t>User Entry</a:t>
                      </a:r>
                      <a:r>
                        <a:rPr lang="en-US" sz="800">
                          <a:latin typeface="Montserrat"/>
                        </a:rPr>
                        <a:t>: Y</a:t>
                      </a:r>
                    </a:p>
                    <a:p>
                      <a:pPr algn="l"/>
                      <a:endParaRPr lang="en-US" sz="800">
                        <a:latin typeface="Montserrat" panose="00000500000000000000" pitchFamily="2" charset="0"/>
                      </a:endParaRPr>
                    </a:p>
                    <a:p>
                      <a:pPr algn="l"/>
                      <a:r>
                        <a:rPr lang="en-US" sz="800" b="1">
                          <a:latin typeface="Montserrat"/>
                        </a:rPr>
                        <a:t>Note</a:t>
                      </a:r>
                      <a:r>
                        <a:rPr lang="en-US" sz="800">
                          <a:latin typeface="Montserrat"/>
                        </a:rPr>
                        <a:t>: Provisioned from ERAS</a:t>
                      </a:r>
                    </a:p>
                  </a:txBody>
                  <a:tcPr anchor="ctr">
                    <a:solidFill>
                      <a:schemeClr val="accent2">
                        <a:lumMod val="20000"/>
                        <a:lumOff val="80000"/>
                        <a:alpha val="40000"/>
                      </a:schemeClr>
                    </a:solidFill>
                  </a:tcPr>
                </a:tc>
                <a:tc>
                  <a:txBody>
                    <a:bodyPr/>
                    <a:lstStyle/>
                    <a:p>
                      <a:pPr algn="l"/>
                      <a:r>
                        <a:rPr lang="en-US" sz="800" b="1">
                          <a:latin typeface="Montserrat"/>
                        </a:rPr>
                        <a:t>Displayed</a:t>
                      </a:r>
                      <a:r>
                        <a:rPr lang="en-US" sz="800">
                          <a:latin typeface="Montserrat"/>
                        </a:rPr>
                        <a:t>: N</a:t>
                      </a:r>
                    </a:p>
                    <a:p>
                      <a:pPr algn="l"/>
                      <a:endParaRPr lang="en-US" sz="800" b="0">
                        <a:latin typeface="Montserrat" panose="00000500000000000000" pitchFamily="2" charset="0"/>
                      </a:endParaRPr>
                    </a:p>
                    <a:p>
                      <a:pPr algn="l"/>
                      <a:r>
                        <a:rPr lang="en-US" sz="800" b="1">
                          <a:latin typeface="Montserrat"/>
                        </a:rPr>
                        <a:t>User Entry</a:t>
                      </a:r>
                      <a:r>
                        <a:rPr lang="en-US" sz="800">
                          <a:latin typeface="Montserrat"/>
                        </a:rPr>
                        <a:t>: N</a:t>
                      </a:r>
                    </a:p>
                    <a:p>
                      <a:pPr algn="l"/>
                      <a:endParaRPr lang="en-US" sz="800">
                        <a:latin typeface="Montserrat" panose="00000500000000000000" pitchFamily="2" charset="0"/>
                      </a:endParaRPr>
                    </a:p>
                    <a:p>
                      <a:pPr algn="l"/>
                      <a:r>
                        <a:rPr lang="en-US" sz="800" b="1">
                          <a:latin typeface="Montserrat"/>
                        </a:rPr>
                        <a:t>Note</a:t>
                      </a:r>
                      <a:r>
                        <a:rPr lang="en-US" sz="800">
                          <a:latin typeface="Montserrat"/>
                        </a:rPr>
                        <a:t>: Derived from Commodity Code</a:t>
                      </a:r>
                    </a:p>
                  </a:txBody>
                  <a:tcPr anchor="ctr">
                    <a:solidFill>
                      <a:schemeClr val="accent4">
                        <a:lumMod val="60000"/>
                        <a:lumOff val="40000"/>
                        <a:alpha val="40000"/>
                      </a:schemeClr>
                    </a:solidFill>
                  </a:tcPr>
                </a:tc>
                <a:tc>
                  <a:txBody>
                    <a:bodyPr/>
                    <a:lstStyle/>
                    <a:p>
                      <a:pPr algn="l"/>
                      <a:r>
                        <a:rPr lang="en-US" sz="800" b="1">
                          <a:latin typeface="Montserrat" panose="00000500000000000000" pitchFamily="2" charset="0"/>
                        </a:rPr>
                        <a:t>Displayed</a:t>
                      </a:r>
                      <a:r>
                        <a:rPr lang="en-US" sz="800">
                          <a:latin typeface="Montserrat" panose="00000500000000000000" pitchFamily="2" charset="0"/>
                        </a:rPr>
                        <a:t>: Y</a:t>
                      </a:r>
                    </a:p>
                    <a:p>
                      <a:pPr algn="l"/>
                      <a:endParaRPr lang="en-US" sz="800">
                        <a:latin typeface="Montserrat" panose="00000500000000000000" pitchFamily="2" charset="0"/>
                      </a:endParaRPr>
                    </a:p>
                    <a:p>
                      <a:pPr algn="l"/>
                      <a:r>
                        <a:rPr lang="en-US" sz="800" b="1">
                          <a:latin typeface="Montserrat" panose="00000500000000000000" pitchFamily="2" charset="0"/>
                        </a:rPr>
                        <a:t>User Entry</a:t>
                      </a:r>
                      <a:r>
                        <a:rPr lang="en-US" sz="800">
                          <a:latin typeface="Montserrat" panose="00000500000000000000" pitchFamily="2" charset="0"/>
                        </a:rPr>
                        <a:t>: Y</a:t>
                      </a:r>
                    </a:p>
                    <a:p>
                      <a:pPr algn="l"/>
                      <a:endParaRPr lang="en-US" sz="800">
                        <a:latin typeface="Montserrat" panose="00000500000000000000" pitchFamily="2" charset="0"/>
                      </a:endParaRPr>
                    </a:p>
                    <a:p>
                      <a:pPr algn="l"/>
                      <a:r>
                        <a:rPr lang="en-US" sz="800" b="1">
                          <a:latin typeface="Montserrat" panose="00000500000000000000" pitchFamily="2" charset="0"/>
                        </a:rPr>
                        <a:t>Note</a:t>
                      </a:r>
                      <a:r>
                        <a:rPr lang="en-US" sz="800">
                          <a:latin typeface="Montserrat" panose="00000500000000000000" pitchFamily="2" charset="0"/>
                        </a:rPr>
                        <a:t>: Header Level Displayed</a:t>
                      </a:r>
                    </a:p>
                  </a:txBody>
                  <a:tcPr anchor="ctr">
                    <a:solidFill>
                      <a:schemeClr val="accent2">
                        <a:lumMod val="20000"/>
                        <a:lumOff val="80000"/>
                        <a:alpha val="40000"/>
                      </a:schemeClr>
                    </a:solidFill>
                  </a:tcPr>
                </a:tc>
                <a:tc>
                  <a:txBody>
                    <a:bodyPr/>
                    <a:lstStyle/>
                    <a:p>
                      <a:pPr algn="l"/>
                      <a:r>
                        <a:rPr lang="en-US" sz="900" b="1">
                          <a:latin typeface="Montserrat" pitchFamily="2" charset="77"/>
                        </a:rPr>
                        <a:t>Displayed</a:t>
                      </a:r>
                      <a:r>
                        <a:rPr lang="en-US" sz="900">
                          <a:latin typeface="Montserrat" pitchFamily="2" charset="77"/>
                        </a:rPr>
                        <a:t>: Y</a:t>
                      </a:r>
                    </a:p>
                    <a:p>
                      <a:pPr algn="l"/>
                      <a:endParaRPr lang="en-US" sz="900">
                        <a:latin typeface="Montserrat" pitchFamily="2" charset="77"/>
                      </a:endParaRPr>
                    </a:p>
                    <a:p>
                      <a:pPr algn="l"/>
                      <a:r>
                        <a:rPr lang="en-US" sz="900" b="1">
                          <a:latin typeface="Montserrat" pitchFamily="2" charset="77"/>
                        </a:rPr>
                        <a:t>User Entry</a:t>
                      </a:r>
                      <a:r>
                        <a:rPr lang="en-US" sz="900">
                          <a:latin typeface="Montserrat" pitchFamily="2" charset="77"/>
                        </a:rPr>
                        <a:t>: Y</a:t>
                      </a:r>
                    </a:p>
                    <a:p>
                      <a:pPr algn="l"/>
                      <a:endParaRPr lang="en-US" sz="900">
                        <a:latin typeface="Montserrat" pitchFamily="2" charset="77"/>
                      </a:endParaRPr>
                    </a:p>
                    <a:p>
                      <a:pPr algn="l"/>
                      <a:r>
                        <a:rPr lang="en-US" sz="900" b="1">
                          <a:latin typeface="Montserrat" pitchFamily="2" charset="77"/>
                        </a:rPr>
                        <a:t>Note</a:t>
                      </a:r>
                      <a:r>
                        <a:rPr lang="en-US" sz="900">
                          <a:latin typeface="Montserrat" pitchFamily="2" charset="77"/>
                        </a:rPr>
                        <a:t>: Default as 000s</a:t>
                      </a:r>
                    </a:p>
                    <a:p>
                      <a:pPr algn="l"/>
                      <a:r>
                        <a:rPr lang="en-US" sz="900">
                          <a:latin typeface="Montserrat" pitchFamily="2" charset="77"/>
                        </a:rPr>
                        <a:t>Entered and displayed at the </a:t>
                      </a:r>
                    </a:p>
                    <a:p>
                      <a:pPr algn="l"/>
                      <a:r>
                        <a:rPr lang="en-US" sz="900" b="0" i="0" u="none" strike="noStrike" cap="none">
                          <a:solidFill>
                            <a:schemeClr val="dk1"/>
                          </a:solidFill>
                          <a:latin typeface="Montserrat" pitchFamily="2" charset="77"/>
                          <a:ea typeface="+mn-ea"/>
                          <a:cs typeface="+mn-cs"/>
                          <a:sym typeface="Arial"/>
                        </a:rPr>
                        <a:t>Header </a:t>
                      </a:r>
                      <a:r>
                        <a:rPr lang="en-US" sz="900">
                          <a:latin typeface="Montserrat" pitchFamily="2" charset="77"/>
                        </a:rPr>
                        <a:t>level. </a:t>
                      </a:r>
                      <a:endParaRPr lang="en-US" sz="900" b="1">
                        <a:latin typeface="Montserrat" pitchFamily="2" charset="77"/>
                      </a:endParaRPr>
                    </a:p>
                  </a:txBody>
                  <a:tcPr anchor="ctr">
                    <a:solidFill>
                      <a:schemeClr val="accent2">
                        <a:lumMod val="20000"/>
                        <a:lumOff val="80000"/>
                        <a:alpha val="40000"/>
                      </a:schemeClr>
                    </a:solidFill>
                  </a:tcPr>
                </a:tc>
                <a:tc>
                  <a:txBody>
                    <a:bodyPr/>
                    <a:lstStyle/>
                    <a:p>
                      <a:pPr algn="l"/>
                      <a:r>
                        <a:rPr lang="en-US" sz="800" b="1">
                          <a:latin typeface="Montserrat"/>
                        </a:rPr>
                        <a:t>Displayed</a:t>
                      </a:r>
                      <a:r>
                        <a:rPr lang="en-US" sz="800">
                          <a:latin typeface="Montserrat"/>
                        </a:rPr>
                        <a:t>: Y</a:t>
                      </a:r>
                    </a:p>
                    <a:p>
                      <a:pPr algn="l"/>
                      <a:endParaRPr lang="en-US" sz="800">
                        <a:latin typeface="Montserrat" panose="00000500000000000000" pitchFamily="2" charset="0"/>
                      </a:endParaRPr>
                    </a:p>
                    <a:p>
                      <a:pPr algn="l"/>
                      <a:r>
                        <a:rPr lang="en-US" sz="800" b="1">
                          <a:latin typeface="Montserrat"/>
                        </a:rPr>
                        <a:t>User Entry</a:t>
                      </a:r>
                      <a:r>
                        <a:rPr lang="en-US" sz="800">
                          <a:latin typeface="Montserrat"/>
                        </a:rPr>
                        <a:t>: Y</a:t>
                      </a:r>
                    </a:p>
                    <a:p>
                      <a:pPr algn="l"/>
                      <a:endParaRPr lang="en-US" sz="800">
                        <a:latin typeface="Montserrat" panose="00000500000000000000" pitchFamily="2" charset="0"/>
                      </a:endParaRPr>
                    </a:p>
                    <a:p>
                      <a:pPr algn="l"/>
                      <a:r>
                        <a:rPr lang="en-US" sz="800" b="1">
                          <a:latin typeface="Montserrat"/>
                        </a:rPr>
                        <a:t>Note</a:t>
                      </a:r>
                      <a:r>
                        <a:rPr lang="en-US" sz="800">
                          <a:latin typeface="Montserrat"/>
                        </a:rPr>
                        <a:t>: Default to current year (user has an option to change it)</a:t>
                      </a:r>
                    </a:p>
                  </a:txBody>
                  <a:tcPr anchor="ctr">
                    <a:solidFill>
                      <a:schemeClr val="accent2">
                        <a:lumMod val="20000"/>
                        <a:lumOff val="80000"/>
                        <a:alpha val="40000"/>
                      </a:schemeClr>
                    </a:solidFill>
                  </a:tcPr>
                </a:tc>
                <a:extLst>
                  <a:ext uri="{0D108BD9-81ED-4DB2-BD59-A6C34878D82A}">
                    <a16:rowId xmlns:a16="http://schemas.microsoft.com/office/drawing/2014/main" val="1260482459"/>
                  </a:ext>
                </a:extLst>
              </a:tr>
              <a:tr h="1882578">
                <a:tc>
                  <a:txBody>
                    <a:bodyPr/>
                    <a:lstStyle/>
                    <a:p>
                      <a:r>
                        <a:rPr lang="en-US" sz="900">
                          <a:latin typeface="Montserrat"/>
                        </a:rPr>
                        <a:t>Concur</a:t>
                      </a:r>
                    </a:p>
                  </a:txBody>
                  <a:tcPr anchor="ctr">
                    <a:solidFill>
                      <a:schemeClr val="accent2">
                        <a:lumMod val="40000"/>
                        <a:lumOff val="60000"/>
                      </a:schemeClr>
                    </a:solidFill>
                  </a:tcPr>
                </a:tc>
                <a:tc>
                  <a:txBody>
                    <a:bodyPr/>
                    <a:lstStyle/>
                    <a:p>
                      <a:pPr algn="l"/>
                      <a:r>
                        <a:rPr lang="en-US" sz="800" b="1">
                          <a:latin typeface="Montserrat"/>
                        </a:rPr>
                        <a:t>Displayed</a:t>
                      </a:r>
                      <a:r>
                        <a:rPr lang="en-US" sz="800">
                          <a:latin typeface="Montserrat"/>
                        </a:rPr>
                        <a:t>: Y</a:t>
                      </a:r>
                    </a:p>
                    <a:p>
                      <a:pPr algn="l"/>
                      <a:endParaRPr lang="en-US" sz="800">
                        <a:latin typeface="Montserrat" panose="00000500000000000000" pitchFamily="2" charset="0"/>
                      </a:endParaRPr>
                    </a:p>
                    <a:p>
                      <a:pPr algn="l"/>
                      <a:r>
                        <a:rPr lang="en-US" sz="800" b="1">
                          <a:latin typeface="Montserrat"/>
                        </a:rPr>
                        <a:t>User Entry</a:t>
                      </a:r>
                      <a:r>
                        <a:rPr lang="en-US" sz="800">
                          <a:latin typeface="Montserrat"/>
                        </a:rPr>
                        <a:t>: Y</a:t>
                      </a:r>
                    </a:p>
                    <a:p>
                      <a:pPr algn="l"/>
                      <a:endParaRPr lang="en-US" sz="800">
                        <a:latin typeface="Montserrat" panose="00000500000000000000" pitchFamily="2" charset="0"/>
                      </a:endParaRPr>
                    </a:p>
                    <a:p>
                      <a:pPr algn="l"/>
                      <a:r>
                        <a:rPr lang="en-US" sz="800" b="1">
                          <a:latin typeface="Montserrat"/>
                        </a:rPr>
                        <a:t>Note</a:t>
                      </a:r>
                      <a:r>
                        <a:rPr lang="en-US" sz="800">
                          <a:latin typeface="Montserrat"/>
                        </a:rPr>
                        <a:t>: Displayed as “Account Source”</a:t>
                      </a:r>
                    </a:p>
                  </a:txBody>
                  <a:tcPr anchor="ctr">
                    <a:solidFill>
                      <a:schemeClr val="tx2">
                        <a:lumMod val="20000"/>
                        <a:lumOff val="80000"/>
                        <a:alpha val="40000"/>
                      </a:schemeClr>
                    </a:solidFill>
                  </a:tcPr>
                </a:tc>
                <a:tc vMerge="1">
                  <a:txBody>
                    <a:bodyPr/>
                    <a:lstStyle/>
                    <a:p>
                      <a:endParaRPr lang="en-US" sz="1050"/>
                    </a:p>
                  </a:txBody>
                  <a:tcPr/>
                </a:tc>
                <a:tc vMerge="1">
                  <a:txBody>
                    <a:bodyPr/>
                    <a:lstStyle/>
                    <a:p>
                      <a:endParaRPr lang="en-US" sz="1050"/>
                    </a:p>
                  </a:txBody>
                  <a:tcPr/>
                </a:tc>
                <a:tc>
                  <a:txBody>
                    <a:bodyPr/>
                    <a:lstStyle/>
                    <a:p>
                      <a:pPr algn="l"/>
                      <a:r>
                        <a:rPr lang="en-US" sz="800" b="1">
                          <a:latin typeface="Montserrat" panose="00000500000000000000" pitchFamily="2" charset="0"/>
                        </a:rPr>
                        <a:t>Displayed</a:t>
                      </a:r>
                      <a:r>
                        <a:rPr lang="en-US" sz="800">
                          <a:latin typeface="Montserrat" panose="00000500000000000000" pitchFamily="2" charset="0"/>
                        </a:rPr>
                        <a:t>: N</a:t>
                      </a:r>
                    </a:p>
                    <a:p>
                      <a:pPr algn="l"/>
                      <a:endParaRPr lang="en-US" sz="800">
                        <a:latin typeface="Montserrat" panose="00000500000000000000" pitchFamily="2" charset="0"/>
                      </a:endParaRPr>
                    </a:p>
                    <a:p>
                      <a:pPr algn="l"/>
                      <a:r>
                        <a:rPr lang="en-US" sz="800" b="1">
                          <a:latin typeface="Montserrat" panose="00000500000000000000" pitchFamily="2" charset="0"/>
                        </a:rPr>
                        <a:t>User Entry</a:t>
                      </a:r>
                      <a:r>
                        <a:rPr lang="en-US" sz="800">
                          <a:latin typeface="Montserrat" panose="00000500000000000000" pitchFamily="2" charset="0"/>
                        </a:rPr>
                        <a:t>: N</a:t>
                      </a:r>
                    </a:p>
                    <a:p>
                      <a:pPr algn="l"/>
                      <a:endParaRPr lang="en-US" sz="800">
                        <a:latin typeface="Montserrat" panose="00000500000000000000" pitchFamily="2" charset="0"/>
                      </a:endParaRPr>
                    </a:p>
                    <a:p>
                      <a:pPr algn="l"/>
                      <a:r>
                        <a:rPr lang="en-US" sz="800" b="1">
                          <a:latin typeface="Montserrat" panose="00000500000000000000" pitchFamily="2" charset="0"/>
                        </a:rPr>
                        <a:t>Note</a:t>
                      </a:r>
                      <a:r>
                        <a:rPr lang="en-US" sz="800">
                          <a:latin typeface="Montserrat" panose="00000500000000000000" pitchFamily="2" charset="0"/>
                        </a:rPr>
                        <a:t>: Derived from Expense Type</a:t>
                      </a:r>
                    </a:p>
                  </a:txBody>
                  <a:tcPr anchor="ctr">
                    <a:solidFill>
                      <a:schemeClr val="accent4">
                        <a:lumMod val="60000"/>
                        <a:lumOff val="40000"/>
                        <a:alpha val="40000"/>
                      </a:schemeClr>
                    </a:solidFill>
                  </a:tcPr>
                </a:tc>
                <a:tc>
                  <a:txBody>
                    <a:bodyPr/>
                    <a:lstStyle/>
                    <a:p>
                      <a:pPr algn="l"/>
                      <a:r>
                        <a:rPr lang="en-US" sz="800" b="1" i="0" u="none" strike="noStrike" cap="none">
                          <a:solidFill>
                            <a:schemeClr val="dk1"/>
                          </a:solidFill>
                          <a:latin typeface="Montserrat" panose="00000500000000000000" pitchFamily="2" charset="0"/>
                          <a:ea typeface="+mn-ea"/>
                          <a:cs typeface="+mn-cs"/>
                          <a:sym typeface="Arial"/>
                        </a:rPr>
                        <a:t>SBU: </a:t>
                      </a:r>
                      <a:r>
                        <a:rPr lang="en-US" sz="800" b="1">
                          <a:latin typeface="Montserrat" panose="00000500000000000000" pitchFamily="2" charset="0"/>
                        </a:rPr>
                        <a:t>Displayed</a:t>
                      </a:r>
                      <a:r>
                        <a:rPr lang="en-US" sz="800">
                          <a:latin typeface="Montserrat" panose="00000500000000000000" pitchFamily="2" charset="0"/>
                        </a:rPr>
                        <a:t>: Y</a:t>
                      </a:r>
                    </a:p>
                    <a:p>
                      <a:pPr algn="l"/>
                      <a:r>
                        <a:rPr lang="en-US" sz="800" b="1">
                          <a:latin typeface="Montserrat" panose="00000500000000000000" pitchFamily="2" charset="0"/>
                        </a:rPr>
                        <a:t>User Entry</a:t>
                      </a:r>
                      <a:r>
                        <a:rPr lang="en-US" sz="800">
                          <a:latin typeface="Montserrat" panose="00000500000000000000" pitchFamily="2" charset="0"/>
                        </a:rPr>
                        <a:t>: Y</a:t>
                      </a:r>
                    </a:p>
                    <a:p>
                      <a:pPr algn="l"/>
                      <a:r>
                        <a:rPr lang="en-US" sz="800" b="1">
                          <a:latin typeface="Montserrat" panose="00000500000000000000" pitchFamily="2" charset="0"/>
                        </a:rPr>
                        <a:t>Note</a:t>
                      </a:r>
                      <a:r>
                        <a:rPr lang="en-US" sz="800">
                          <a:latin typeface="Montserrat" panose="00000500000000000000" pitchFamily="2" charset="0"/>
                        </a:rPr>
                        <a:t>: Header Level Displayed</a:t>
                      </a:r>
                    </a:p>
                    <a:p>
                      <a:pPr algn="l"/>
                      <a:endParaRPr lang="en-US" sz="800" b="1" i="0" u="none" strike="noStrike" cap="none">
                        <a:solidFill>
                          <a:schemeClr val="dk1"/>
                        </a:solidFill>
                        <a:latin typeface="Montserrat" panose="00000500000000000000" pitchFamily="2" charset="0"/>
                        <a:ea typeface="+mn-ea"/>
                        <a:cs typeface="+mn-cs"/>
                        <a:sym typeface="Arial"/>
                      </a:endParaRPr>
                    </a:p>
                    <a:p>
                      <a:pPr algn="l"/>
                      <a:endParaRPr lang="en-US" sz="800" b="1" i="0" u="none" strike="noStrike" cap="none">
                        <a:solidFill>
                          <a:schemeClr val="dk1"/>
                        </a:solidFill>
                        <a:latin typeface="Montserrat" panose="00000500000000000000" pitchFamily="2" charset="0"/>
                        <a:ea typeface="+mn-ea"/>
                        <a:cs typeface="+mn-cs"/>
                        <a:sym typeface="Arial"/>
                      </a:endParaRPr>
                    </a:p>
                    <a:p>
                      <a:pPr algn="l"/>
                      <a:r>
                        <a:rPr lang="en-US" sz="800" b="1" i="0" u="none" strike="noStrike" cap="none">
                          <a:solidFill>
                            <a:schemeClr val="dk1"/>
                          </a:solidFill>
                          <a:latin typeface="Montserrat" panose="00000500000000000000" pitchFamily="2" charset="0"/>
                          <a:ea typeface="+mn-ea"/>
                          <a:cs typeface="+mn-cs"/>
                          <a:sym typeface="Arial"/>
                        </a:rPr>
                        <a:t>SBF: NOT</a:t>
                      </a:r>
                      <a:r>
                        <a:rPr lang="en-US" sz="800" b="1">
                          <a:latin typeface="Montserrat" panose="00000500000000000000" pitchFamily="2" charset="0"/>
                        </a:rPr>
                        <a:t> Displayed</a:t>
                      </a:r>
                      <a:endParaRPr lang="en-US" sz="800">
                        <a:latin typeface="Montserrat" panose="00000500000000000000" pitchFamily="2" charset="0"/>
                      </a:endParaRPr>
                    </a:p>
                  </a:txBody>
                  <a:tcPr anchor="ctr">
                    <a:solidFill>
                      <a:schemeClr val="accent4">
                        <a:lumMod val="60000"/>
                        <a:lumOff val="40000"/>
                        <a:alpha val="40000"/>
                      </a:schemeClr>
                    </a:solidFill>
                  </a:tcPr>
                </a:tc>
                <a:tc>
                  <a:txBody>
                    <a:bodyPr/>
                    <a:lstStyle/>
                    <a:p>
                      <a:pPr algn="l"/>
                      <a:r>
                        <a:rPr lang="en-US" sz="900" b="1">
                          <a:latin typeface="Montserrat" panose="00000500000000000000" pitchFamily="2" charset="0"/>
                        </a:rPr>
                        <a:t>Displayed</a:t>
                      </a:r>
                      <a:r>
                        <a:rPr lang="en-US" sz="900">
                          <a:latin typeface="Montserrat" panose="00000500000000000000" pitchFamily="2" charset="0"/>
                        </a:rPr>
                        <a:t>: Y</a:t>
                      </a:r>
                    </a:p>
                    <a:p>
                      <a:pPr algn="l"/>
                      <a:endParaRPr lang="en-US" sz="900">
                        <a:latin typeface="Montserrat" panose="00000500000000000000" pitchFamily="2" charset="0"/>
                      </a:endParaRPr>
                    </a:p>
                    <a:p>
                      <a:pPr algn="l"/>
                      <a:r>
                        <a:rPr lang="en-US" sz="900" b="1">
                          <a:latin typeface="Montserrat" panose="00000500000000000000" pitchFamily="2" charset="0"/>
                        </a:rPr>
                        <a:t>User Entry</a:t>
                      </a:r>
                      <a:r>
                        <a:rPr lang="en-US" sz="900">
                          <a:latin typeface="Montserrat" panose="00000500000000000000" pitchFamily="2" charset="0"/>
                        </a:rPr>
                        <a:t>: Y</a:t>
                      </a:r>
                    </a:p>
                    <a:p>
                      <a:pPr algn="l"/>
                      <a:endParaRPr lang="en-US" sz="900">
                        <a:latin typeface="Montserrat" panose="00000500000000000000" pitchFamily="2" charset="0"/>
                      </a:endParaRPr>
                    </a:p>
                    <a:p>
                      <a:pPr algn="l"/>
                      <a:r>
                        <a:rPr lang="en-US" sz="900">
                          <a:latin typeface="Montserrat" panose="00000500000000000000" pitchFamily="2" charset="0"/>
                        </a:rPr>
                        <a:t>SBU: Header</a:t>
                      </a:r>
                    </a:p>
                    <a:p>
                      <a:pPr algn="l"/>
                      <a:r>
                        <a:rPr lang="en-US" sz="900">
                          <a:latin typeface="Montserrat" panose="00000500000000000000" pitchFamily="2" charset="0"/>
                        </a:rPr>
                        <a:t>SBF Credit card: Line level</a:t>
                      </a:r>
                    </a:p>
                    <a:p>
                      <a:pPr algn="l"/>
                      <a:r>
                        <a:rPr lang="en-US" sz="900">
                          <a:latin typeface="Montserrat" panose="00000500000000000000" pitchFamily="2" charset="0"/>
                        </a:rPr>
                        <a:t>SBF travel: Header</a:t>
                      </a:r>
                    </a:p>
                    <a:p>
                      <a:pPr algn="l"/>
                      <a:endParaRPr lang="en-US" sz="900">
                        <a:latin typeface="Montserrat" panose="00000500000000000000" pitchFamily="2" charset="0"/>
                      </a:endParaRPr>
                    </a:p>
                    <a:p>
                      <a:pPr algn="l"/>
                      <a:endParaRPr lang="en-US" sz="900">
                        <a:latin typeface="Montserrat" panose="00000500000000000000" pitchFamily="2" charset="0"/>
                      </a:endParaRPr>
                    </a:p>
                    <a:p>
                      <a:pPr algn="l"/>
                      <a:endParaRPr lang="en-US" sz="900">
                        <a:latin typeface="Montserrat" panose="00000500000000000000" pitchFamily="2" charset="0"/>
                      </a:endParaRPr>
                    </a:p>
                  </a:txBody>
                  <a:tcPr anchor="ctr">
                    <a:solidFill>
                      <a:schemeClr val="accent2">
                        <a:lumMod val="20000"/>
                        <a:lumOff val="80000"/>
                        <a:alpha val="40000"/>
                      </a:schemeClr>
                    </a:solidFill>
                  </a:tcPr>
                </a:tc>
                <a:tc>
                  <a:txBody>
                    <a:bodyPr/>
                    <a:lstStyle/>
                    <a:p>
                      <a:pPr algn="l"/>
                      <a:r>
                        <a:rPr lang="en-US" sz="800" b="1" i="0" u="none" strike="noStrike" cap="none">
                          <a:solidFill>
                            <a:schemeClr val="dk1"/>
                          </a:solidFill>
                          <a:latin typeface="Montserrat" panose="00000500000000000000" pitchFamily="2" charset="0"/>
                          <a:ea typeface="+mn-ea"/>
                          <a:cs typeface="+mn-cs"/>
                          <a:sym typeface="Arial"/>
                        </a:rPr>
                        <a:t>SBU: </a:t>
                      </a:r>
                      <a:r>
                        <a:rPr lang="en-US" sz="800" b="1">
                          <a:latin typeface="Montserrat" panose="00000500000000000000" pitchFamily="2" charset="0"/>
                        </a:rPr>
                        <a:t>Displayed</a:t>
                      </a:r>
                      <a:r>
                        <a:rPr lang="en-US" sz="800">
                          <a:latin typeface="Montserrat" panose="00000500000000000000" pitchFamily="2" charset="0"/>
                        </a:rPr>
                        <a:t>: Y</a:t>
                      </a:r>
                    </a:p>
                    <a:p>
                      <a:pPr algn="l"/>
                      <a:endParaRPr lang="en-US" sz="800">
                        <a:latin typeface="Montserrat" panose="00000500000000000000" pitchFamily="2" charset="0"/>
                      </a:endParaRPr>
                    </a:p>
                    <a:p>
                      <a:pPr algn="l"/>
                      <a:r>
                        <a:rPr lang="en-US" sz="800" b="1">
                          <a:latin typeface="Montserrat" panose="00000500000000000000" pitchFamily="2" charset="0"/>
                        </a:rPr>
                        <a:t>User Entry</a:t>
                      </a:r>
                      <a:r>
                        <a:rPr lang="en-US" sz="800">
                          <a:latin typeface="Montserrat" panose="00000500000000000000" pitchFamily="2" charset="0"/>
                        </a:rPr>
                        <a:t>: Y</a:t>
                      </a:r>
                    </a:p>
                    <a:p>
                      <a:pPr algn="l"/>
                      <a:r>
                        <a:rPr lang="en-US" sz="800">
                          <a:latin typeface="Montserrat" panose="00000500000000000000" pitchFamily="2" charset="0"/>
                        </a:rPr>
                        <a:t>Header level</a:t>
                      </a:r>
                    </a:p>
                    <a:p>
                      <a:pPr algn="l"/>
                      <a:endParaRPr lang="en-US" sz="800" b="1" i="0" u="none" strike="noStrike" cap="none">
                        <a:solidFill>
                          <a:schemeClr val="dk1"/>
                        </a:solidFill>
                        <a:latin typeface="Montserrat" panose="00000500000000000000" pitchFamily="2" charset="0"/>
                        <a:ea typeface="+mn-ea"/>
                        <a:cs typeface="+mn-cs"/>
                        <a:sym typeface="Arial"/>
                      </a:endParaRPr>
                    </a:p>
                    <a:p>
                      <a:pPr algn="l"/>
                      <a:endParaRPr lang="en-US" sz="800" b="1" i="0" u="none" strike="noStrike" cap="none">
                        <a:solidFill>
                          <a:schemeClr val="dk1"/>
                        </a:solidFill>
                        <a:latin typeface="Montserrat" panose="00000500000000000000" pitchFamily="2" charset="0"/>
                        <a:ea typeface="+mn-ea"/>
                        <a:cs typeface="+mn-cs"/>
                        <a:sym typeface="Arial"/>
                      </a:endParaRPr>
                    </a:p>
                    <a:p>
                      <a:pPr algn="l"/>
                      <a:r>
                        <a:rPr lang="en-US" sz="800" b="1" i="0" u="none" strike="noStrike" cap="none">
                          <a:solidFill>
                            <a:schemeClr val="dk1"/>
                          </a:solidFill>
                          <a:latin typeface="Montserrat" panose="00000500000000000000" pitchFamily="2" charset="0"/>
                          <a:ea typeface="+mn-ea"/>
                          <a:cs typeface="+mn-cs"/>
                          <a:sym typeface="Arial"/>
                        </a:rPr>
                        <a:t>SBF: NOT</a:t>
                      </a:r>
                      <a:r>
                        <a:rPr lang="en-US" sz="800" b="1">
                          <a:latin typeface="Montserrat" panose="00000500000000000000" pitchFamily="2" charset="0"/>
                        </a:rPr>
                        <a:t> Displayed</a:t>
                      </a:r>
                      <a:endParaRPr lang="en-US" sz="800">
                        <a:latin typeface="Montserrat" panose="00000500000000000000" pitchFamily="2" charset="0"/>
                      </a:endParaRPr>
                    </a:p>
                  </a:txBody>
                  <a:tcPr anchor="ctr">
                    <a:solidFill>
                      <a:schemeClr val="accent2">
                        <a:lumMod val="20000"/>
                        <a:lumOff val="80000"/>
                        <a:alpha val="40000"/>
                      </a:schemeClr>
                    </a:solidFill>
                  </a:tcPr>
                </a:tc>
                <a:extLst>
                  <a:ext uri="{0D108BD9-81ED-4DB2-BD59-A6C34878D82A}">
                    <a16:rowId xmlns:a16="http://schemas.microsoft.com/office/drawing/2014/main" val="2471746119"/>
                  </a:ext>
                </a:extLst>
              </a:tr>
            </a:tbl>
          </a:graphicData>
        </a:graphic>
      </p:graphicFrame>
      <p:sp>
        <p:nvSpPr>
          <p:cNvPr id="2" name="Title 1">
            <a:extLst>
              <a:ext uri="{FF2B5EF4-FFF2-40B4-BE49-F238E27FC236}">
                <a16:creationId xmlns:a16="http://schemas.microsoft.com/office/drawing/2014/main" id="{E3D900F0-BBEC-5CBA-800E-D8EB507D6D47}"/>
              </a:ext>
            </a:extLst>
          </p:cNvPr>
          <p:cNvSpPr>
            <a:spLocks noGrp="1" noRot="1" noMove="1" noResize="1" noEditPoints="1" noAdjustHandles="1" noChangeArrowheads="1" noChangeShapeType="1"/>
          </p:cNvSpPr>
          <p:nvPr>
            <p:ph type="title"/>
          </p:nvPr>
        </p:nvSpPr>
        <p:spPr/>
        <p:txBody>
          <a:bodyPr/>
          <a:lstStyle/>
          <a:p>
            <a:r>
              <a:rPr lang="en-US" err="1"/>
              <a:t>WolfMart</a:t>
            </a:r>
            <a:r>
              <a:rPr lang="en-US"/>
              <a:t> and Concur data entry</a:t>
            </a:r>
          </a:p>
        </p:txBody>
      </p:sp>
    </p:spTree>
    <p:extLst>
      <p:ext uri="{BB962C8B-B14F-4D97-AF65-F5344CB8AC3E}">
        <p14:creationId xmlns:p14="http://schemas.microsoft.com/office/powerpoint/2010/main" val="3937190535"/>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78BFE-429C-CDF6-3475-E3C8015CB1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100B5D3-E376-9E43-3E63-1E6A77E4B5CB}"/>
              </a:ext>
            </a:extLst>
          </p:cNvPr>
          <p:cNvSpPr>
            <a:spLocks noGrp="1"/>
          </p:cNvSpPr>
          <p:nvPr>
            <p:ph type="title" idx="4294967295"/>
          </p:nvPr>
        </p:nvSpPr>
        <p:spPr>
          <a:xfrm>
            <a:off x="520792" y="1365447"/>
            <a:ext cx="7886700" cy="28356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457200" marR="0" lvl="0" indent="-22860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5000" b="0" i="0" u="none" strike="noStrike" kern="0" cap="none" spc="0" normalizeH="0" baseline="0" noProof="0">
                <a:ln>
                  <a:noFill/>
                </a:ln>
                <a:solidFill>
                  <a:schemeClr val="lt1"/>
                </a:solidFill>
                <a:effectLst/>
                <a:uLnTx/>
                <a:uFillTx/>
                <a:latin typeface="Montserrat ExtraBold"/>
                <a:ea typeface="Montserrat ExtraBold"/>
                <a:cs typeface="Montserrat ExtraBold"/>
                <a:sym typeface="Montserrat ExtraBold"/>
              </a:rPr>
              <a:t>Appendix</a:t>
            </a:r>
          </a:p>
        </p:txBody>
      </p:sp>
    </p:spTree>
    <p:extLst>
      <p:ext uri="{BB962C8B-B14F-4D97-AF65-F5344CB8AC3E}">
        <p14:creationId xmlns:p14="http://schemas.microsoft.com/office/powerpoint/2010/main" val="728994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38372-5C79-043B-8F1F-C69E259AE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94458B-5613-4B13-A664-A24F16884441}"/>
              </a:ext>
            </a:extLst>
          </p:cNvPr>
          <p:cNvSpPr>
            <a:spLocks noGrp="1"/>
          </p:cNvSpPr>
          <p:nvPr>
            <p:ph type="title"/>
          </p:nvPr>
        </p:nvSpPr>
        <p:spPr/>
        <p:txBody>
          <a:bodyPr/>
          <a:lstStyle/>
          <a:p>
            <a:br>
              <a:rPr lang="en-US"/>
            </a:br>
            <a:endParaRPr lang="en-US"/>
          </a:p>
        </p:txBody>
      </p:sp>
      <p:sp>
        <p:nvSpPr>
          <p:cNvPr id="5" name="Title 1">
            <a:extLst>
              <a:ext uri="{FF2B5EF4-FFF2-40B4-BE49-F238E27FC236}">
                <a16:creationId xmlns:a16="http://schemas.microsoft.com/office/drawing/2014/main" id="{3027E6DC-3F64-5189-BF6F-12F2458FF356}"/>
              </a:ext>
            </a:extLst>
          </p:cNvPr>
          <p:cNvSpPr txBox="1">
            <a:spLocks/>
          </p:cNvSpPr>
          <p:nvPr/>
        </p:nvSpPr>
        <p:spPr>
          <a:xfrm>
            <a:off x="214406" y="155168"/>
            <a:ext cx="6302746" cy="4026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n-US" sz="2800">
                <a:solidFill>
                  <a:srgbClr val="990000"/>
                </a:solidFill>
              </a:rPr>
              <a:t>EPM Fund Example </a:t>
            </a:r>
            <a:br>
              <a:rPr lang="en-US" sz="2800">
                <a:solidFill>
                  <a:schemeClr val="bg1">
                    <a:lumMod val="50000"/>
                  </a:schemeClr>
                </a:solidFill>
              </a:rPr>
            </a:br>
            <a:endParaRPr lang="en-US" sz="2800"/>
          </a:p>
        </p:txBody>
      </p:sp>
      <p:pic>
        <p:nvPicPr>
          <p:cNvPr id="1026" name="Picture 2">
            <a:extLst>
              <a:ext uri="{FF2B5EF4-FFF2-40B4-BE49-F238E27FC236}">
                <a16:creationId xmlns:a16="http://schemas.microsoft.com/office/drawing/2014/main" id="{B928CB59-794F-0198-1643-0135B85992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619"/>
          <a:stretch>
            <a:fillRect/>
          </a:stretch>
        </p:blipFill>
        <p:spPr bwMode="auto">
          <a:xfrm>
            <a:off x="1331691" y="887200"/>
            <a:ext cx="6520102" cy="41021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82517EE-C463-71CB-28BD-6B3354C4D4EA}"/>
              </a:ext>
            </a:extLst>
          </p:cNvPr>
          <p:cNvSpPr txBox="1"/>
          <p:nvPr/>
        </p:nvSpPr>
        <p:spPr>
          <a:xfrm>
            <a:off x="214406" y="574712"/>
            <a:ext cx="8929594" cy="307777"/>
          </a:xfrm>
          <a:prstGeom prst="rect">
            <a:avLst/>
          </a:prstGeom>
          <a:noFill/>
        </p:spPr>
        <p:txBody>
          <a:bodyPr wrap="square" rtlCol="0">
            <a:spAutoFit/>
          </a:bodyPr>
          <a:lstStyle/>
          <a:p>
            <a:r>
              <a:rPr lang="en-US">
                <a:latin typeface="Montserrat" pitchFamily="2" charset="77"/>
              </a:rPr>
              <a:t>All planning will be performed using Account, Campus Commitment and Fund segments. </a:t>
            </a:r>
          </a:p>
        </p:txBody>
      </p:sp>
    </p:spTree>
    <p:extLst>
      <p:ext uri="{BB962C8B-B14F-4D97-AF65-F5344CB8AC3E}">
        <p14:creationId xmlns:p14="http://schemas.microsoft.com/office/powerpoint/2010/main" val="29446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F99102-2F4C-4486-307E-F877970CDF29}"/>
              </a:ext>
            </a:extLst>
          </p:cNvPr>
          <p:cNvSpPr txBox="1">
            <a:spLocks noGrp="1"/>
          </p:cNvSpPr>
          <p:nvPr>
            <p:ph type="title" idx="4294967295"/>
          </p:nvPr>
        </p:nvSpPr>
        <p:spPr>
          <a:xfrm>
            <a:off x="212435" y="135416"/>
            <a:ext cx="6302746" cy="4026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0000"/>
              </a:lnSpc>
              <a:spcBef>
                <a:spcPts val="0"/>
              </a:spcBef>
              <a:spcAft>
                <a:spcPts val="0"/>
              </a:spcAft>
              <a:buClr>
                <a:schemeClr val="dk2"/>
              </a:buClr>
              <a:buSzPts val="3000"/>
              <a:buFont typeface="Montserrat ExtraBold"/>
              <a:buNone/>
              <a:tabLst/>
              <a:defRPr/>
            </a:pPr>
            <a:r>
              <a:rPr kumimoji="0" lang="en-US" sz="32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Table of Contents</a:t>
            </a:r>
            <a:br>
              <a:rPr kumimoji="0" lang="en-US" sz="32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endParaRPr kumimoji="0" lang="en-US" sz="1200" b="0" i="0" u="none" strike="noStrike" kern="0" cap="none" spc="0" normalizeH="0" baseline="0" noProof="0">
              <a:ln>
                <a:noFill/>
              </a:ln>
              <a:solidFill>
                <a:schemeClr val="tx1"/>
              </a:solidFill>
              <a:effectLst/>
              <a:uLnTx/>
              <a:uFillTx/>
              <a:latin typeface="Calibri" panose="020F0502020204030204" pitchFamily="34" charset="0"/>
              <a:ea typeface="Montserrat ExtraBold"/>
              <a:cs typeface="Calibri" panose="020F0502020204030204" pitchFamily="34" charset="0"/>
              <a:sym typeface="Montserrat ExtraBold"/>
            </a:endParaRPr>
          </a:p>
        </p:txBody>
      </p:sp>
      <p:sp>
        <p:nvSpPr>
          <p:cNvPr id="2" name="TextBox 1">
            <a:extLst>
              <a:ext uri="{FF2B5EF4-FFF2-40B4-BE49-F238E27FC236}">
                <a16:creationId xmlns:a16="http://schemas.microsoft.com/office/drawing/2014/main" id="{E58B236C-F1A5-5EBA-8139-4A5F4CA5CB01}"/>
              </a:ext>
              <a:ext uri="{C183D7F6-B498-43B3-948B-1728B52AA6E4}">
                <adec:decorative xmlns:adec="http://schemas.microsoft.com/office/drawing/2017/decorative" val="1"/>
              </a:ext>
            </a:extLst>
          </p:cNvPr>
          <p:cNvSpPr txBox="1"/>
          <p:nvPr/>
        </p:nvSpPr>
        <p:spPr>
          <a:xfrm>
            <a:off x="499533" y="1278467"/>
            <a:ext cx="7840133" cy="523220"/>
          </a:xfrm>
          <a:prstGeom prst="rect">
            <a:avLst/>
          </a:prstGeom>
          <a:noFill/>
        </p:spPr>
        <p:txBody>
          <a:bodyPr wrap="square" rtlCol="0">
            <a:spAutoFit/>
          </a:bodyPr>
          <a:lstStyle/>
          <a:p>
            <a:endParaRPr lang="en-US">
              <a:highlight>
                <a:srgbClr val="FFFF00"/>
              </a:highlight>
            </a:endParaRPr>
          </a:p>
          <a:p>
            <a:endParaRPr lang="en-US">
              <a:highlight>
                <a:srgbClr val="FFFF00"/>
              </a:highlight>
            </a:endParaRPr>
          </a:p>
        </p:txBody>
      </p:sp>
      <p:graphicFrame>
        <p:nvGraphicFramePr>
          <p:cNvPr id="3" name="Table 2">
            <a:extLst>
              <a:ext uri="{FF2B5EF4-FFF2-40B4-BE49-F238E27FC236}">
                <a16:creationId xmlns:a16="http://schemas.microsoft.com/office/drawing/2014/main" id="{6455B25C-0FED-B3A5-97B5-8E1398CC73AF}"/>
              </a:ext>
            </a:extLst>
          </p:cNvPr>
          <p:cNvGraphicFramePr>
            <a:graphicFrameLocks noGrp="1"/>
          </p:cNvGraphicFramePr>
          <p:nvPr>
            <p:extLst>
              <p:ext uri="{D42A27DB-BD31-4B8C-83A1-F6EECF244321}">
                <p14:modId xmlns:p14="http://schemas.microsoft.com/office/powerpoint/2010/main" val="1985397386"/>
              </p:ext>
            </p:extLst>
          </p:nvPr>
        </p:nvGraphicFramePr>
        <p:xfrm>
          <a:off x="397144" y="1012232"/>
          <a:ext cx="2741351" cy="2743200"/>
        </p:xfrm>
        <a:graphic>
          <a:graphicData uri="http://schemas.openxmlformats.org/drawingml/2006/table">
            <a:tbl>
              <a:tblPr firstRow="1" bandRow="1">
                <a:tableStyleId>{AB26E200-EFC4-4C4D-A8FA-895AA3FEBC45}</a:tableStyleId>
              </a:tblPr>
              <a:tblGrid>
                <a:gridCol w="1430032">
                  <a:extLst>
                    <a:ext uri="{9D8B030D-6E8A-4147-A177-3AD203B41FA5}">
                      <a16:colId xmlns:a16="http://schemas.microsoft.com/office/drawing/2014/main" val="409489535"/>
                    </a:ext>
                  </a:extLst>
                </a:gridCol>
                <a:gridCol w="1311319">
                  <a:extLst>
                    <a:ext uri="{9D8B030D-6E8A-4147-A177-3AD203B41FA5}">
                      <a16:colId xmlns:a16="http://schemas.microsoft.com/office/drawing/2014/main" val="866760871"/>
                    </a:ext>
                  </a:extLst>
                </a:gridCol>
              </a:tblGrid>
              <a:tr h="370840">
                <a:tc>
                  <a:txBody>
                    <a:bodyPr/>
                    <a:lstStyle/>
                    <a:p>
                      <a:r>
                        <a:rPr lang="en-US"/>
                        <a:t>Topic</a:t>
                      </a:r>
                    </a:p>
                  </a:txBody>
                  <a:tcPr/>
                </a:tc>
                <a:tc>
                  <a:txBody>
                    <a:bodyPr/>
                    <a:lstStyle/>
                    <a:p>
                      <a:r>
                        <a:rPr lang="en-US"/>
                        <a:t>Slide</a:t>
                      </a:r>
                    </a:p>
                  </a:txBody>
                  <a:tcPr/>
                </a:tc>
                <a:extLst>
                  <a:ext uri="{0D108BD9-81ED-4DB2-BD59-A6C34878D82A}">
                    <a16:rowId xmlns:a16="http://schemas.microsoft.com/office/drawing/2014/main" val="511665609"/>
                  </a:ext>
                </a:extLst>
              </a:tr>
              <a:tr h="370840">
                <a:tc>
                  <a:txBody>
                    <a:bodyPr/>
                    <a:lstStyle/>
                    <a:p>
                      <a:r>
                        <a:rPr lang="en-US"/>
                        <a:t>Overview</a:t>
                      </a:r>
                    </a:p>
                  </a:txBody>
                  <a:tcPr/>
                </a:tc>
                <a:tc>
                  <a:txBody>
                    <a:bodyPr/>
                    <a:lstStyle/>
                    <a:p>
                      <a:r>
                        <a:rPr lang="en-US"/>
                        <a:t>3</a:t>
                      </a:r>
                    </a:p>
                  </a:txBody>
                  <a:tcPr/>
                </a:tc>
                <a:extLst>
                  <a:ext uri="{0D108BD9-81ED-4DB2-BD59-A6C34878D82A}">
                    <a16:rowId xmlns:a16="http://schemas.microsoft.com/office/drawing/2014/main" val="4156894170"/>
                  </a:ext>
                </a:extLst>
              </a:tr>
              <a:tr h="370840">
                <a:tc>
                  <a:txBody>
                    <a:bodyPr/>
                    <a:lstStyle/>
                    <a:p>
                      <a:r>
                        <a:rPr lang="en-US"/>
                        <a:t>COA Segments</a:t>
                      </a:r>
                    </a:p>
                  </a:txBody>
                  <a:tcPr/>
                </a:tc>
                <a:tc>
                  <a:txBody>
                    <a:bodyPr/>
                    <a:lstStyle/>
                    <a:p>
                      <a:r>
                        <a:rPr lang="en-US"/>
                        <a:t>4</a:t>
                      </a:r>
                    </a:p>
                  </a:txBody>
                  <a:tcPr/>
                </a:tc>
                <a:extLst>
                  <a:ext uri="{0D108BD9-81ED-4DB2-BD59-A6C34878D82A}">
                    <a16:rowId xmlns:a16="http://schemas.microsoft.com/office/drawing/2014/main" val="3536850957"/>
                  </a:ext>
                </a:extLst>
              </a:tr>
              <a:tr h="370840">
                <a:tc>
                  <a:txBody>
                    <a:bodyPr/>
                    <a:lstStyle/>
                    <a:p>
                      <a:r>
                        <a:rPr lang="en-US"/>
                        <a:t>Terminology</a:t>
                      </a:r>
                    </a:p>
                  </a:txBody>
                  <a:tcPr/>
                </a:tc>
                <a:tc>
                  <a:txBody>
                    <a:bodyPr/>
                    <a:lstStyle/>
                    <a:p>
                      <a:r>
                        <a:rPr lang="en-US"/>
                        <a:t>5</a:t>
                      </a:r>
                    </a:p>
                  </a:txBody>
                  <a:tcPr/>
                </a:tc>
                <a:extLst>
                  <a:ext uri="{0D108BD9-81ED-4DB2-BD59-A6C34878D82A}">
                    <a16:rowId xmlns:a16="http://schemas.microsoft.com/office/drawing/2014/main" val="395006535"/>
                  </a:ext>
                </a:extLst>
              </a:tr>
              <a:tr h="370840">
                <a:tc>
                  <a:txBody>
                    <a:bodyPr/>
                    <a:lstStyle/>
                    <a:p>
                      <a:r>
                        <a:rPr lang="en-US"/>
                        <a:t>Segment details</a:t>
                      </a:r>
                    </a:p>
                  </a:txBody>
                  <a:tcPr/>
                </a:tc>
                <a:tc>
                  <a:txBody>
                    <a:bodyPr/>
                    <a:lstStyle/>
                    <a:p>
                      <a:r>
                        <a:rPr lang="en-US"/>
                        <a:t>6 - 12</a:t>
                      </a:r>
                    </a:p>
                  </a:txBody>
                  <a:tcPr/>
                </a:tc>
                <a:extLst>
                  <a:ext uri="{0D108BD9-81ED-4DB2-BD59-A6C34878D82A}">
                    <a16:rowId xmlns:a16="http://schemas.microsoft.com/office/drawing/2014/main" val="2235164416"/>
                  </a:ext>
                </a:extLst>
              </a:tr>
              <a:tr h="370840">
                <a:tc>
                  <a:txBody>
                    <a:bodyPr/>
                    <a:lstStyle/>
                    <a:p>
                      <a:r>
                        <a:rPr lang="en-US"/>
                        <a:t>Examples</a:t>
                      </a:r>
                    </a:p>
                  </a:txBody>
                  <a:tcPr/>
                </a:tc>
                <a:tc>
                  <a:txBody>
                    <a:bodyPr/>
                    <a:lstStyle/>
                    <a:p>
                      <a:r>
                        <a:rPr lang="en-US"/>
                        <a:t>13 - 15</a:t>
                      </a:r>
                    </a:p>
                  </a:txBody>
                  <a:tcPr/>
                </a:tc>
                <a:extLst>
                  <a:ext uri="{0D108BD9-81ED-4DB2-BD59-A6C34878D82A}">
                    <a16:rowId xmlns:a16="http://schemas.microsoft.com/office/drawing/2014/main" val="3095755350"/>
                  </a:ext>
                </a:extLst>
              </a:tr>
              <a:tr h="370840">
                <a:tc>
                  <a:txBody>
                    <a:bodyPr/>
                    <a:lstStyle/>
                    <a:p>
                      <a:r>
                        <a:rPr lang="en-US"/>
                        <a:t>Appendix</a:t>
                      </a:r>
                    </a:p>
                  </a:txBody>
                  <a:tcPr/>
                </a:tc>
                <a:tc>
                  <a:txBody>
                    <a:bodyPr/>
                    <a:lstStyle/>
                    <a:p>
                      <a:r>
                        <a:rPr lang="en-US"/>
                        <a:t>16 - 33</a:t>
                      </a:r>
                    </a:p>
                  </a:txBody>
                  <a:tcPr/>
                </a:tc>
                <a:extLst>
                  <a:ext uri="{0D108BD9-81ED-4DB2-BD59-A6C34878D82A}">
                    <a16:rowId xmlns:a16="http://schemas.microsoft.com/office/drawing/2014/main" val="262167093"/>
                  </a:ext>
                </a:extLst>
              </a:tr>
            </a:tbl>
          </a:graphicData>
        </a:graphic>
      </p:graphicFrame>
      <p:pic>
        <p:nvPicPr>
          <p:cNvPr id="6" name="Picture 5">
            <a:extLst>
              <a:ext uri="{FF2B5EF4-FFF2-40B4-BE49-F238E27FC236}">
                <a16:creationId xmlns:a16="http://schemas.microsoft.com/office/drawing/2014/main" id="{ED35AFEF-5991-C392-721A-00693ACF92C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85170" y="993913"/>
            <a:ext cx="4305345" cy="2871120"/>
          </a:xfrm>
          <a:prstGeom prst="rect">
            <a:avLst/>
          </a:prstGeom>
        </p:spPr>
      </p:pic>
    </p:spTree>
    <p:extLst>
      <p:ext uri="{BB962C8B-B14F-4D97-AF65-F5344CB8AC3E}">
        <p14:creationId xmlns:p14="http://schemas.microsoft.com/office/powerpoint/2010/main" val="1453502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hidden="1">
            <a:extLst>
              <a:ext uri="{FF2B5EF4-FFF2-40B4-BE49-F238E27FC236}">
                <a16:creationId xmlns:a16="http://schemas.microsoft.com/office/drawing/2014/main" id="{07C37992-1F50-2675-5CC7-E43289A47CEC}"/>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572000" y="1201738"/>
            <a:ext cx="4213661" cy="19145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L="285750" marR="0" lvl="1" indent="-28575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2pPr>
            <a:lvl3pPr marL="640080" marR="0" lvl="2" indent="-274320" algn="l" rtl="0">
              <a:lnSpc>
                <a:spcPct val="100000"/>
              </a:lnSpc>
              <a:spcBef>
                <a:spcPts val="0"/>
              </a:spcBef>
              <a:spcAft>
                <a:spcPts val="0"/>
              </a:spcAft>
              <a:buClr>
                <a:srgbClr val="000000"/>
              </a:buClr>
              <a:buFont typeface="Arial" panose="020B0604020202020204" pitchFamily="34" charset="0"/>
              <a:buChar char="–"/>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a:p>
        </p:txBody>
      </p:sp>
      <p:sp>
        <p:nvSpPr>
          <p:cNvPr id="37" name="Text Placeholder 36">
            <a:extLst>
              <a:ext uri="{FF2B5EF4-FFF2-40B4-BE49-F238E27FC236}">
                <a16:creationId xmlns:a16="http://schemas.microsoft.com/office/drawing/2014/main" id="{DE03F9BE-1778-9803-4D10-8D29CE0E3DDB}"/>
              </a:ext>
            </a:extLst>
          </p:cNvPr>
          <p:cNvSpPr>
            <a:spLocks noGrp="1" noRot="1" noMove="1" noResize="1" noEditPoints="1" noAdjustHandles="1" noChangeArrowheads="1" noChangeShapeType="1"/>
          </p:cNvSpPr>
          <p:nvPr>
            <p:ph type="body" sz="quarter" idx="12"/>
          </p:nvPr>
        </p:nvSpPr>
        <p:spPr>
          <a:xfrm>
            <a:off x="358339" y="1989139"/>
            <a:ext cx="8427322" cy="1914525"/>
          </a:xfrm>
        </p:spPr>
        <p:txBody>
          <a:bodyPr/>
          <a:lstStyle/>
          <a:p>
            <a:r>
              <a:rPr lang="en-US">
                <a:latin typeface="Montserrat" pitchFamily="2" charset="77"/>
              </a:rPr>
              <a:t>Only Fund and Commitments will be entered for labor costing.</a:t>
            </a:r>
          </a:p>
          <a:p>
            <a:endParaRPr lang="en-US">
              <a:latin typeface="Montserrat" pitchFamily="2" charset="77"/>
            </a:endParaRPr>
          </a:p>
          <a:p>
            <a:r>
              <a:rPr lang="en-US">
                <a:latin typeface="Montserrat" pitchFamily="2" charset="77"/>
              </a:rPr>
              <a:t>RF-funded employees will enter their Project-task-award combination instead of fund in this HCM field. </a:t>
            </a:r>
          </a:p>
        </p:txBody>
      </p:sp>
      <p:grpSp>
        <p:nvGrpSpPr>
          <p:cNvPr id="2" name="Group 1" descr="Screenshot of the fields to be entered in HCM for labor costing: only Fund and Campus Commitments need to be entered.">
            <a:extLst>
              <a:ext uri="{FF2B5EF4-FFF2-40B4-BE49-F238E27FC236}">
                <a16:creationId xmlns:a16="http://schemas.microsoft.com/office/drawing/2014/main" id="{2F1760D7-3A32-FB3C-6995-D95573A92667}"/>
              </a:ext>
            </a:extLst>
          </p:cNvPr>
          <p:cNvGrpSpPr>
            <a:grpSpLocks noGrp="1" noUngrp="1" noRot="1" noMove="1" noResize="1"/>
          </p:cNvGrpSpPr>
          <p:nvPr/>
        </p:nvGrpSpPr>
        <p:grpSpPr>
          <a:xfrm>
            <a:off x="634431" y="1048698"/>
            <a:ext cx="6384434" cy="746914"/>
            <a:chOff x="460586" y="1727200"/>
            <a:chExt cx="5335133" cy="746914"/>
          </a:xfrm>
        </p:grpSpPr>
        <p:sp>
          <p:nvSpPr>
            <p:cNvPr id="8" name="Rectangle 7">
              <a:extLst>
                <a:ext uri="{FF2B5EF4-FFF2-40B4-BE49-F238E27FC236}">
                  <a16:creationId xmlns:a16="http://schemas.microsoft.com/office/drawing/2014/main" id="{B2A06661-33AC-CA64-EFEC-77DF7CD841A3}"/>
                </a:ext>
              </a:extLst>
            </p:cNvPr>
            <p:cNvSpPr>
              <a:spLocks noGrp="1" noRot="1" noMove="1" noResize="1" noEditPoints="1" noAdjustHandles="1" noChangeArrowheads="1" noChangeShapeType="1"/>
            </p:cNvSpPr>
            <p:nvPr/>
          </p:nvSpPr>
          <p:spPr>
            <a:xfrm>
              <a:off x="460586" y="1727200"/>
              <a:ext cx="5335133" cy="7469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61B7ED8A-3BE7-AF21-20DD-07C50A0B59B6}"/>
                </a:ext>
              </a:extLst>
            </p:cNvPr>
            <p:cNvGrpSpPr>
              <a:grpSpLocks noGrp="1" noUngrp="1" noRot="1" noMove="1" noResize="1"/>
            </p:cNvGrpSpPr>
            <p:nvPr/>
          </p:nvGrpSpPr>
          <p:grpSpPr>
            <a:xfrm>
              <a:off x="533254" y="1826611"/>
              <a:ext cx="4016958" cy="548093"/>
              <a:chOff x="533254" y="1811865"/>
              <a:chExt cx="4016958" cy="548093"/>
            </a:xfrm>
          </p:grpSpPr>
          <p:grpSp>
            <p:nvGrpSpPr>
              <p:cNvPr id="10" name="Group 9">
                <a:extLst>
                  <a:ext uri="{FF2B5EF4-FFF2-40B4-BE49-F238E27FC236}">
                    <a16:creationId xmlns:a16="http://schemas.microsoft.com/office/drawing/2014/main" id="{169D7DAD-CF7B-72FC-DD84-BC1390CF4AD7}"/>
                  </a:ext>
                </a:extLst>
              </p:cNvPr>
              <p:cNvGrpSpPr>
                <a:grpSpLocks noGrp="1" noUngrp="1" noRot="1" noMove="1" noResize="1"/>
              </p:cNvGrpSpPr>
              <p:nvPr/>
            </p:nvGrpSpPr>
            <p:grpSpPr>
              <a:xfrm>
                <a:off x="533254" y="1811865"/>
                <a:ext cx="533513" cy="548093"/>
                <a:chOff x="548640" y="1811866"/>
                <a:chExt cx="447040" cy="392656"/>
              </a:xfrm>
            </p:grpSpPr>
            <p:sp>
              <p:nvSpPr>
                <p:cNvPr id="34" name="Rectangle 33">
                  <a:extLst>
                    <a:ext uri="{FF2B5EF4-FFF2-40B4-BE49-F238E27FC236}">
                      <a16:creationId xmlns:a16="http://schemas.microsoft.com/office/drawing/2014/main" id="{6AC0452E-9A26-7DB0-15EE-4178E372A465}"/>
                    </a:ext>
                  </a:extLst>
                </p:cNvPr>
                <p:cNvSpPr>
                  <a:spLocks noGrp="1" noRot="1" noMove="1" noResize="1" noEditPoints="1" noAdjustHandles="1" noChangeArrowheads="1" noChangeShapeType="1"/>
                </p:cNvSpPr>
                <p:nvPr/>
              </p:nvSpPr>
              <p:spPr>
                <a:xfrm flipV="1">
                  <a:off x="548640" y="1811866"/>
                  <a:ext cx="447040" cy="18288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5" name="Rectangle 34">
                  <a:extLst>
                    <a:ext uri="{FF2B5EF4-FFF2-40B4-BE49-F238E27FC236}">
                      <a16:creationId xmlns:a16="http://schemas.microsoft.com/office/drawing/2014/main" id="{78F23DD8-FA55-BD35-6248-F211DCE9B10A}"/>
                    </a:ext>
                  </a:extLst>
                </p:cNvPr>
                <p:cNvSpPr>
                  <a:spLocks noGrp="1" noRot="1" noMove="1" noResize="1" noEditPoints="1" noAdjustHandles="1" noChangeArrowheads="1" noChangeShapeType="1"/>
                </p:cNvSpPr>
                <p:nvPr/>
              </p:nvSpPr>
              <p:spPr>
                <a:xfrm rot="10800000" flipV="1">
                  <a:off x="548640" y="2021642"/>
                  <a:ext cx="447040" cy="1828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a:solidFill>
                        <a:srgbClr val="FF0000"/>
                      </a:solidFill>
                    </a:rPr>
                    <a:t>Entity</a:t>
                  </a:r>
                </a:p>
              </p:txBody>
            </p:sp>
          </p:grpSp>
          <p:grpSp>
            <p:nvGrpSpPr>
              <p:cNvPr id="11" name="Group 10">
                <a:extLst>
                  <a:ext uri="{FF2B5EF4-FFF2-40B4-BE49-F238E27FC236}">
                    <a16:creationId xmlns:a16="http://schemas.microsoft.com/office/drawing/2014/main" id="{76DF0A23-C137-A6CC-EA4A-7E725B5F736A}"/>
                  </a:ext>
                </a:extLst>
              </p:cNvPr>
              <p:cNvGrpSpPr>
                <a:grpSpLocks noGrp="1" noUngrp="1" noRot="1" noMove="1" noResize="1"/>
              </p:cNvGrpSpPr>
              <p:nvPr/>
            </p:nvGrpSpPr>
            <p:grpSpPr>
              <a:xfrm>
                <a:off x="1113828" y="1811865"/>
                <a:ext cx="533513" cy="548093"/>
                <a:chOff x="1056640" y="1811866"/>
                <a:chExt cx="447040" cy="392656"/>
              </a:xfrm>
            </p:grpSpPr>
            <p:sp>
              <p:nvSpPr>
                <p:cNvPr id="32" name="Rectangle 31">
                  <a:extLst>
                    <a:ext uri="{FF2B5EF4-FFF2-40B4-BE49-F238E27FC236}">
                      <a16:creationId xmlns:a16="http://schemas.microsoft.com/office/drawing/2014/main" id="{3AE17C79-4425-5D43-9A99-E6438F521ED5}"/>
                    </a:ext>
                  </a:extLst>
                </p:cNvPr>
                <p:cNvSpPr>
                  <a:spLocks noGrp="1" noRot="1" noMove="1" noResize="1" noEditPoints="1" noAdjustHandles="1" noChangeArrowheads="1" noChangeShapeType="1"/>
                </p:cNvSpPr>
                <p:nvPr/>
              </p:nvSpPr>
              <p:spPr>
                <a:xfrm flipV="1">
                  <a:off x="1056640" y="1811866"/>
                  <a:ext cx="447040" cy="18288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3" name="Rectangle 32">
                  <a:extLst>
                    <a:ext uri="{FF2B5EF4-FFF2-40B4-BE49-F238E27FC236}">
                      <a16:creationId xmlns:a16="http://schemas.microsoft.com/office/drawing/2014/main" id="{B5707B31-AD08-8934-EEDD-2E9274A0A1CA}"/>
                    </a:ext>
                  </a:extLst>
                </p:cNvPr>
                <p:cNvSpPr>
                  <a:spLocks noGrp="1" noRot="1" noMove="1" noResize="1" noEditPoints="1" noAdjustHandles="1" noChangeArrowheads="1" noChangeShapeType="1"/>
                </p:cNvSpPr>
                <p:nvPr/>
              </p:nvSpPr>
              <p:spPr>
                <a:xfrm rot="10800000" flipV="1">
                  <a:off x="1056640" y="2021642"/>
                  <a:ext cx="447040" cy="1828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a:solidFill>
                        <a:srgbClr val="FF0000"/>
                      </a:solidFill>
                    </a:rPr>
                    <a:t>Org</a:t>
                  </a:r>
                </a:p>
              </p:txBody>
            </p:sp>
          </p:grpSp>
          <p:grpSp>
            <p:nvGrpSpPr>
              <p:cNvPr id="12" name="Group 11">
                <a:extLst>
                  <a:ext uri="{FF2B5EF4-FFF2-40B4-BE49-F238E27FC236}">
                    <a16:creationId xmlns:a16="http://schemas.microsoft.com/office/drawing/2014/main" id="{2AB7B06A-5E91-17E1-A2F4-8C8BD6188330}"/>
                  </a:ext>
                </a:extLst>
              </p:cNvPr>
              <p:cNvGrpSpPr>
                <a:grpSpLocks noGrp="1" noUngrp="1" noRot="1" noMove="1" noResize="1"/>
              </p:cNvGrpSpPr>
              <p:nvPr/>
            </p:nvGrpSpPr>
            <p:grpSpPr>
              <a:xfrm>
                <a:off x="1694402" y="1811865"/>
                <a:ext cx="533513" cy="548093"/>
                <a:chOff x="1584960" y="1811866"/>
                <a:chExt cx="447040" cy="392656"/>
              </a:xfrm>
            </p:grpSpPr>
            <p:sp>
              <p:nvSpPr>
                <p:cNvPr id="30" name="Rectangle 29">
                  <a:extLst>
                    <a:ext uri="{FF2B5EF4-FFF2-40B4-BE49-F238E27FC236}">
                      <a16:creationId xmlns:a16="http://schemas.microsoft.com/office/drawing/2014/main" id="{50E3CC08-B417-3556-2E23-417384954794}"/>
                    </a:ext>
                  </a:extLst>
                </p:cNvPr>
                <p:cNvSpPr>
                  <a:spLocks noGrp="1" noRot="1" noMove="1" noResize="1" noEditPoints="1" noAdjustHandles="1" noChangeArrowheads="1" noChangeShapeType="1"/>
                </p:cNvSpPr>
                <p:nvPr/>
              </p:nvSpPr>
              <p:spPr>
                <a:xfrm flipV="1">
                  <a:off x="1584960" y="1811866"/>
                  <a:ext cx="447040" cy="18288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1" name="Rectangle 30">
                  <a:extLst>
                    <a:ext uri="{FF2B5EF4-FFF2-40B4-BE49-F238E27FC236}">
                      <a16:creationId xmlns:a16="http://schemas.microsoft.com/office/drawing/2014/main" id="{01DC3171-5A0E-870C-6794-C95AC6C4FEC5}"/>
                    </a:ext>
                  </a:extLst>
                </p:cNvPr>
                <p:cNvSpPr>
                  <a:spLocks noGrp="1" noRot="1" noMove="1" noResize="1" noEditPoints="1" noAdjustHandles="1" noChangeArrowheads="1" noChangeShapeType="1"/>
                </p:cNvSpPr>
                <p:nvPr/>
              </p:nvSpPr>
              <p:spPr>
                <a:xfrm rot="10800000" flipV="1">
                  <a:off x="1584960" y="2021642"/>
                  <a:ext cx="447040" cy="1828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a:solidFill>
                        <a:schemeClr val="bg1"/>
                      </a:solidFill>
                    </a:rPr>
                    <a:t>Fund</a:t>
                  </a:r>
                </a:p>
              </p:txBody>
            </p:sp>
          </p:grpSp>
          <p:sp>
            <p:nvSpPr>
              <p:cNvPr id="13" name="Rectangle 12">
                <a:extLst>
                  <a:ext uri="{FF2B5EF4-FFF2-40B4-BE49-F238E27FC236}">
                    <a16:creationId xmlns:a16="http://schemas.microsoft.com/office/drawing/2014/main" id="{C0DE2F6E-1A4F-C6E9-4FF4-48B1DD66281A}"/>
                  </a:ext>
                </a:extLst>
              </p:cNvPr>
              <p:cNvSpPr>
                <a:spLocks noGrp="1" noRot="1" noMove="1" noResize="1" noEditPoints="1" noAdjustHandles="1" noChangeArrowheads="1" noChangeShapeType="1"/>
              </p:cNvSpPr>
              <p:nvPr/>
            </p:nvSpPr>
            <p:spPr>
              <a:xfrm flipV="1">
                <a:off x="2274976" y="1811865"/>
                <a:ext cx="533513" cy="25527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14" name="Group 13">
                <a:extLst>
                  <a:ext uri="{FF2B5EF4-FFF2-40B4-BE49-F238E27FC236}">
                    <a16:creationId xmlns:a16="http://schemas.microsoft.com/office/drawing/2014/main" id="{0E37998C-409B-32FD-5D66-C123CAB193E8}"/>
                  </a:ext>
                </a:extLst>
              </p:cNvPr>
              <p:cNvGrpSpPr>
                <a:grpSpLocks noGrp="1" noUngrp="1" noRot="1" noMove="1" noResize="1"/>
              </p:cNvGrpSpPr>
              <p:nvPr/>
            </p:nvGrpSpPr>
            <p:grpSpPr>
              <a:xfrm>
                <a:off x="2274977" y="1811865"/>
                <a:ext cx="1114087" cy="548093"/>
                <a:chOff x="1098487" y="1811866"/>
                <a:chExt cx="933513" cy="392656"/>
              </a:xfrm>
            </p:grpSpPr>
            <p:sp>
              <p:nvSpPr>
                <p:cNvPr id="28" name="Rectangle 27">
                  <a:extLst>
                    <a:ext uri="{FF2B5EF4-FFF2-40B4-BE49-F238E27FC236}">
                      <a16:creationId xmlns:a16="http://schemas.microsoft.com/office/drawing/2014/main" id="{52397F91-B2E3-1BB6-C465-DD7D539EF05B}"/>
                    </a:ext>
                  </a:extLst>
                </p:cNvPr>
                <p:cNvSpPr>
                  <a:spLocks noGrp="1" noRot="1" noMove="1" noResize="1" noEditPoints="1" noAdjustHandles="1" noChangeArrowheads="1" noChangeShapeType="1"/>
                </p:cNvSpPr>
                <p:nvPr/>
              </p:nvSpPr>
              <p:spPr>
                <a:xfrm flipV="1">
                  <a:off x="1584960" y="1811866"/>
                  <a:ext cx="447040" cy="18288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9" name="Rectangle 28">
                  <a:extLst>
                    <a:ext uri="{FF2B5EF4-FFF2-40B4-BE49-F238E27FC236}">
                      <a16:creationId xmlns:a16="http://schemas.microsoft.com/office/drawing/2014/main" id="{EFE8B936-C0D6-34A7-5369-AE48D29A9C7C}"/>
                    </a:ext>
                  </a:extLst>
                </p:cNvPr>
                <p:cNvSpPr>
                  <a:spLocks noGrp="1" noRot="1" noMove="1" noResize="1" noEditPoints="1" noAdjustHandles="1" noChangeArrowheads="1" noChangeShapeType="1"/>
                </p:cNvSpPr>
                <p:nvPr/>
              </p:nvSpPr>
              <p:spPr>
                <a:xfrm rot="10800000" flipV="1">
                  <a:off x="1098487" y="2021642"/>
                  <a:ext cx="447040" cy="1828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700">
                      <a:solidFill>
                        <a:srgbClr val="FF0000"/>
                      </a:solidFill>
                    </a:rPr>
                    <a:t>Account</a:t>
                  </a:r>
                </a:p>
              </p:txBody>
            </p:sp>
          </p:grpSp>
          <p:grpSp>
            <p:nvGrpSpPr>
              <p:cNvPr id="15" name="Group 14">
                <a:extLst>
                  <a:ext uri="{FF2B5EF4-FFF2-40B4-BE49-F238E27FC236}">
                    <a16:creationId xmlns:a16="http://schemas.microsoft.com/office/drawing/2014/main" id="{195C4B53-19A2-58AD-302A-DFFFFFD0CCDB}"/>
                  </a:ext>
                </a:extLst>
              </p:cNvPr>
              <p:cNvGrpSpPr>
                <a:grpSpLocks noGrp="1" noUngrp="1" noRot="1" noMove="1" noResize="1"/>
              </p:cNvGrpSpPr>
              <p:nvPr/>
            </p:nvGrpSpPr>
            <p:grpSpPr>
              <a:xfrm>
                <a:off x="2808487" y="1811865"/>
                <a:ext cx="1161151" cy="548093"/>
                <a:chOff x="1059051" y="1811866"/>
                <a:chExt cx="972949" cy="392656"/>
              </a:xfrm>
            </p:grpSpPr>
            <p:sp>
              <p:nvSpPr>
                <p:cNvPr id="26" name="Rectangle 25">
                  <a:extLst>
                    <a:ext uri="{FF2B5EF4-FFF2-40B4-BE49-F238E27FC236}">
                      <a16:creationId xmlns:a16="http://schemas.microsoft.com/office/drawing/2014/main" id="{07CE3CCE-39C7-5A85-D59C-44CDE0953F6A}"/>
                    </a:ext>
                  </a:extLst>
                </p:cNvPr>
                <p:cNvSpPr>
                  <a:spLocks noGrp="1" noRot="1" noMove="1" noResize="1" noEditPoints="1" noAdjustHandles="1" noChangeArrowheads="1" noChangeShapeType="1"/>
                </p:cNvSpPr>
                <p:nvPr/>
              </p:nvSpPr>
              <p:spPr>
                <a:xfrm flipV="1">
                  <a:off x="1584960" y="1811866"/>
                  <a:ext cx="447040" cy="18288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7" name="Rectangle 26">
                  <a:extLst>
                    <a:ext uri="{FF2B5EF4-FFF2-40B4-BE49-F238E27FC236}">
                      <a16:creationId xmlns:a16="http://schemas.microsoft.com/office/drawing/2014/main" id="{FDAD9703-01FA-ED92-C177-A268FADB6D44}"/>
                    </a:ext>
                  </a:extLst>
                </p:cNvPr>
                <p:cNvSpPr>
                  <a:spLocks noGrp="1" noRot="1" noMove="1" noResize="1" noEditPoints="1" noAdjustHandles="1" noChangeArrowheads="1" noChangeShapeType="1"/>
                </p:cNvSpPr>
                <p:nvPr/>
              </p:nvSpPr>
              <p:spPr>
                <a:xfrm rot="10800000" flipV="1">
                  <a:off x="1059051" y="2021642"/>
                  <a:ext cx="525907" cy="1828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a:solidFill>
                        <a:srgbClr val="FF0000"/>
                      </a:solidFill>
                    </a:rPr>
                    <a:t>Classification</a:t>
                  </a:r>
                </a:p>
              </p:txBody>
            </p:sp>
          </p:grpSp>
          <p:grpSp>
            <p:nvGrpSpPr>
              <p:cNvPr id="16" name="Group 15">
                <a:extLst>
                  <a:ext uri="{FF2B5EF4-FFF2-40B4-BE49-F238E27FC236}">
                    <a16:creationId xmlns:a16="http://schemas.microsoft.com/office/drawing/2014/main" id="{8EE6DABC-22B0-48D1-2867-8C6F696B9616}"/>
                  </a:ext>
                </a:extLst>
              </p:cNvPr>
              <p:cNvGrpSpPr>
                <a:grpSpLocks noGrp="1" noUngrp="1" noRot="1" noMove="1" noResize="1"/>
              </p:cNvGrpSpPr>
              <p:nvPr/>
            </p:nvGrpSpPr>
            <p:grpSpPr>
              <a:xfrm>
                <a:off x="3436124" y="1811865"/>
                <a:ext cx="1114088" cy="548093"/>
                <a:chOff x="1098486" y="1811866"/>
                <a:chExt cx="933514" cy="392656"/>
              </a:xfrm>
            </p:grpSpPr>
            <p:sp>
              <p:nvSpPr>
                <p:cNvPr id="24" name="Rectangle 23">
                  <a:extLst>
                    <a:ext uri="{FF2B5EF4-FFF2-40B4-BE49-F238E27FC236}">
                      <a16:creationId xmlns:a16="http://schemas.microsoft.com/office/drawing/2014/main" id="{67C5A793-125A-4E66-C228-BBF1BB76021C}"/>
                    </a:ext>
                  </a:extLst>
                </p:cNvPr>
                <p:cNvSpPr>
                  <a:spLocks noGrp="1" noRot="1" noMove="1" noResize="1" noEditPoints="1" noAdjustHandles="1" noChangeArrowheads="1" noChangeShapeType="1"/>
                </p:cNvSpPr>
                <p:nvPr/>
              </p:nvSpPr>
              <p:spPr>
                <a:xfrm flipV="1">
                  <a:off x="1584960" y="1811866"/>
                  <a:ext cx="447040" cy="18288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5" name="Rectangle 24">
                  <a:extLst>
                    <a:ext uri="{FF2B5EF4-FFF2-40B4-BE49-F238E27FC236}">
                      <a16:creationId xmlns:a16="http://schemas.microsoft.com/office/drawing/2014/main" id="{2F432E78-C38F-D986-235F-8E7F8D42A809}"/>
                    </a:ext>
                  </a:extLst>
                </p:cNvPr>
                <p:cNvSpPr>
                  <a:spLocks noGrp="1" noRot="1" noMove="1" noResize="1" noEditPoints="1" noAdjustHandles="1" noChangeArrowheads="1" noChangeShapeType="1"/>
                </p:cNvSpPr>
                <p:nvPr/>
              </p:nvSpPr>
              <p:spPr>
                <a:xfrm rot="10800000" flipV="1">
                  <a:off x="1098486" y="2021642"/>
                  <a:ext cx="486473" cy="1828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a:solidFill>
                        <a:schemeClr val="bg1"/>
                      </a:solidFill>
                    </a:rPr>
                    <a:t>Campus Commitment</a:t>
                  </a:r>
                </a:p>
              </p:txBody>
            </p:sp>
          </p:grpSp>
          <p:sp>
            <p:nvSpPr>
              <p:cNvPr id="23" name="Rectangle 22">
                <a:extLst>
                  <a:ext uri="{FF2B5EF4-FFF2-40B4-BE49-F238E27FC236}">
                    <a16:creationId xmlns:a16="http://schemas.microsoft.com/office/drawing/2014/main" id="{55E8C58F-63E8-EFF3-AA0A-7F383DDBEF3D}"/>
                  </a:ext>
                </a:extLst>
              </p:cNvPr>
              <p:cNvSpPr>
                <a:spLocks noGrp="1" noRot="1" noMove="1" noResize="1" noEditPoints="1" noAdjustHandles="1" noChangeArrowheads="1" noChangeShapeType="1"/>
              </p:cNvSpPr>
              <p:nvPr/>
            </p:nvSpPr>
            <p:spPr>
              <a:xfrm rot="10800000" flipV="1">
                <a:off x="4016699" y="2104683"/>
                <a:ext cx="533513" cy="2552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a:solidFill>
                      <a:srgbClr val="FF0000"/>
                    </a:solidFill>
                  </a:rPr>
                  <a:t>Budget Year</a:t>
                </a:r>
              </a:p>
            </p:txBody>
          </p:sp>
        </p:grpSp>
      </p:grpSp>
      <p:sp>
        <p:nvSpPr>
          <p:cNvPr id="4" name="Text Placeholder 3">
            <a:extLst>
              <a:ext uri="{FF2B5EF4-FFF2-40B4-BE49-F238E27FC236}">
                <a16:creationId xmlns:a16="http://schemas.microsoft.com/office/drawing/2014/main" id="{17A9D5BB-217E-9B1D-6899-E6295398024F}"/>
              </a:ext>
            </a:extLst>
          </p:cNvPr>
          <p:cNvSpPr>
            <a:spLocks noGrp="1" noRot="1" noMove="1" noResize="1" noEditPoints="1" noAdjustHandles="1" noChangeArrowheads="1" noChangeShapeType="1"/>
          </p:cNvSpPr>
          <p:nvPr>
            <p:ph type="body" idx="1"/>
          </p:nvPr>
        </p:nvSpPr>
        <p:spPr/>
        <p:txBody>
          <a:bodyPr/>
          <a:lstStyle/>
          <a:p>
            <a:r>
              <a:rPr lang="en-US">
                <a:latin typeface="Montserrat" pitchFamily="2" charset="77"/>
              </a:rPr>
              <a:t>The following use case pertains to entering the correct chart values to denote what fund is paying for a given employee’s salary in the HCM module of </a:t>
            </a:r>
            <a:r>
              <a:rPr lang="en-US" err="1">
                <a:latin typeface="Montserrat" pitchFamily="2" charset="77"/>
              </a:rPr>
              <a:t>WolfieONE</a:t>
            </a:r>
            <a:r>
              <a:rPr lang="en-US">
                <a:latin typeface="Montserrat" pitchFamily="2" charset="77"/>
              </a:rPr>
              <a:t>:</a:t>
            </a:r>
          </a:p>
        </p:txBody>
      </p:sp>
      <p:sp>
        <p:nvSpPr>
          <p:cNvPr id="3" name="Title 2">
            <a:extLst>
              <a:ext uri="{FF2B5EF4-FFF2-40B4-BE49-F238E27FC236}">
                <a16:creationId xmlns:a16="http://schemas.microsoft.com/office/drawing/2014/main" id="{8C9B597C-E518-9FC6-99ED-0C70CB836245}"/>
              </a:ext>
            </a:extLst>
          </p:cNvPr>
          <p:cNvSpPr>
            <a:spLocks noGrp="1" noRot="1" noMove="1" noResize="1" noEditPoints="1" noAdjustHandles="1" noChangeArrowheads="1" noChangeShapeType="1"/>
          </p:cNvSpPr>
          <p:nvPr>
            <p:ph type="title"/>
          </p:nvPr>
        </p:nvSpPr>
        <p:spPr/>
        <p:txBody>
          <a:bodyPr/>
          <a:lstStyle/>
          <a:p>
            <a:r>
              <a:rPr lang="en-US"/>
              <a:t>HCM User entry expectations</a:t>
            </a:r>
          </a:p>
        </p:txBody>
      </p:sp>
    </p:spTree>
    <p:extLst>
      <p:ext uri="{BB962C8B-B14F-4D97-AF65-F5344CB8AC3E}">
        <p14:creationId xmlns:p14="http://schemas.microsoft.com/office/powerpoint/2010/main" val="3372721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1C50E-6A23-9D17-C8E4-BC0F42D78397}"/>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A3241A6E-872F-26F8-0828-E7F5C0BEBDD8}"/>
              </a:ext>
            </a:extLst>
          </p:cNvPr>
          <p:cNvSpPr>
            <a:spLocks noGrp="1"/>
          </p:cNvSpPr>
          <p:nvPr>
            <p:ph type="title"/>
          </p:nvPr>
        </p:nvSpPr>
        <p:spPr>
          <a:xfrm>
            <a:off x="212438" y="135416"/>
            <a:ext cx="6302746" cy="402611"/>
          </a:xfrm>
        </p:spPr>
        <p:txBody>
          <a:bodyPr/>
          <a:lstStyle/>
          <a:p>
            <a:r>
              <a:rPr lang="en-US" sz="2000">
                <a:solidFill>
                  <a:schemeClr val="bg1">
                    <a:lumMod val="65000"/>
                  </a:schemeClr>
                </a:solidFill>
                <a:latin typeface="Montserrat ExtraBold"/>
                <a:ea typeface="Montserrat ExtraBold"/>
                <a:cs typeface="Montserrat ExtraBold"/>
                <a:sym typeface="Montserrat ExtraBold"/>
              </a:rPr>
              <a:t>Sample Chart Usage in </a:t>
            </a:r>
            <a:r>
              <a:rPr lang="en-US" sz="2000" err="1">
                <a:solidFill>
                  <a:schemeClr val="bg1">
                    <a:lumMod val="65000"/>
                  </a:schemeClr>
                </a:solidFill>
                <a:latin typeface="Montserrat ExtraBold"/>
                <a:ea typeface="Montserrat ExtraBold"/>
                <a:cs typeface="Montserrat ExtraBold"/>
                <a:sym typeface="Montserrat ExtraBold"/>
              </a:rPr>
              <a:t>WolfMART</a:t>
            </a:r>
            <a:r>
              <a:rPr lang="en-US" sz="2000">
                <a:solidFill>
                  <a:schemeClr val="bg1">
                    <a:lumMod val="65000"/>
                  </a:schemeClr>
                </a:solidFill>
                <a:latin typeface="Montserrat ExtraBold"/>
                <a:ea typeface="Montserrat ExtraBold"/>
                <a:cs typeface="Montserrat ExtraBold"/>
                <a:sym typeface="Montserrat ExtraBold"/>
              </a:rPr>
              <a:t> &amp; Concur </a:t>
            </a:r>
            <a:br>
              <a:rPr lang="en-US" sz="3200" b="0" i="0" u="none" strike="noStrike" cap="none">
                <a:solidFill>
                  <a:schemeClr val="bg1">
                    <a:lumMod val="75000"/>
                  </a:schemeClr>
                </a:solidFill>
                <a:latin typeface="Montserrat ExtraBold"/>
                <a:ea typeface="Montserrat ExtraBold"/>
                <a:cs typeface="Montserrat ExtraBold"/>
                <a:sym typeface="Montserrat ExtraBold"/>
              </a:rPr>
            </a:br>
            <a:endParaRPr lang="en-US" sz="1200">
              <a:solidFill>
                <a:schemeClr val="bg1">
                  <a:lumMod val="75000"/>
                </a:schemeClr>
              </a:solidFill>
              <a:latin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07F0BD0B-674E-93FE-E228-292CFB988093}"/>
              </a:ext>
            </a:extLst>
          </p:cNvPr>
          <p:cNvGraphicFramePr>
            <a:graphicFrameLocks noGrp="1"/>
          </p:cNvGraphicFramePr>
          <p:nvPr>
            <p:extLst>
              <p:ext uri="{D42A27DB-BD31-4B8C-83A1-F6EECF244321}">
                <p14:modId xmlns:p14="http://schemas.microsoft.com/office/powerpoint/2010/main" val="3444070355"/>
              </p:ext>
            </p:extLst>
          </p:nvPr>
        </p:nvGraphicFramePr>
        <p:xfrm>
          <a:off x="220101" y="563815"/>
          <a:ext cx="8136404" cy="3802380"/>
        </p:xfrm>
        <a:graphic>
          <a:graphicData uri="http://schemas.openxmlformats.org/drawingml/2006/table">
            <a:tbl>
              <a:tblPr firstRow="1" bandRow="1">
                <a:tableStyleId>{5940675A-B579-460E-94D1-54222C63F5DA}</a:tableStyleId>
              </a:tblPr>
              <a:tblGrid>
                <a:gridCol w="1020282">
                  <a:extLst>
                    <a:ext uri="{9D8B030D-6E8A-4147-A177-3AD203B41FA5}">
                      <a16:colId xmlns:a16="http://schemas.microsoft.com/office/drawing/2014/main" val="4153570468"/>
                    </a:ext>
                  </a:extLst>
                </a:gridCol>
                <a:gridCol w="1640030">
                  <a:extLst>
                    <a:ext uri="{9D8B030D-6E8A-4147-A177-3AD203B41FA5}">
                      <a16:colId xmlns:a16="http://schemas.microsoft.com/office/drawing/2014/main" val="3207048747"/>
                    </a:ext>
                  </a:extLst>
                </a:gridCol>
                <a:gridCol w="1051859">
                  <a:extLst>
                    <a:ext uri="{9D8B030D-6E8A-4147-A177-3AD203B41FA5}">
                      <a16:colId xmlns:a16="http://schemas.microsoft.com/office/drawing/2014/main" val="5717160"/>
                    </a:ext>
                  </a:extLst>
                </a:gridCol>
                <a:gridCol w="975671">
                  <a:extLst>
                    <a:ext uri="{9D8B030D-6E8A-4147-A177-3AD203B41FA5}">
                      <a16:colId xmlns:a16="http://schemas.microsoft.com/office/drawing/2014/main" val="119219019"/>
                    </a:ext>
                  </a:extLst>
                </a:gridCol>
                <a:gridCol w="1259165">
                  <a:extLst>
                    <a:ext uri="{9D8B030D-6E8A-4147-A177-3AD203B41FA5}">
                      <a16:colId xmlns:a16="http://schemas.microsoft.com/office/drawing/2014/main" val="1647100384"/>
                    </a:ext>
                  </a:extLst>
                </a:gridCol>
                <a:gridCol w="1084482">
                  <a:extLst>
                    <a:ext uri="{9D8B030D-6E8A-4147-A177-3AD203B41FA5}">
                      <a16:colId xmlns:a16="http://schemas.microsoft.com/office/drawing/2014/main" val="2106790921"/>
                    </a:ext>
                  </a:extLst>
                </a:gridCol>
                <a:gridCol w="1104915">
                  <a:extLst>
                    <a:ext uri="{9D8B030D-6E8A-4147-A177-3AD203B41FA5}">
                      <a16:colId xmlns:a16="http://schemas.microsoft.com/office/drawing/2014/main" val="45774012"/>
                    </a:ext>
                  </a:extLst>
                </a:gridCol>
              </a:tblGrid>
              <a:tr h="382653">
                <a:tc>
                  <a:txBody>
                    <a:bodyPr/>
                    <a:lstStyle/>
                    <a:p>
                      <a:pPr algn="ctr"/>
                      <a:r>
                        <a:rPr lang="en-US" sz="1100" b="1">
                          <a:solidFill>
                            <a:srgbClr val="990000"/>
                          </a:solidFill>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n-US" sz="1100" b="1">
                          <a:solidFill>
                            <a:srgbClr val="990000"/>
                          </a:solidFill>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100" b="1">
                          <a:solidFill>
                            <a:srgbClr val="990000"/>
                          </a:solidFill>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100" b="1">
                          <a:solidFill>
                            <a:srgbClr val="990000"/>
                          </a:solidFill>
                        </a:rPr>
                        <a:t>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100" b="1">
                          <a:solidFill>
                            <a:srgbClr val="990000"/>
                          </a:solidFill>
                        </a:rPr>
                        <a:t>Classification</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100" b="1">
                          <a:solidFill>
                            <a:srgbClr val="990000"/>
                          </a:solidFill>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100" b="1">
                          <a:solidFill>
                            <a:srgbClr val="990000"/>
                          </a:solidFill>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42638393"/>
                  </a:ext>
                </a:extLst>
              </a:tr>
              <a:tr h="382653">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0" u="none" strike="noStrike" kern="0" cap="none" spc="0" normalizeH="0" baseline="0" noProof="0">
                          <a:ln>
                            <a:noFill/>
                          </a:ln>
                          <a:solidFill>
                            <a:srgbClr val="000000"/>
                          </a:solidFill>
                          <a:effectLst/>
                          <a:uLnTx/>
                          <a:uFillTx/>
                          <a:latin typeface="Montserrat"/>
                          <a:cs typeface="Arial"/>
                          <a:sym typeface="Arial"/>
                        </a:rPr>
                        <a:t>Major operating unit. </a:t>
                      </a:r>
                      <a:endParaRPr lang="en-US" sz="95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50" b="0">
                          <a:latin typeface="Montserrat"/>
                        </a:rPr>
                        <a:t>An operating area that is responsible or benefits from the specific transaction.  The area must have intended permanence and must have an employee and/or a financial budget greater than $100,000.</a:t>
                      </a:r>
                    </a:p>
                    <a:p>
                      <a:pPr algn="ctr"/>
                      <a:endParaRPr lang="en-US" sz="120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Segment to represent financial sources and uses related to specific activities, aligned with restriction categorizations. </a:t>
                      </a:r>
                    </a:p>
                    <a:p>
                      <a:pPr algn="ctr"/>
                      <a:endParaRPr lang="en-US" sz="900" b="1">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0">
                          <a:solidFill>
                            <a:schemeClr val="tx1"/>
                          </a:solidFill>
                          <a:latin typeface="Montserrat" pitchFamily="2" charset="77"/>
                        </a:rPr>
                        <a:t>Nature of the transaction (e.g. asset, liability, expense, revenue)</a:t>
                      </a:r>
                      <a:endParaRPr lang="en-US" sz="900" b="1">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0">
                          <a:solidFill>
                            <a:schemeClr val="tx1"/>
                          </a:solidFill>
                          <a:latin typeface="Montserrat" pitchFamily="2" charset="77"/>
                        </a:rPr>
                        <a:t>A classification of expenses (The “what for”, such as instruction or research)</a:t>
                      </a:r>
                    </a:p>
                    <a:p>
                      <a:pPr algn="ctr"/>
                      <a:r>
                        <a:rPr lang="en-US" sz="900" b="1">
                          <a:solidFill>
                            <a:schemeClr val="tx1"/>
                          </a:solidFill>
                          <a:latin typeface="Montserrat" pitchFamily="2" charset="77"/>
                        </a:rPr>
                        <a:t>This is the NACUBO classification. </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a:solidFill>
                            <a:schemeClr val="tx1"/>
                          </a:solidFill>
                          <a:latin typeface="Montserrat" pitchFamily="2" charset="77"/>
                        </a:rPr>
                        <a:t>Ability for units to track and manage their commitments, which are for budget purposes.</a:t>
                      </a:r>
                    </a:p>
                    <a:p>
                      <a:pPr algn="ctr"/>
                      <a:endParaRPr lang="en-US" sz="900" b="1">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An identification of the budget year for prior budget spending.</a:t>
                      </a:r>
                    </a:p>
                    <a:p>
                      <a:pPr algn="ctr"/>
                      <a:endParaRPr lang="en-US" sz="900" b="1">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76320692"/>
                  </a:ext>
                </a:extLst>
              </a:tr>
              <a:tr h="382653">
                <a:tc>
                  <a:txBody>
                    <a:bodyPr/>
                    <a:lstStyle/>
                    <a:p>
                      <a:pPr algn="ctr"/>
                      <a:r>
                        <a:rPr lang="en-US" sz="950" b="0">
                          <a:solidFill>
                            <a:schemeClr val="tx1"/>
                          </a:solidFill>
                          <a:latin typeface="Montserrat" pitchFamily="2" charset="77"/>
                        </a:rPr>
                        <a:t>In </a:t>
                      </a:r>
                      <a:r>
                        <a:rPr lang="en-US" sz="950" b="0" err="1">
                          <a:solidFill>
                            <a:schemeClr val="tx1"/>
                          </a:solidFill>
                          <a:latin typeface="Montserrat" pitchFamily="2" charset="77"/>
                        </a:rPr>
                        <a:t>WolfMart</a:t>
                      </a:r>
                      <a:r>
                        <a:rPr lang="en-US" sz="950" b="0">
                          <a:solidFill>
                            <a:schemeClr val="tx1"/>
                          </a:solidFill>
                          <a:latin typeface="Montserrat" pitchFamily="2" charset="77"/>
                        </a:rPr>
                        <a:t> and Concur, the user will have to select it. </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n-US" sz="950" b="0">
                          <a:solidFill>
                            <a:schemeClr val="tx1"/>
                          </a:solidFill>
                          <a:latin typeface="Montserrat" pitchFamily="2" charset="77"/>
                        </a:rPr>
                        <a:t>(Defaulted in </a:t>
                      </a:r>
                      <a:r>
                        <a:rPr lang="en-US" sz="950" b="0" err="1">
                          <a:solidFill>
                            <a:schemeClr val="tx1"/>
                          </a:solidFill>
                          <a:latin typeface="Montserrat" pitchFamily="2" charset="77"/>
                        </a:rPr>
                        <a:t>WolfMart</a:t>
                      </a:r>
                      <a:r>
                        <a:rPr lang="en-US" sz="950" b="0">
                          <a:solidFill>
                            <a:schemeClr val="tx1"/>
                          </a:solidFill>
                          <a:latin typeface="Montserrat" pitchFamily="2" charset="77"/>
                        </a:rPr>
                        <a:t>/Concur)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50" b="0">
                          <a:solidFill>
                            <a:schemeClr val="tx1"/>
                          </a:solidFill>
                          <a:latin typeface="Montserrat" pitchFamily="2" charset="77"/>
                        </a:rPr>
                        <a:t>Must be entered when using </a:t>
                      </a:r>
                      <a:r>
                        <a:rPr lang="en-US" sz="950" b="0" err="1">
                          <a:solidFill>
                            <a:schemeClr val="tx1"/>
                          </a:solidFill>
                          <a:latin typeface="Montserrat" pitchFamily="2" charset="77"/>
                        </a:rPr>
                        <a:t>WolfMart</a:t>
                      </a:r>
                      <a:r>
                        <a:rPr lang="en-US" sz="950" b="0">
                          <a:solidFill>
                            <a:schemeClr val="tx1"/>
                          </a:solidFill>
                          <a:latin typeface="Montserrat" pitchFamily="2" charset="77"/>
                        </a:rPr>
                        <a:t> and Concur. (this is your RF or State account, </a:t>
                      </a:r>
                      <a:r>
                        <a:rPr lang="en-US" sz="950" b="0" err="1">
                          <a:solidFill>
                            <a:schemeClr val="tx1"/>
                          </a:solidFill>
                          <a:latin typeface="Montserrat" pitchFamily="2" charset="77"/>
                        </a:rPr>
                        <a:t>etc</a:t>
                      </a:r>
                      <a:r>
                        <a:rPr lang="en-US" sz="950" b="0">
                          <a:solidFill>
                            <a:schemeClr val="tx1"/>
                          </a:solidFill>
                          <a:latin typeface="Montserrat" pitchFamily="2"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50" b="0">
                          <a:solidFill>
                            <a:schemeClr val="tx1"/>
                          </a:solidFill>
                          <a:latin typeface="Montserrat" pitchFamily="2" charset="77"/>
                        </a:rPr>
                        <a:t>(Defaulted in </a:t>
                      </a:r>
                      <a:r>
                        <a:rPr lang="en-US" sz="950" b="0" err="1">
                          <a:solidFill>
                            <a:schemeClr val="tx1"/>
                          </a:solidFill>
                          <a:latin typeface="Montserrat" pitchFamily="2" charset="77"/>
                        </a:rPr>
                        <a:t>WolfMart</a:t>
                      </a:r>
                      <a:r>
                        <a:rPr lang="en-US" sz="950" b="0">
                          <a:solidFill>
                            <a:schemeClr val="tx1"/>
                          </a:solidFill>
                          <a:latin typeface="Montserrat" pitchFamily="2" charset="77"/>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50" b="0">
                          <a:solidFill>
                            <a:schemeClr val="tx1"/>
                          </a:solidFill>
                          <a:latin typeface="Montserrat" pitchFamily="2" charset="77"/>
                        </a:rPr>
                        <a:t>Concur)</a:t>
                      </a:r>
                    </a:p>
                    <a:p>
                      <a:pPr algn="ctr"/>
                      <a:endParaRPr lang="en-US" sz="950" b="0">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0" u="none" strike="noStrike" kern="0" cap="none" spc="0" normalizeH="0" baseline="0" noProof="0">
                          <a:ln>
                            <a:noFill/>
                          </a:ln>
                          <a:solidFill>
                            <a:schemeClr val="tx1"/>
                          </a:solidFill>
                          <a:effectLst/>
                          <a:uLnTx/>
                          <a:uFillTx/>
                          <a:latin typeface="Montserrat" pitchFamily="2" charset="77"/>
                          <a:ea typeface="+mn-ea"/>
                          <a:cs typeface="+mn-cs"/>
                          <a:sym typeface="Arial"/>
                        </a:rPr>
                        <a:t>Must be entered when using </a:t>
                      </a:r>
                      <a:r>
                        <a:rPr kumimoji="0" lang="en-US" sz="950" b="0" i="0" u="none" strike="noStrike" kern="0" cap="none" spc="0" normalizeH="0" baseline="0" noProof="0" err="1">
                          <a:ln>
                            <a:noFill/>
                          </a:ln>
                          <a:solidFill>
                            <a:schemeClr val="tx1"/>
                          </a:solidFill>
                          <a:effectLst/>
                          <a:uLnTx/>
                          <a:uFillTx/>
                          <a:latin typeface="Montserrat" pitchFamily="2" charset="77"/>
                          <a:ea typeface="+mn-ea"/>
                          <a:cs typeface="+mn-cs"/>
                          <a:sym typeface="Arial"/>
                        </a:rPr>
                        <a:t>WolfMart</a:t>
                      </a:r>
                      <a:r>
                        <a:rPr kumimoji="0" lang="en-US" sz="950" b="0" i="0" u="none" strike="noStrike" kern="0" cap="none" spc="0" normalizeH="0" baseline="0" noProof="0">
                          <a:ln>
                            <a:noFill/>
                          </a:ln>
                          <a:solidFill>
                            <a:schemeClr val="tx1"/>
                          </a:solidFill>
                          <a:effectLst/>
                          <a:uLnTx/>
                          <a:uFillTx/>
                          <a:latin typeface="Montserrat" pitchFamily="2" charset="77"/>
                          <a:ea typeface="+mn-ea"/>
                          <a:cs typeface="+mn-cs"/>
                          <a:sym typeface="Arial"/>
                        </a:rPr>
                        <a:t> and Concur (SBU only for Concur).</a:t>
                      </a:r>
                    </a:p>
                    <a:p>
                      <a:pPr algn="ctr"/>
                      <a:endParaRPr lang="en-US" sz="950" b="1">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50" b="0">
                          <a:solidFill>
                            <a:schemeClr val="tx1"/>
                          </a:solidFill>
                          <a:latin typeface="Montserrat" pitchFamily="2" charset="77"/>
                        </a:rPr>
                        <a:t>Only need to enter if there is a commitment.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50" b="0">
                          <a:solidFill>
                            <a:schemeClr val="tx1"/>
                          </a:solidFill>
                          <a:latin typeface="Montserrat" pitchFamily="2" charset="77"/>
                        </a:rPr>
                        <a:t>Defaulted to the current year, but during lapsing, the user can choose the prior. </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55549957"/>
                  </a:ext>
                </a:extLst>
              </a:tr>
            </a:tbl>
          </a:graphicData>
        </a:graphic>
      </p:graphicFrame>
    </p:spTree>
    <p:extLst>
      <p:ext uri="{BB962C8B-B14F-4D97-AF65-F5344CB8AC3E}">
        <p14:creationId xmlns:p14="http://schemas.microsoft.com/office/powerpoint/2010/main" val="3175484519"/>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8"/>
          <p:cNvSpPr txBox="1">
            <a:spLocks noGrp="1"/>
          </p:cNvSpPr>
          <p:nvPr>
            <p:ph type="title" idx="4294967295"/>
          </p:nvPr>
        </p:nvSpPr>
        <p:spPr>
          <a:xfrm>
            <a:off x="0" y="1948502"/>
            <a:ext cx="7772039" cy="623248"/>
          </a:xfrm>
          <a:prstGeom prst="rect">
            <a:avLst/>
          </a:prstGeom>
          <a:noFill/>
          <a:ln>
            <a:noFill/>
            <a:prstDash/>
          </a:ln>
          <a:effectLst/>
        </p:spPr>
        <p:txBody>
          <a:bodyPr rot="0" spcFirstLastPara="1" vertOverflow="overflow" horzOverflow="overflow" vert="horz" wrap="square" lIns="68569" tIns="34275" rIns="68569" bIns="34275" numCol="1" spcCol="0" rtlCol="0" fromWordArt="0" anchor="t" anchorCtr="0" forceAA="0" compatLnSpc="1">
            <a:prstTxWarp prst="textNoShape">
              <a:avLst/>
            </a:prstTxWarp>
            <a:noAutofit/>
          </a:bodyPr>
          <a:lstStyle/>
          <a:p>
            <a:pPr marL="457200" marR="0" lvl="1"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chemeClr val="bg1"/>
                </a:solidFill>
                <a:effectLst/>
                <a:uLnTx/>
                <a:uFillTx/>
                <a:latin typeface="Montserrat" pitchFamily="2" charset="77"/>
                <a:ea typeface="Zilla Slab" pitchFamily="2" charset="0"/>
                <a:cs typeface="Arial"/>
                <a:sym typeface="Arial"/>
              </a:rPr>
              <a:t>Additional Concepts</a:t>
            </a:r>
          </a:p>
        </p:txBody>
      </p:sp>
    </p:spTree>
    <p:extLst>
      <p:ext uri="{BB962C8B-B14F-4D97-AF65-F5344CB8AC3E}">
        <p14:creationId xmlns:p14="http://schemas.microsoft.com/office/powerpoint/2010/main" val="232036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B241E-55C2-6351-28D9-6DACB1E7C9D0}"/>
            </a:ext>
          </a:extLst>
        </p:cNvPr>
        <p:cNvGrpSpPr/>
        <p:nvPr/>
      </p:nvGrpSpPr>
      <p:grpSpPr>
        <a:xfrm>
          <a:off x="0" y="0"/>
          <a:ext cx="0" cy="0"/>
          <a:chOff x="0" y="0"/>
          <a:chExt cx="0" cy="0"/>
        </a:xfrm>
      </p:grpSpPr>
      <p:sp>
        <p:nvSpPr>
          <p:cNvPr id="4" name="Rectangle 3" descr="Full chartstring fo all the COA segments strung together to label a single financial transaction and enable reporting.">
            <a:extLst>
              <a:ext uri="{FF2B5EF4-FFF2-40B4-BE49-F238E27FC236}">
                <a16:creationId xmlns:a16="http://schemas.microsoft.com/office/drawing/2014/main" id="{50284CAF-9F32-1E7B-A1CB-D55FC3A12133}"/>
              </a:ext>
            </a:extLst>
          </p:cNvPr>
          <p:cNvSpPr>
            <a:spLocks noGrp="1" noRot="1" noMove="1" noResize="1" noEditPoints="1" noAdjustHandles="1" noChangeArrowheads="1" noChangeShapeType="1"/>
          </p:cNvSpPr>
          <p:nvPr/>
        </p:nvSpPr>
        <p:spPr>
          <a:xfrm>
            <a:off x="1288111" y="4398264"/>
            <a:ext cx="6098651" cy="329548"/>
          </a:xfrm>
          <a:prstGeom prst="rect">
            <a:avLst/>
          </a:prstGeom>
          <a:no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35500EA-DC10-2046-1802-102B1C25F7F0}"/>
              </a:ext>
            </a:extLst>
          </p:cNvPr>
          <p:cNvSpPr txBox="1">
            <a:spLocks noGrp="1" noRot="1" noMove="1" noResize="1" noEditPoints="1" noAdjustHandles="1" noChangeArrowheads="1" noChangeShapeType="1"/>
          </p:cNvSpPr>
          <p:nvPr/>
        </p:nvSpPr>
        <p:spPr>
          <a:xfrm>
            <a:off x="505359" y="4016580"/>
            <a:ext cx="7710054" cy="738664"/>
          </a:xfrm>
          <a:prstGeom prst="rect">
            <a:avLst/>
          </a:prstGeom>
          <a:noFill/>
        </p:spPr>
        <p:txBody>
          <a:bodyPr wrap="square" rtlCol="0">
            <a:spAutoFit/>
          </a:bodyPr>
          <a:lstStyle/>
          <a:p>
            <a:pPr algn="ctr"/>
            <a:r>
              <a:rPr lang="en-US" err="1">
                <a:latin typeface="Montserrat" pitchFamily="2" charset="77"/>
              </a:rPr>
              <a:t>Chartstring</a:t>
            </a:r>
            <a:r>
              <a:rPr lang="en-US">
                <a:latin typeface="Montserrat" pitchFamily="2" charset="77"/>
              </a:rPr>
              <a:t> that will show up in the </a:t>
            </a:r>
            <a:r>
              <a:rPr lang="en-US" err="1">
                <a:latin typeface="Montserrat" pitchFamily="2" charset="77"/>
              </a:rPr>
              <a:t>WolfieONE</a:t>
            </a:r>
            <a:r>
              <a:rPr lang="en-US">
                <a:latin typeface="Montserrat" pitchFamily="2" charset="77"/>
              </a:rPr>
              <a:t> subledger for the example above:</a:t>
            </a:r>
          </a:p>
          <a:p>
            <a:pPr algn="ctr"/>
            <a:endParaRPr lang="en-US">
              <a:latin typeface="Montserrat" pitchFamily="2" charset="77"/>
            </a:endParaRPr>
          </a:p>
          <a:p>
            <a:pPr algn="ctr"/>
            <a:r>
              <a:rPr lang="en-US" b="1">
                <a:latin typeface="Montserrat" pitchFamily="2" charset="77"/>
              </a:rPr>
              <a:t>100-140080-10200857-</a:t>
            </a:r>
            <a:r>
              <a:rPr lang="en-US" sz="1400" b="1" i="0" u="none" strike="noStrike" cap="none">
                <a:solidFill>
                  <a:schemeClr val="tx1"/>
                </a:solidFill>
                <a:latin typeface="Montserrat" pitchFamily="2" charset="77"/>
                <a:ea typeface="+mn-ea"/>
                <a:cs typeface="+mn-cs"/>
                <a:sym typeface="Arial"/>
              </a:rPr>
              <a:t>566004-1001000-00000000-</a:t>
            </a:r>
            <a:r>
              <a:rPr lang="en-US" b="1">
                <a:solidFill>
                  <a:schemeClr val="tx1"/>
                </a:solidFill>
                <a:latin typeface="Montserrat" pitchFamily="2" charset="77"/>
                <a:ea typeface="+mn-ea"/>
                <a:cs typeface="+mn-cs"/>
              </a:rPr>
              <a:t>2324-00000</a:t>
            </a:r>
            <a:endParaRPr lang="en-US" sz="1400" b="1" i="0" u="none" strike="noStrike" cap="none">
              <a:solidFill>
                <a:schemeClr val="tx1"/>
              </a:solidFill>
              <a:latin typeface="Montserrat" pitchFamily="2" charset="77"/>
              <a:ea typeface="+mn-ea"/>
              <a:cs typeface="+mn-cs"/>
              <a:sym typeface="Arial"/>
            </a:endParaRPr>
          </a:p>
        </p:txBody>
      </p:sp>
      <p:graphicFrame>
        <p:nvGraphicFramePr>
          <p:cNvPr id="3" name="Table 2">
            <a:extLst>
              <a:ext uri="{FF2B5EF4-FFF2-40B4-BE49-F238E27FC236}">
                <a16:creationId xmlns:a16="http://schemas.microsoft.com/office/drawing/2014/main" id="{458DBB62-8DF1-A546-D12F-759211CAA80B}"/>
              </a:ext>
            </a:extLst>
          </p:cNvPr>
          <p:cNvGraphicFramePr>
            <a:graphicFrameLocks noGrp="1" noDrilldown="1" noMove="1" noResize="1"/>
          </p:cNvGraphicFramePr>
          <p:nvPr>
            <p:extLst>
              <p:ext uri="{D42A27DB-BD31-4B8C-83A1-F6EECF244321}">
                <p14:modId xmlns:p14="http://schemas.microsoft.com/office/powerpoint/2010/main" val="910643987"/>
              </p:ext>
            </p:extLst>
          </p:nvPr>
        </p:nvGraphicFramePr>
        <p:xfrm>
          <a:off x="380071" y="752369"/>
          <a:ext cx="8325018" cy="3064893"/>
        </p:xfrm>
        <a:graphic>
          <a:graphicData uri="http://schemas.openxmlformats.org/drawingml/2006/table">
            <a:tbl>
              <a:tblPr firstRow="1" bandRow="1">
                <a:tableStyleId>{5940675A-B579-460E-94D1-54222C63F5DA}</a:tableStyleId>
              </a:tblPr>
              <a:tblGrid>
                <a:gridCol w="1073783">
                  <a:extLst>
                    <a:ext uri="{9D8B030D-6E8A-4147-A177-3AD203B41FA5}">
                      <a16:colId xmlns:a16="http://schemas.microsoft.com/office/drawing/2014/main" val="2283377213"/>
                    </a:ext>
                  </a:extLst>
                </a:gridCol>
                <a:gridCol w="1037687">
                  <a:extLst>
                    <a:ext uri="{9D8B030D-6E8A-4147-A177-3AD203B41FA5}">
                      <a16:colId xmlns:a16="http://schemas.microsoft.com/office/drawing/2014/main" val="4153570468"/>
                    </a:ext>
                  </a:extLst>
                </a:gridCol>
                <a:gridCol w="950331">
                  <a:extLst>
                    <a:ext uri="{9D8B030D-6E8A-4147-A177-3AD203B41FA5}">
                      <a16:colId xmlns:a16="http://schemas.microsoft.com/office/drawing/2014/main" val="3207048747"/>
                    </a:ext>
                  </a:extLst>
                </a:gridCol>
                <a:gridCol w="1009197">
                  <a:extLst>
                    <a:ext uri="{9D8B030D-6E8A-4147-A177-3AD203B41FA5}">
                      <a16:colId xmlns:a16="http://schemas.microsoft.com/office/drawing/2014/main" val="5717160"/>
                    </a:ext>
                  </a:extLst>
                </a:gridCol>
                <a:gridCol w="1116227">
                  <a:extLst>
                    <a:ext uri="{9D8B030D-6E8A-4147-A177-3AD203B41FA5}">
                      <a16:colId xmlns:a16="http://schemas.microsoft.com/office/drawing/2014/main" val="119219019"/>
                    </a:ext>
                  </a:extLst>
                </a:gridCol>
                <a:gridCol w="1080696">
                  <a:extLst>
                    <a:ext uri="{9D8B030D-6E8A-4147-A177-3AD203B41FA5}">
                      <a16:colId xmlns:a16="http://schemas.microsoft.com/office/drawing/2014/main" val="1647100384"/>
                    </a:ext>
                  </a:extLst>
                </a:gridCol>
                <a:gridCol w="1153824">
                  <a:extLst>
                    <a:ext uri="{9D8B030D-6E8A-4147-A177-3AD203B41FA5}">
                      <a16:colId xmlns:a16="http://schemas.microsoft.com/office/drawing/2014/main" val="2106790921"/>
                    </a:ext>
                  </a:extLst>
                </a:gridCol>
                <a:gridCol w="903273">
                  <a:extLst>
                    <a:ext uri="{9D8B030D-6E8A-4147-A177-3AD203B41FA5}">
                      <a16:colId xmlns:a16="http://schemas.microsoft.com/office/drawing/2014/main" val="45774012"/>
                    </a:ext>
                  </a:extLst>
                </a:gridCol>
              </a:tblGrid>
              <a:tr h="382653">
                <a:tc>
                  <a:txBody>
                    <a:bodyPr/>
                    <a:lstStyle/>
                    <a:p>
                      <a:pPr algn="ctr"/>
                      <a:r>
                        <a:rPr lang="en-US" sz="900" b="1">
                          <a:solidFill>
                            <a:srgbClr val="990000"/>
                          </a:solidFill>
                          <a:latin typeface="Montserrat" pitchFamily="2" charset="77"/>
                        </a:rPr>
                        <a:t>NEW segment names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n-US" sz="900" b="1">
                          <a:solidFill>
                            <a:srgbClr val="990000"/>
                          </a:solidFill>
                          <a:latin typeface="Montserrat" pitchFamily="2" charset="77"/>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n-US" sz="900" b="1">
                          <a:solidFill>
                            <a:srgbClr val="990000"/>
                          </a:solidFill>
                          <a:latin typeface="Montserrat" pitchFamily="2" charset="77"/>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1">
                          <a:solidFill>
                            <a:srgbClr val="990000"/>
                          </a:solidFill>
                          <a:latin typeface="Montserrat" pitchFamily="2" charset="77"/>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1">
                          <a:solidFill>
                            <a:srgbClr val="990000"/>
                          </a:solidFill>
                          <a:latin typeface="Montserrat" pitchFamily="2" charset="77"/>
                        </a:rPr>
                        <a:t>Account </a:t>
                      </a:r>
                      <a:r>
                        <a:rPr lang="en-US" sz="900" b="1">
                          <a:solidFill>
                            <a:schemeClr val="bg2"/>
                          </a:solidFill>
                          <a:latin typeface="Montserrat" pitchFamily="2" charset="77"/>
                        </a:rPr>
                        <a:t>(natural account, NOT SUNY acct.)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1">
                          <a:solidFill>
                            <a:srgbClr val="990000"/>
                          </a:solidFill>
                          <a:latin typeface="Montserrat" pitchFamily="2" charset="77"/>
                        </a:rPr>
                        <a:t>Classification</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1">
                          <a:solidFill>
                            <a:srgbClr val="990000"/>
                          </a:solidFill>
                          <a:latin typeface="Montserrat" pitchFamily="2" charset="77"/>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1">
                          <a:solidFill>
                            <a:srgbClr val="990000"/>
                          </a:solidFill>
                          <a:latin typeface="Montserrat" pitchFamily="2" charset="77"/>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42638393"/>
                  </a:ext>
                </a:extLst>
              </a:tr>
              <a:tr h="382653">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850" b="0">
                          <a:solidFill>
                            <a:schemeClr val="tx1"/>
                          </a:solidFill>
                          <a:latin typeface="Montserrat" pitchFamily="2" charset="77"/>
                        </a:rPr>
                        <a:t>Current state counterpart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Unit or </a:t>
                      </a:r>
                      <a:r>
                        <a:rPr lang="en-US" sz="900" b="1">
                          <a:solidFill>
                            <a:schemeClr val="tx1"/>
                          </a:solidFill>
                          <a:latin typeface="Montserrat" pitchFamily="2" charset="77"/>
                        </a:rPr>
                        <a:t>“Account source” </a:t>
                      </a:r>
                      <a:r>
                        <a:rPr lang="en-US" sz="900" b="0">
                          <a:solidFill>
                            <a:schemeClr val="tx1"/>
                          </a:solidFill>
                          <a:latin typeface="Montserrat" pitchFamily="2" charset="77"/>
                        </a:rPr>
                        <a:t>in </a:t>
                      </a:r>
                      <a:r>
                        <a:rPr lang="en-US" sz="900" b="0" err="1">
                          <a:solidFill>
                            <a:schemeClr val="tx1"/>
                          </a:solidFill>
                          <a:latin typeface="Montserrat" pitchFamily="2" charset="77"/>
                        </a:rPr>
                        <a:t>WolfMART</a:t>
                      </a:r>
                      <a:endParaRPr lang="en-US" sz="900" b="0">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“Dept ID”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“Dept ID”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cap="none">
                          <a:solidFill>
                            <a:schemeClr val="tx1"/>
                          </a:solidFill>
                          <a:latin typeface="Montserrat" pitchFamily="2" charset="77"/>
                          <a:ea typeface="+mn-ea"/>
                          <a:cs typeface="+mn-cs"/>
                          <a:sym typeface="Arial"/>
                        </a:rPr>
                        <a:t>GL Account (</a:t>
                      </a:r>
                      <a:r>
                        <a:rPr lang="en-US" sz="900" b="1" i="0" u="none" strike="noStrike" cap="none">
                          <a:solidFill>
                            <a:schemeClr val="tx1"/>
                          </a:solidFill>
                          <a:latin typeface="Montserrat" pitchFamily="2" charset="77"/>
                          <a:ea typeface="+mn-ea"/>
                          <a:cs typeface="+mn-cs"/>
                          <a:sym typeface="Arial"/>
                        </a:rPr>
                        <a:t>not</a:t>
                      </a:r>
                      <a:r>
                        <a:rPr lang="en-US" sz="900" b="0" i="0" u="none" strike="noStrike" cap="none">
                          <a:solidFill>
                            <a:schemeClr val="tx1"/>
                          </a:solidFill>
                          <a:latin typeface="Montserrat" pitchFamily="2" charset="77"/>
                          <a:ea typeface="+mn-ea"/>
                          <a:cs typeface="+mn-cs"/>
                          <a:sym typeface="Arial"/>
                        </a:rPr>
                        <a:t> dept. account or SUNY 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Program OR Class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N/A</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cap="none">
                          <a:solidFill>
                            <a:schemeClr val="tx1"/>
                          </a:solidFill>
                          <a:latin typeface="Montserrat" pitchFamily="2" charset="77"/>
                          <a:ea typeface="+mn-ea"/>
                          <a:cs typeface="+mn-cs"/>
                          <a:sym typeface="Arial"/>
                        </a:rPr>
                        <a:t>Budget Ref</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5552782"/>
                  </a:ext>
                </a:extLst>
              </a:tr>
              <a:tr h="266388">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Current state example value</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S (State)</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42007600 (“parent 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900" b="0">
                          <a:solidFill>
                            <a:schemeClr val="tx1"/>
                          </a:solidFill>
                          <a:latin typeface="Montserrat" pitchFamily="2" charset="77"/>
                        </a:rPr>
                        <a:t>83002200 (Dept. </a:t>
                      </a:r>
                      <a:r>
                        <a:rPr lang="en-US" sz="900" b="1">
                          <a:solidFill>
                            <a:schemeClr val="tx1"/>
                          </a:solidFill>
                          <a:latin typeface="Montserrat" pitchFamily="2" charset="77"/>
                        </a:rPr>
                        <a:t>account</a:t>
                      </a:r>
                      <a:r>
                        <a:rPr lang="en-US" sz="900" b="0">
                          <a:solidFill>
                            <a:schemeClr val="tx1"/>
                          </a:solidFill>
                          <a:latin typeface="Montserrat" pitchFamily="2" charset="77"/>
                        </a:rPr>
                        <a:t>/</a:t>
                      </a:r>
                    </a:p>
                    <a:p>
                      <a:pPr algn="ctr"/>
                      <a:r>
                        <a:rPr lang="en-US" sz="900" b="0">
                          <a:solidFill>
                            <a:schemeClr val="tx1"/>
                          </a:solidFill>
                          <a:latin typeface="Montserrat" pitchFamily="2" charset="77"/>
                        </a:rPr>
                        <a:t>Level 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cap="none">
                          <a:solidFill>
                            <a:schemeClr val="tx1"/>
                          </a:solidFill>
                          <a:latin typeface="Montserrat" pitchFamily="2" charset="77"/>
                          <a:ea typeface="+mn-ea"/>
                          <a:cs typeface="+mn-cs"/>
                          <a:sym typeface="Arial"/>
                        </a:rPr>
                        <a:t>812601</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N/A</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2324 (no change)</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31881710"/>
                  </a:ext>
                </a:extLst>
              </a:tr>
              <a:tr h="382653">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NEW segment description</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Stony Brook University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n-US" sz="900" b="0">
                          <a:solidFill>
                            <a:schemeClr val="tx1"/>
                          </a:solidFill>
                          <a:latin typeface="Montserrat" pitchFamily="2" charset="77"/>
                        </a:rPr>
                        <a:t>Physics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0" i="0" u="none" strike="noStrike" cap="none">
                          <a:solidFill>
                            <a:schemeClr val="tx1"/>
                          </a:solidFill>
                          <a:effectLst/>
                          <a:latin typeface="Montserrat" pitchFamily="2" charset="77"/>
                          <a:ea typeface="+mn-ea"/>
                          <a:cs typeface="+mn-cs"/>
                          <a:sym typeface="Arial"/>
                        </a:rPr>
                        <a:t>Physics CFNS Simons Operating</a:t>
                      </a:r>
                      <a:endParaRPr lang="en-US" sz="900" b="0">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cap="none">
                          <a:solidFill>
                            <a:schemeClr val="tx1"/>
                          </a:solidFill>
                          <a:latin typeface="Montserrat" pitchFamily="2" charset="77"/>
                          <a:ea typeface="+mn-ea"/>
                          <a:cs typeface="+mn-cs"/>
                          <a:sym typeface="Arial"/>
                        </a:rPr>
                        <a:t>Office Supplies - Printing Supplies</a:t>
                      </a:r>
                      <a:endParaRPr lang="en-US" sz="900" b="0" i="0" u="none" strike="noStrike" cap="none">
                        <a:solidFill>
                          <a:schemeClr val="tx1"/>
                        </a:solidFill>
                        <a:highlight>
                          <a:srgbClr val="FFFF00"/>
                        </a:highlight>
                        <a:latin typeface="Montserrat" pitchFamily="2" charset="77"/>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Instruction</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N/A</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2023-2024 State Budget Cycle</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76320692"/>
                  </a:ext>
                </a:extLst>
              </a:tr>
              <a:tr h="382653">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NEW value</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a:solidFill>
                            <a:schemeClr val="tx1"/>
                          </a:solidFill>
                          <a:latin typeface="Montserrat" pitchFamily="2" charset="77"/>
                        </a:rPr>
                        <a:t>100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r>
                        <a:rPr lang="en-US" sz="900" b="0" i="0" u="none" strike="noStrike" cap="none">
                          <a:solidFill>
                            <a:schemeClr val="tx1"/>
                          </a:solidFill>
                          <a:effectLst/>
                          <a:latin typeface="Montserrat" pitchFamily="2" charset="77"/>
                          <a:ea typeface="+mn-ea"/>
                          <a:cs typeface="+mn-cs"/>
                          <a:sym typeface="Arial"/>
                        </a:rPr>
                        <a:t>140080</a:t>
                      </a:r>
                      <a:endParaRPr lang="en-US" sz="900" b="0">
                        <a:solidFill>
                          <a:schemeClr val="tx1"/>
                        </a:solidFill>
                        <a:latin typeface="Montserrat" pitchFamily="2" charset="77"/>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900" b="0">
                          <a:solidFill>
                            <a:schemeClr val="tx1"/>
                          </a:solidFill>
                          <a:latin typeface="Montserrat" pitchFamily="2" charset="77"/>
                        </a:rPr>
                        <a:t>10200857</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cap="none">
                          <a:solidFill>
                            <a:schemeClr val="tx1"/>
                          </a:solidFill>
                          <a:latin typeface="Montserrat" pitchFamily="2" charset="77"/>
                          <a:ea typeface="+mn-ea"/>
                          <a:cs typeface="+mn-cs"/>
                          <a:sym typeface="Arial"/>
                        </a:rPr>
                        <a:t>566004</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1001000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0" algn="ctr" rtl="0">
                        <a:lnSpc>
                          <a:spcPct val="100000"/>
                        </a:lnSpc>
                        <a:spcBef>
                          <a:spcPts val="0"/>
                        </a:spcBef>
                        <a:spcAft>
                          <a:spcPts val="0"/>
                        </a:spcAft>
                        <a:buClr>
                          <a:srgbClr val="000000"/>
                        </a:buClr>
                        <a:buFont typeface="Arial"/>
                      </a:pPr>
                      <a:r>
                        <a:rPr lang="en-US" sz="900" b="0" i="0" u="none" strike="noStrike" cap="none">
                          <a:solidFill>
                            <a:schemeClr val="tx1"/>
                          </a:solidFill>
                          <a:latin typeface="Montserrat" pitchFamily="2" charset="77"/>
                          <a:ea typeface="+mn-ea"/>
                          <a:cs typeface="+mn-cs"/>
                          <a:sym typeface="Arial"/>
                        </a:rPr>
                        <a:t>00000000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cap="none">
                          <a:solidFill>
                            <a:schemeClr val="tx1"/>
                          </a:solidFill>
                          <a:latin typeface="Montserrat" pitchFamily="2" charset="77"/>
                          <a:ea typeface="+mn-ea"/>
                          <a:cs typeface="+mn-cs"/>
                          <a:sym typeface="Arial"/>
                        </a:rPr>
                        <a:t>2324</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06601528"/>
                  </a:ext>
                </a:extLst>
              </a:tr>
            </a:tbl>
          </a:graphicData>
        </a:graphic>
      </p:graphicFrame>
      <p:sp>
        <p:nvSpPr>
          <p:cNvPr id="9" name="Title 1">
            <a:extLst>
              <a:ext uri="{FF2B5EF4-FFF2-40B4-BE49-F238E27FC236}">
                <a16:creationId xmlns:a16="http://schemas.microsoft.com/office/drawing/2014/main" id="{389CB30E-E3A2-540A-47AF-D513F9CE8AD3}"/>
              </a:ext>
            </a:extLst>
          </p:cNvPr>
          <p:cNvSpPr>
            <a:spLocks noGrp="1" noRot="1" noMove="1" noResize="1" noEditPoints="1" noAdjustHandles="1" noChangeArrowheads="1" noChangeShapeType="1"/>
          </p:cNvSpPr>
          <p:nvPr>
            <p:ph type="title"/>
          </p:nvPr>
        </p:nvSpPr>
        <p:spPr>
          <a:xfrm>
            <a:off x="212438" y="135416"/>
            <a:ext cx="6302746" cy="402611"/>
          </a:xfrm>
        </p:spPr>
        <p:txBody>
          <a:bodyPr/>
          <a:lstStyle/>
          <a:p>
            <a:r>
              <a:rPr lang="en-US" sz="3200" b="0" i="0" u="none" strike="noStrike" cap="none">
                <a:solidFill>
                  <a:schemeClr val="bg1">
                    <a:lumMod val="50000"/>
                  </a:schemeClr>
                </a:solidFill>
                <a:latin typeface="Montserrat ExtraBold"/>
                <a:ea typeface="Montserrat ExtraBold"/>
                <a:cs typeface="Montserrat ExtraBold"/>
                <a:sym typeface="Montserrat ExtraBold"/>
              </a:rPr>
              <a:t>Example </a:t>
            </a:r>
            <a:r>
              <a:rPr lang="en-US" sz="3200">
                <a:solidFill>
                  <a:schemeClr val="bg1">
                    <a:lumMod val="50000"/>
                  </a:schemeClr>
                </a:solidFill>
              </a:rPr>
              <a:t>(Illustrative only)</a:t>
            </a:r>
            <a:endParaRPr lang="en-US" sz="120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3638254"/>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1B73A-A3A9-5CE9-B2C0-D275F39A1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42770-D08F-E6DC-221F-68229CF43A6B}"/>
              </a:ext>
            </a:extLst>
          </p:cNvPr>
          <p:cNvSpPr>
            <a:spLocks noGrp="1"/>
          </p:cNvSpPr>
          <p:nvPr>
            <p:ph type="title"/>
          </p:nvPr>
        </p:nvSpPr>
        <p:spPr/>
        <p:txBody>
          <a:bodyPr/>
          <a:lstStyle/>
          <a:p>
            <a:r>
              <a:rPr lang="en-US"/>
              <a:t>Hierarchy example (illustrative only)</a:t>
            </a:r>
            <a:br>
              <a:rPr lang="en-US"/>
            </a:br>
            <a:endParaRPr lang="en-US"/>
          </a:p>
        </p:txBody>
      </p:sp>
      <p:sp>
        <p:nvSpPr>
          <p:cNvPr id="13" name="Rectangle 2">
            <a:extLst>
              <a:ext uri="{FF2B5EF4-FFF2-40B4-BE49-F238E27FC236}">
                <a16:creationId xmlns:a16="http://schemas.microsoft.com/office/drawing/2014/main" id="{D1D44710-52E3-77DC-1D28-EB080F15576B}"/>
              </a:ext>
              <a:ext uri="{C183D7F6-B498-43B3-948B-1728B52AA6E4}">
                <adec:decorative xmlns:adec="http://schemas.microsoft.com/office/drawing/2017/decorative" val="1"/>
              </a:ext>
            </a:extLst>
          </p:cNvPr>
          <p:cNvSpPr>
            <a:spLocks noChangeArrowheads="1"/>
          </p:cNvSpPr>
          <p:nvPr/>
        </p:nvSpPr>
        <p:spPr bwMode="auto">
          <a:xfrm>
            <a:off x="1141916" y="80495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BA14E7D9-2FDB-2D1F-6723-DFD96E347C6C}"/>
              </a:ext>
            </a:extLst>
          </p:cNvPr>
          <p:cNvSpPr txBox="1"/>
          <p:nvPr/>
        </p:nvSpPr>
        <p:spPr>
          <a:xfrm>
            <a:off x="445273" y="636104"/>
            <a:ext cx="6814268" cy="307777"/>
          </a:xfrm>
          <a:prstGeom prst="rect">
            <a:avLst/>
          </a:prstGeom>
          <a:noFill/>
        </p:spPr>
        <p:txBody>
          <a:bodyPr wrap="square" rtlCol="0">
            <a:spAutoFit/>
          </a:bodyPr>
          <a:lstStyle/>
          <a:p>
            <a:r>
              <a:rPr lang="en-US">
                <a:latin typeface="Montserrat" pitchFamily="2" charset="77"/>
              </a:rPr>
              <a:t>Ways in which values “roll up” to their parent levels in the real world:</a:t>
            </a:r>
          </a:p>
        </p:txBody>
      </p:sp>
      <p:graphicFrame>
        <p:nvGraphicFramePr>
          <p:cNvPr id="4" name="Table 3">
            <a:extLst>
              <a:ext uri="{FF2B5EF4-FFF2-40B4-BE49-F238E27FC236}">
                <a16:creationId xmlns:a16="http://schemas.microsoft.com/office/drawing/2014/main" id="{5713BDC3-CE12-2C4E-5824-E34B91AE923F}"/>
              </a:ext>
            </a:extLst>
          </p:cNvPr>
          <p:cNvGraphicFramePr>
            <a:graphicFrameLocks noGrp="1"/>
          </p:cNvGraphicFramePr>
          <p:nvPr>
            <p:extLst>
              <p:ext uri="{D42A27DB-BD31-4B8C-83A1-F6EECF244321}">
                <p14:modId xmlns:p14="http://schemas.microsoft.com/office/powerpoint/2010/main" val="1906456711"/>
              </p:ext>
            </p:extLst>
          </p:nvPr>
        </p:nvGraphicFramePr>
        <p:xfrm>
          <a:off x="582984" y="1112732"/>
          <a:ext cx="7696855" cy="2011680"/>
        </p:xfrm>
        <a:graphic>
          <a:graphicData uri="http://schemas.openxmlformats.org/drawingml/2006/table">
            <a:tbl>
              <a:tblPr firstRow="1" firstCol="1" bandRow="1">
                <a:tableStyleId>{AB26E200-EFC4-4C4D-A8FA-895AA3FEBC45}</a:tableStyleId>
              </a:tblPr>
              <a:tblGrid>
                <a:gridCol w="1539371">
                  <a:extLst>
                    <a:ext uri="{9D8B030D-6E8A-4147-A177-3AD203B41FA5}">
                      <a16:colId xmlns:a16="http://schemas.microsoft.com/office/drawing/2014/main" val="1028586658"/>
                    </a:ext>
                  </a:extLst>
                </a:gridCol>
                <a:gridCol w="1539371">
                  <a:extLst>
                    <a:ext uri="{9D8B030D-6E8A-4147-A177-3AD203B41FA5}">
                      <a16:colId xmlns:a16="http://schemas.microsoft.com/office/drawing/2014/main" val="1437619213"/>
                    </a:ext>
                  </a:extLst>
                </a:gridCol>
                <a:gridCol w="1539371">
                  <a:extLst>
                    <a:ext uri="{9D8B030D-6E8A-4147-A177-3AD203B41FA5}">
                      <a16:colId xmlns:a16="http://schemas.microsoft.com/office/drawing/2014/main" val="3364426712"/>
                    </a:ext>
                  </a:extLst>
                </a:gridCol>
                <a:gridCol w="1124110">
                  <a:extLst>
                    <a:ext uri="{9D8B030D-6E8A-4147-A177-3AD203B41FA5}">
                      <a16:colId xmlns:a16="http://schemas.microsoft.com/office/drawing/2014/main" val="4001264060"/>
                    </a:ext>
                  </a:extLst>
                </a:gridCol>
                <a:gridCol w="1954632">
                  <a:extLst>
                    <a:ext uri="{9D8B030D-6E8A-4147-A177-3AD203B41FA5}">
                      <a16:colId xmlns:a16="http://schemas.microsoft.com/office/drawing/2014/main" val="215643970"/>
                    </a:ext>
                  </a:extLst>
                </a:gridCol>
              </a:tblGrid>
              <a:tr h="0">
                <a:tc>
                  <a:txBody>
                    <a:bodyPr/>
                    <a:lstStyle/>
                    <a:p>
                      <a:pPr marL="0" marR="0">
                        <a:buNone/>
                      </a:pPr>
                      <a:r>
                        <a:rPr lang="en-US" sz="1200">
                          <a:effectLst/>
                          <a:latin typeface="Montserrat" pitchFamily="2" charset="77"/>
                        </a:rPr>
                        <a:t>Parent / Ancestor</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ea typeface="Times New Roman" panose="02020603050405020304" pitchFamily="18" charset="0"/>
                          <a:cs typeface="Aptos" panose="020B0004020202020204" pitchFamily="34" charset="0"/>
                        </a:rPr>
                        <a:t>Reporting node</a:t>
                      </a:r>
                    </a:p>
                  </a:txBody>
                  <a:tcPr marL="68580" marR="68580" marT="0" marB="0"/>
                </a:tc>
                <a:tc>
                  <a:txBody>
                    <a:bodyPr/>
                    <a:lstStyle/>
                    <a:p>
                      <a:pPr marL="0" marR="0">
                        <a:buNone/>
                      </a:pPr>
                      <a:r>
                        <a:rPr lang="en-US" sz="1200">
                          <a:effectLst/>
                          <a:latin typeface="Montserrat" pitchFamily="2" charset="77"/>
                          <a:ea typeface="Times New Roman" panose="02020603050405020304" pitchFamily="18" charset="0"/>
                          <a:cs typeface="Aptos" panose="020B0004020202020204" pitchFamily="34" charset="0"/>
                        </a:rPr>
                        <a:t>Reporting node</a:t>
                      </a:r>
                    </a:p>
                  </a:txBody>
                  <a:tcPr marL="68580" marR="68580" marT="0" marB="0"/>
                </a:tc>
                <a:tc>
                  <a:txBody>
                    <a:bodyPr/>
                    <a:lstStyle/>
                    <a:p>
                      <a:pPr marL="0" marR="0">
                        <a:buNone/>
                      </a:pPr>
                      <a:r>
                        <a:rPr lang="en-US" sz="1200">
                          <a:effectLst/>
                          <a:latin typeface="Montserrat" pitchFamily="2" charset="77"/>
                        </a:rPr>
                        <a:t>Child (value)</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ea typeface="Times New Roman" panose="02020603050405020304" pitchFamily="18" charset="0"/>
                          <a:cs typeface="Aptos" panose="020B0004020202020204" pitchFamily="34" charset="0"/>
                        </a:rPr>
                        <a:t>Description - Borough</a:t>
                      </a:r>
                    </a:p>
                  </a:txBody>
                  <a:tcPr marL="68580" marR="68580" marT="0" marB="0"/>
                </a:tc>
                <a:extLst>
                  <a:ext uri="{0D108BD9-81ED-4DB2-BD59-A6C34878D82A}">
                    <a16:rowId xmlns:a16="http://schemas.microsoft.com/office/drawing/2014/main" val="2283979474"/>
                  </a:ext>
                </a:extLst>
              </a:tr>
              <a:tr h="0">
                <a:tc>
                  <a:txBody>
                    <a:bodyPr/>
                    <a:lstStyle/>
                    <a:p>
                      <a:pPr marL="0" marR="0">
                        <a:buNone/>
                      </a:pPr>
                      <a:r>
                        <a:rPr lang="en-US" sz="1200">
                          <a:effectLst/>
                          <a:latin typeface="Montserrat" pitchFamily="2" charset="77"/>
                        </a:rPr>
                        <a:t>Federal</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2217093942"/>
                  </a:ext>
                </a:extLst>
              </a:tr>
              <a:tr h="0">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NY345 (NY State)</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3004042171"/>
                  </a:ext>
                </a:extLst>
              </a:tr>
              <a:tr h="0">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NYC Mayor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3244272762"/>
                  </a:ext>
                </a:extLst>
              </a:tr>
              <a:tr h="0">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100007</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Queens</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3870390804"/>
                  </a:ext>
                </a:extLst>
              </a:tr>
              <a:tr h="0">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effectLst/>
                          <a:latin typeface="Montserrat" pitchFamily="2" charset="77"/>
                        </a:rPr>
                        <a:t>100008</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effectLst/>
                          <a:latin typeface="Montserrat" pitchFamily="2" charset="77"/>
                        </a:rPr>
                        <a:t>Manhattan</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2171988295"/>
                  </a:ext>
                </a:extLst>
              </a:tr>
              <a:tr h="0">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effectLst/>
                          <a:latin typeface="Montserrat" pitchFamily="2" charset="77"/>
                        </a:rPr>
                        <a:t>100009</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effectLst/>
                          <a:latin typeface="Montserrat" pitchFamily="2" charset="77"/>
                        </a:rPr>
                        <a:t>Brooklyn</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3013201266"/>
                  </a:ext>
                </a:extLst>
              </a:tr>
              <a:tr h="0">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effectLst/>
                          <a:latin typeface="Montserrat" pitchFamily="2" charset="77"/>
                        </a:rPr>
                        <a:t>100010</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effectLst/>
                          <a:latin typeface="Montserrat" pitchFamily="2" charset="77"/>
                        </a:rPr>
                        <a:t>Bronx</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3964376959"/>
                  </a:ext>
                </a:extLst>
              </a:tr>
              <a:tr h="0">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rPr>
                        <a:t> </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effectLst/>
                          <a:latin typeface="Montserrat" pitchFamily="2" charset="77"/>
                        </a:rPr>
                        <a:t>100011</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effectLst/>
                          <a:latin typeface="Montserrat" pitchFamily="2" charset="77"/>
                        </a:rPr>
                        <a:t>Staten Island</a:t>
                      </a: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1131363884"/>
                  </a:ext>
                </a:extLst>
              </a:tr>
              <a:tr h="0">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ea typeface="Times New Roman" panose="02020603050405020304" pitchFamily="18" charset="0"/>
                          <a:cs typeface="Aptos" panose="020B0004020202020204" pitchFamily="34" charset="0"/>
                        </a:rPr>
                        <a:t>MA111 (MA State)</a:t>
                      </a:r>
                    </a:p>
                  </a:txBody>
                  <a:tcPr marL="68580" marR="68580" marT="0" marB="0"/>
                </a:tc>
                <a:tc>
                  <a:txBody>
                    <a:bodyPr/>
                    <a:lstStyle/>
                    <a:p>
                      <a:pPr marL="0" marR="0">
                        <a:buNone/>
                      </a:pPr>
                      <a:r>
                        <a:rPr lang="en-US" sz="1200">
                          <a:effectLst/>
                          <a:latin typeface="Montserrat" pitchFamily="2" charset="77"/>
                          <a:ea typeface="Times New Roman" panose="02020603050405020304" pitchFamily="18" charset="0"/>
                          <a:cs typeface="Aptos" panose="020B0004020202020204" pitchFamily="34" charset="0"/>
                        </a:rPr>
                        <a:t>Boston</a:t>
                      </a:r>
                    </a:p>
                  </a:txBody>
                  <a:tcPr marL="68580" marR="68580" marT="0" marB="0"/>
                </a:tc>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775431418"/>
                  </a:ext>
                </a:extLst>
              </a:tr>
              <a:tr h="0">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r>
                        <a:rPr lang="en-US" sz="1200">
                          <a:effectLst/>
                          <a:latin typeface="Montserrat" pitchFamily="2" charset="77"/>
                          <a:ea typeface="Times New Roman" panose="02020603050405020304" pitchFamily="18" charset="0"/>
                          <a:cs typeface="Aptos" panose="020B0004020202020204" pitchFamily="34" charset="0"/>
                        </a:rPr>
                        <a:t>Lexington</a:t>
                      </a:r>
                    </a:p>
                  </a:txBody>
                  <a:tcPr marL="68580" marR="68580" marT="0" marB="0"/>
                </a:tc>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tc>
                  <a:txBody>
                    <a:bodyPr/>
                    <a:lstStyle/>
                    <a:p>
                      <a:pPr marL="0" marR="0">
                        <a:buNone/>
                      </a:pPr>
                      <a:endParaRPr lang="en-US" sz="1200">
                        <a:effectLst/>
                        <a:latin typeface="Montserrat" pitchFamily="2" charset="77"/>
                        <a:ea typeface="Times New Roman" panose="02020603050405020304" pitchFamily="18" charset="0"/>
                        <a:cs typeface="Aptos" panose="020B0004020202020204" pitchFamily="34" charset="0"/>
                      </a:endParaRPr>
                    </a:p>
                  </a:txBody>
                  <a:tcPr marL="68580" marR="68580" marT="0" marB="0"/>
                </a:tc>
                <a:extLst>
                  <a:ext uri="{0D108BD9-81ED-4DB2-BD59-A6C34878D82A}">
                    <a16:rowId xmlns:a16="http://schemas.microsoft.com/office/drawing/2014/main" val="1561123812"/>
                  </a:ext>
                </a:extLst>
              </a:tr>
            </a:tbl>
          </a:graphicData>
        </a:graphic>
      </p:graphicFrame>
      <p:sp>
        <p:nvSpPr>
          <p:cNvPr id="5" name="TextBox 4">
            <a:extLst>
              <a:ext uri="{FF2B5EF4-FFF2-40B4-BE49-F238E27FC236}">
                <a16:creationId xmlns:a16="http://schemas.microsoft.com/office/drawing/2014/main" id="{28DA832F-2C65-6901-E5A7-07CB126E054F}"/>
              </a:ext>
            </a:extLst>
          </p:cNvPr>
          <p:cNvSpPr txBox="1"/>
          <p:nvPr/>
        </p:nvSpPr>
        <p:spPr>
          <a:xfrm>
            <a:off x="582984" y="3293263"/>
            <a:ext cx="7586325" cy="954107"/>
          </a:xfrm>
          <a:prstGeom prst="rect">
            <a:avLst/>
          </a:prstGeom>
          <a:noFill/>
        </p:spPr>
        <p:txBody>
          <a:bodyPr wrap="square" rtlCol="0">
            <a:spAutoFit/>
          </a:bodyPr>
          <a:lstStyle/>
          <a:p>
            <a:r>
              <a:rPr lang="en-US">
                <a:latin typeface="Montserrat" pitchFamily="2" charset="77"/>
              </a:rPr>
              <a:t>In the above example, a transaction on the accounting books that is associated with Manhattan, would be entered with “100008”. The end user of the system could report on “all transactions for NY State by searching for “NY345”, which would summarize all the other values below it. This is how a hierarchy works. </a:t>
            </a:r>
          </a:p>
        </p:txBody>
      </p:sp>
    </p:spTree>
    <p:extLst>
      <p:ext uri="{BB962C8B-B14F-4D97-AF65-F5344CB8AC3E}">
        <p14:creationId xmlns:p14="http://schemas.microsoft.com/office/powerpoint/2010/main" val="3688442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0EA8B-0DFE-F35B-1D65-5133B9C69F5F}"/>
              </a:ext>
            </a:extLst>
          </p:cNvPr>
          <p:cNvSpPr>
            <a:spLocks noGrp="1"/>
          </p:cNvSpPr>
          <p:nvPr>
            <p:ph type="title"/>
          </p:nvPr>
        </p:nvSpPr>
        <p:spPr/>
        <p:txBody>
          <a:bodyPr/>
          <a:lstStyle/>
          <a:p>
            <a:r>
              <a:rPr lang="en-US"/>
              <a:t>Notes on boundary systems</a:t>
            </a:r>
          </a:p>
        </p:txBody>
      </p:sp>
      <p:sp>
        <p:nvSpPr>
          <p:cNvPr id="4" name="Text Placeholder 3">
            <a:extLst>
              <a:ext uri="{FF2B5EF4-FFF2-40B4-BE49-F238E27FC236}">
                <a16:creationId xmlns:a16="http://schemas.microsoft.com/office/drawing/2014/main" id="{A1C27B03-6D01-CB46-2C17-CB5D55426091}"/>
              </a:ext>
            </a:extLst>
          </p:cNvPr>
          <p:cNvSpPr>
            <a:spLocks noGrp="1"/>
          </p:cNvSpPr>
          <p:nvPr>
            <p:ph type="body" sz="quarter" idx="12"/>
          </p:nvPr>
        </p:nvSpPr>
        <p:spPr>
          <a:xfrm>
            <a:off x="358339" y="540846"/>
            <a:ext cx="8427322" cy="4093029"/>
          </a:xfrm>
        </p:spPr>
        <p:txBody>
          <a:bodyPr/>
          <a:lstStyle/>
          <a:p>
            <a:pPr marL="342900" indent="-342900">
              <a:buFont typeface="+mj-lt"/>
              <a:buAutoNum type="arabicPeriod"/>
            </a:pPr>
            <a:r>
              <a:rPr lang="en-US" sz="1100"/>
              <a:t>SBU is moving towards a CoA structure distinctly separate from the SUNY structure.</a:t>
            </a:r>
          </a:p>
          <a:p>
            <a:pPr marL="342900" indent="-342900">
              <a:buFont typeface="+mj-lt"/>
              <a:buAutoNum type="arabicPeriod"/>
            </a:pPr>
            <a:r>
              <a:rPr lang="en-US" sz="1100"/>
              <a:t>EDM is the tool that will be used to govern and manage the chart of account values. When a new value is needed, EDM is where the request will be put through. </a:t>
            </a:r>
          </a:p>
          <a:p>
            <a:pPr marL="342900" indent="-342900">
              <a:buFont typeface="+mj-lt"/>
              <a:buAutoNum type="arabicPeriod"/>
            </a:pPr>
            <a:endParaRPr lang="en-US" sz="1100"/>
          </a:p>
          <a:p>
            <a:pPr marL="342900" indent="-342900">
              <a:buFont typeface="+mj-lt"/>
              <a:buAutoNum type="arabicPeriod"/>
            </a:pPr>
            <a:r>
              <a:rPr lang="en-US" sz="1100"/>
              <a:t>Users are expected to transact using the SBU CoA in boundary systems, such as </a:t>
            </a:r>
            <a:r>
              <a:rPr lang="en-US" sz="1100" err="1"/>
              <a:t>WolfMart</a:t>
            </a:r>
            <a:r>
              <a:rPr lang="en-US" sz="1100"/>
              <a:t>, Concur and Campus Solutions (except RF EBS, which will continue to use their CoA in </a:t>
            </a:r>
            <a:r>
              <a:rPr lang="en-US" sz="1100" err="1"/>
              <a:t>WolfMART</a:t>
            </a:r>
            <a:r>
              <a:rPr lang="en-US" sz="1100"/>
              <a:t>) </a:t>
            </a:r>
          </a:p>
          <a:p>
            <a:pPr marL="342900" indent="-342900">
              <a:buFont typeface="+mj-lt"/>
              <a:buAutoNum type="arabicPeriod"/>
            </a:pPr>
            <a:endParaRPr lang="en-US" sz="1100"/>
          </a:p>
          <a:p>
            <a:pPr marL="342900" indent="-342900">
              <a:buFont typeface="+mj-lt"/>
              <a:buAutoNum type="arabicPeriod"/>
            </a:pPr>
            <a:r>
              <a:rPr lang="en-US" sz="1100"/>
              <a:t>Boundary systems feeding data to </a:t>
            </a:r>
            <a:r>
              <a:rPr lang="en-US" sz="1100" err="1"/>
              <a:t>WolfieONE</a:t>
            </a:r>
            <a:r>
              <a:rPr lang="en-US" sz="1100"/>
              <a:t> need to retrofit the CoA so users are transacting using the new CoA (Fund, Classification, and Campus Commitment, if the transaction has one, will be mandatory fields to enter, while the other segments will be defaulted and the boundary system user does not have to know them)</a:t>
            </a:r>
          </a:p>
          <a:p>
            <a:pPr marL="342900" indent="-342900">
              <a:buFont typeface="+mj-lt"/>
              <a:buAutoNum type="arabicPeriod"/>
            </a:pPr>
            <a:endParaRPr lang="en-US" sz="1100"/>
          </a:p>
          <a:p>
            <a:pPr marL="342900" indent="-342900">
              <a:buFont typeface="+mj-lt"/>
              <a:buAutoNum type="arabicPeriod"/>
            </a:pPr>
            <a:r>
              <a:rPr lang="en-US" sz="1100"/>
              <a:t>Segments are laid out left-to-right or top-to-bottom in Oracle as per the approved CoA design. Any exceptions due to restrictions/ limitations of boundary systems will be taken into account.</a:t>
            </a:r>
          </a:p>
          <a:p>
            <a:pPr marL="342900" indent="-342900">
              <a:buFont typeface="+mj-lt"/>
              <a:buAutoNum type="arabicPeriod"/>
            </a:pPr>
            <a:endParaRPr lang="en-US" sz="1100"/>
          </a:p>
          <a:p>
            <a:pPr marL="342900" indent="-342900">
              <a:buFont typeface="+mj-lt"/>
              <a:buAutoNum type="arabicPeriod"/>
            </a:pPr>
            <a:r>
              <a:rPr lang="en-US" sz="1100"/>
              <a:t>Aliases and related value sets (akin to </a:t>
            </a:r>
            <a:r>
              <a:rPr lang="en-US" sz="1100" err="1"/>
              <a:t>speedtypes</a:t>
            </a:r>
            <a:r>
              <a:rPr lang="en-US" sz="1100"/>
              <a:t>/ </a:t>
            </a:r>
            <a:r>
              <a:rPr lang="en-US" sz="1100" err="1"/>
              <a:t>speedcharts</a:t>
            </a:r>
            <a:r>
              <a:rPr lang="en-US" sz="1100"/>
              <a:t> in the current state) are available in </a:t>
            </a:r>
            <a:r>
              <a:rPr lang="en-US" sz="1100" err="1"/>
              <a:t>WolfieONE</a:t>
            </a:r>
            <a:r>
              <a:rPr lang="en-US" sz="1100"/>
              <a:t>. However, the creation of new aliases post go-live requires maintenance. Only relevant for transactions initiated in Oracle can have aliases. Oracle also allows cross-validation rules, preventing unallowable combinations from posting (e.g. all expense transactions should have a non-default NACUBO classification) This reduces the risk for end-user mistakes because the transaction is not accepted by the system if the values entered don’t meet the related value set (or cross validation rule) terms. </a:t>
            </a:r>
          </a:p>
          <a:p>
            <a:pPr marL="342900" indent="-342900">
              <a:buFont typeface="+mj-lt"/>
              <a:buAutoNum type="arabicPeriod"/>
            </a:pPr>
            <a:endParaRPr lang="en-US" sz="1100"/>
          </a:p>
          <a:p>
            <a:pPr marL="342900" indent="-342900">
              <a:buFont typeface="+mj-lt"/>
              <a:buAutoNum type="arabicPeriod"/>
            </a:pPr>
            <a:r>
              <a:rPr lang="en-US" sz="1100"/>
              <a:t>Oracle is expecting to consume the full CoA from each boundary system.</a:t>
            </a:r>
          </a:p>
        </p:txBody>
      </p:sp>
    </p:spTree>
    <p:extLst>
      <p:ext uri="{BB962C8B-B14F-4D97-AF65-F5344CB8AC3E}">
        <p14:creationId xmlns:p14="http://schemas.microsoft.com/office/powerpoint/2010/main" val="1374572377"/>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4"/>
          <p:cNvSpPr txBox="1">
            <a:spLocks noGrp="1"/>
          </p:cNvSpPr>
          <p:nvPr>
            <p:ph type="title" idx="4294967295"/>
          </p:nvPr>
        </p:nvSpPr>
        <p:spPr>
          <a:xfrm>
            <a:off x="190500" y="164852"/>
            <a:ext cx="8530200" cy="483300"/>
          </a:xfrm>
          <a:prstGeom prst="rect">
            <a:avLst/>
          </a:prstGeom>
          <a:noFill/>
          <a:ln>
            <a:noFill/>
            <a:prstDash/>
          </a:ln>
          <a:effectLst/>
        </p:spPr>
        <p:txBody>
          <a:bodyPr rot="0" spcFirstLastPara="1" vertOverflow="overflow" horzOverflow="overflow" vert="horz" wrap="square" lIns="91425"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rgbClr val="000000"/>
              </a:buClr>
              <a:buSzPts val="3000"/>
              <a:buFont typeface="Arial"/>
              <a:buNone/>
              <a:tabLst/>
              <a:defRPr/>
            </a:pPr>
            <a:r>
              <a:rPr kumimoji="0" lang="en-US" sz="30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Chart Mapping </a:t>
            </a:r>
            <a:r>
              <a:rPr kumimoji="0" lang="en-US" sz="30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t>Summary (PeopleSoft to WolfieONE)</a:t>
            </a:r>
          </a:p>
        </p:txBody>
      </p:sp>
      <p:sp>
        <p:nvSpPr>
          <p:cNvPr id="4" name="TextBox 3">
            <a:extLst>
              <a:ext uri="{FF2B5EF4-FFF2-40B4-BE49-F238E27FC236}">
                <a16:creationId xmlns:a16="http://schemas.microsoft.com/office/drawing/2014/main" id="{65F18B43-4278-E5E7-DFFF-D4312918B2A7}"/>
              </a:ext>
            </a:extLst>
          </p:cNvPr>
          <p:cNvSpPr txBox="1"/>
          <p:nvPr/>
        </p:nvSpPr>
        <p:spPr>
          <a:xfrm>
            <a:off x="2459736" y="1154894"/>
            <a:ext cx="1583820" cy="3970318"/>
          </a:xfrm>
          <a:prstGeom prst="rect">
            <a:avLst/>
          </a:prstGeom>
          <a:noFill/>
        </p:spPr>
        <p:txBody>
          <a:bodyPr wrap="square" rtlCol="0">
            <a:spAutoFit/>
          </a:bodyPr>
          <a:lstStyle/>
          <a:p>
            <a:r>
              <a:rPr lang="en-US"/>
              <a:t>Business Unit</a:t>
            </a:r>
          </a:p>
          <a:p>
            <a:endParaRPr lang="en-US"/>
          </a:p>
          <a:p>
            <a:r>
              <a:rPr lang="en-US"/>
              <a:t>Fund</a:t>
            </a:r>
          </a:p>
          <a:p>
            <a:endParaRPr lang="en-US"/>
          </a:p>
          <a:p>
            <a:r>
              <a:rPr lang="en-US"/>
              <a:t>Account</a:t>
            </a:r>
          </a:p>
          <a:p>
            <a:endParaRPr lang="en-US"/>
          </a:p>
          <a:p>
            <a:r>
              <a:rPr lang="en-US"/>
              <a:t>Department</a:t>
            </a:r>
          </a:p>
          <a:p>
            <a:endParaRPr lang="en-US"/>
          </a:p>
          <a:p>
            <a:r>
              <a:rPr lang="en-US"/>
              <a:t>Program</a:t>
            </a:r>
          </a:p>
          <a:p>
            <a:endParaRPr lang="en-US"/>
          </a:p>
          <a:p>
            <a:r>
              <a:rPr lang="en-US"/>
              <a:t>Bud Ref</a:t>
            </a:r>
          </a:p>
          <a:p>
            <a:endParaRPr lang="en-US"/>
          </a:p>
          <a:p>
            <a:r>
              <a:rPr lang="en-US"/>
              <a:t>Class</a:t>
            </a:r>
          </a:p>
          <a:p>
            <a:endParaRPr lang="en-US"/>
          </a:p>
          <a:p>
            <a:r>
              <a:rPr lang="en-US"/>
              <a:t>Effective Date</a:t>
            </a:r>
          </a:p>
          <a:p>
            <a:endParaRPr lang="en-US"/>
          </a:p>
          <a:p>
            <a:endParaRPr lang="en-US"/>
          </a:p>
          <a:p>
            <a:endParaRPr lang="en-US"/>
          </a:p>
        </p:txBody>
      </p:sp>
      <p:sp>
        <p:nvSpPr>
          <p:cNvPr id="5" name="TextBox 4">
            <a:extLst>
              <a:ext uri="{FF2B5EF4-FFF2-40B4-BE49-F238E27FC236}">
                <a16:creationId xmlns:a16="http://schemas.microsoft.com/office/drawing/2014/main" id="{AFA8EF71-1B84-4666-4881-06B763644C3A}"/>
              </a:ext>
            </a:extLst>
          </p:cNvPr>
          <p:cNvSpPr txBox="1"/>
          <p:nvPr/>
        </p:nvSpPr>
        <p:spPr>
          <a:xfrm>
            <a:off x="5598600" y="1173182"/>
            <a:ext cx="2005677" cy="3970318"/>
          </a:xfrm>
          <a:prstGeom prst="rect">
            <a:avLst/>
          </a:prstGeom>
          <a:noFill/>
        </p:spPr>
        <p:txBody>
          <a:bodyPr wrap="none" rtlCol="0">
            <a:spAutoFit/>
          </a:bodyPr>
          <a:lstStyle/>
          <a:p>
            <a:r>
              <a:rPr lang="en-US"/>
              <a:t>Entity</a:t>
            </a:r>
          </a:p>
          <a:p>
            <a:endParaRPr lang="en-US"/>
          </a:p>
          <a:p>
            <a:r>
              <a:rPr lang="en-US"/>
              <a:t>Org</a:t>
            </a:r>
          </a:p>
          <a:p>
            <a:endParaRPr lang="en-US"/>
          </a:p>
          <a:p>
            <a:r>
              <a:rPr lang="en-US"/>
              <a:t>Fund </a:t>
            </a:r>
          </a:p>
          <a:p>
            <a:endParaRPr lang="en-US"/>
          </a:p>
          <a:p>
            <a:r>
              <a:rPr lang="en-US"/>
              <a:t>Account</a:t>
            </a:r>
          </a:p>
          <a:p>
            <a:endParaRPr lang="en-US"/>
          </a:p>
          <a:p>
            <a:r>
              <a:rPr lang="en-US"/>
              <a:t>Classification</a:t>
            </a:r>
          </a:p>
          <a:p>
            <a:endParaRPr lang="en-US"/>
          </a:p>
          <a:p>
            <a:r>
              <a:rPr lang="en-US"/>
              <a:t>Campus Commitments</a:t>
            </a:r>
          </a:p>
          <a:p>
            <a:endParaRPr lang="en-US"/>
          </a:p>
          <a:p>
            <a:r>
              <a:rPr lang="en-US"/>
              <a:t>Budget Year</a:t>
            </a:r>
          </a:p>
          <a:p>
            <a:endParaRPr lang="en-US"/>
          </a:p>
          <a:p>
            <a:r>
              <a:rPr lang="en-US"/>
              <a:t>Future</a:t>
            </a:r>
          </a:p>
          <a:p>
            <a:endParaRPr lang="en-US"/>
          </a:p>
          <a:p>
            <a:endParaRPr lang="en-US"/>
          </a:p>
          <a:p>
            <a:endParaRPr lang="en-US"/>
          </a:p>
        </p:txBody>
      </p:sp>
      <p:grpSp>
        <p:nvGrpSpPr>
          <p:cNvPr id="15" name="Group 14" descr="Arrows showing current state PeopleSoft to WolfieONE correlation.">
            <a:extLst>
              <a:ext uri="{FF2B5EF4-FFF2-40B4-BE49-F238E27FC236}">
                <a16:creationId xmlns:a16="http://schemas.microsoft.com/office/drawing/2014/main" id="{7BCEE18C-A922-CD12-2502-A3E15B6946AB}"/>
              </a:ext>
            </a:extLst>
          </p:cNvPr>
          <p:cNvGrpSpPr/>
          <p:nvPr/>
        </p:nvGrpSpPr>
        <p:grpSpPr>
          <a:xfrm>
            <a:off x="3543300" y="1333500"/>
            <a:ext cx="2055300" cy="1238250"/>
            <a:chOff x="2400300" y="1333500"/>
            <a:chExt cx="2055300" cy="1238250"/>
          </a:xfrm>
        </p:grpSpPr>
        <p:cxnSp>
          <p:nvCxnSpPr>
            <p:cNvPr id="7" name="Straight Arrow Connector 6">
              <a:extLst>
                <a:ext uri="{FF2B5EF4-FFF2-40B4-BE49-F238E27FC236}">
                  <a16:creationId xmlns:a16="http://schemas.microsoft.com/office/drawing/2014/main" id="{E165A2C8-459D-B7C5-3245-1BDAFCEDCEB0}"/>
                </a:ext>
              </a:extLst>
            </p:cNvPr>
            <p:cNvCxnSpPr/>
            <p:nvPr/>
          </p:nvCxnSpPr>
          <p:spPr>
            <a:xfrm>
              <a:off x="2400300" y="1333500"/>
              <a:ext cx="2055300"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BEF053C-9FBE-C173-6260-FAF9702F0DEF}"/>
                </a:ext>
              </a:extLst>
            </p:cNvPr>
            <p:cNvCxnSpPr>
              <a:cxnSpLocks/>
            </p:cNvCxnSpPr>
            <p:nvPr/>
          </p:nvCxnSpPr>
          <p:spPr>
            <a:xfrm flipV="1">
              <a:off x="2400300" y="1409700"/>
              <a:ext cx="2055300" cy="116205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0" name="Straight Arrow Connector 9" descr="Arrow from current state Class to Classification and Fund.">
            <a:extLst>
              <a:ext uri="{FF2B5EF4-FFF2-40B4-BE49-F238E27FC236}">
                <a16:creationId xmlns:a16="http://schemas.microsoft.com/office/drawing/2014/main" id="{1033D1FD-B863-4717-BE24-93BAC050B0EF}"/>
              </a:ext>
            </a:extLst>
          </p:cNvPr>
          <p:cNvCxnSpPr>
            <a:cxnSpLocks/>
          </p:cNvCxnSpPr>
          <p:nvPr/>
        </p:nvCxnSpPr>
        <p:spPr>
          <a:xfrm flipV="1">
            <a:off x="3320444" y="2194560"/>
            <a:ext cx="2278156" cy="1682451"/>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descr="Arrow from current dept. to future fund.">
            <a:extLst>
              <a:ext uri="{FF2B5EF4-FFF2-40B4-BE49-F238E27FC236}">
                <a16:creationId xmlns:a16="http://schemas.microsoft.com/office/drawing/2014/main" id="{A47AFF3A-A48A-9BDC-3347-9B43C79E981A}"/>
              </a:ext>
            </a:extLst>
          </p:cNvPr>
          <p:cNvCxnSpPr>
            <a:cxnSpLocks/>
          </p:cNvCxnSpPr>
          <p:nvPr/>
        </p:nvCxnSpPr>
        <p:spPr>
          <a:xfrm flipV="1">
            <a:off x="3543300" y="2194560"/>
            <a:ext cx="1996440" cy="415469"/>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descr="Arrow from PS Accout to WolfieONE Account.">
            <a:extLst>
              <a:ext uri="{FF2B5EF4-FFF2-40B4-BE49-F238E27FC236}">
                <a16:creationId xmlns:a16="http://schemas.microsoft.com/office/drawing/2014/main" id="{58BD3643-172E-399C-5F6E-A0FF7C1D4509}"/>
              </a:ext>
            </a:extLst>
          </p:cNvPr>
          <p:cNvCxnSpPr>
            <a:cxnSpLocks/>
          </p:cNvCxnSpPr>
          <p:nvPr/>
        </p:nvCxnSpPr>
        <p:spPr>
          <a:xfrm>
            <a:off x="3399955" y="2235873"/>
            <a:ext cx="2198645" cy="412076"/>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descr="Arrow from current state dept. to future Org.">
            <a:extLst>
              <a:ext uri="{FF2B5EF4-FFF2-40B4-BE49-F238E27FC236}">
                <a16:creationId xmlns:a16="http://schemas.microsoft.com/office/drawing/2014/main" id="{433CD3EE-03BC-0BEB-B0BF-275CC71AE082}"/>
              </a:ext>
            </a:extLst>
          </p:cNvPr>
          <p:cNvCxnSpPr>
            <a:cxnSpLocks/>
          </p:cNvCxnSpPr>
          <p:nvPr/>
        </p:nvCxnSpPr>
        <p:spPr>
          <a:xfrm flipV="1">
            <a:off x="3543300" y="1744980"/>
            <a:ext cx="2055300" cy="840194"/>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descr="Arrow from current program (PeopleSoft) to WolfieONE Classification. ">
            <a:extLst>
              <a:ext uri="{FF2B5EF4-FFF2-40B4-BE49-F238E27FC236}">
                <a16:creationId xmlns:a16="http://schemas.microsoft.com/office/drawing/2014/main" id="{5A557AC2-5E15-23C3-0ABB-3DDC2B131066}"/>
              </a:ext>
            </a:extLst>
          </p:cNvPr>
          <p:cNvGrpSpPr/>
          <p:nvPr/>
        </p:nvGrpSpPr>
        <p:grpSpPr>
          <a:xfrm>
            <a:off x="3379304" y="3026720"/>
            <a:ext cx="2132622" cy="850291"/>
            <a:chOff x="2264118" y="3033208"/>
            <a:chExt cx="2132622" cy="850291"/>
          </a:xfrm>
        </p:grpSpPr>
        <p:cxnSp>
          <p:nvCxnSpPr>
            <p:cNvPr id="23" name="Straight Arrow Connector 22">
              <a:extLst>
                <a:ext uri="{FF2B5EF4-FFF2-40B4-BE49-F238E27FC236}">
                  <a16:creationId xmlns:a16="http://schemas.microsoft.com/office/drawing/2014/main" id="{D09909A5-AD43-8C80-19F0-1F027BADA10D}"/>
                </a:ext>
              </a:extLst>
            </p:cNvPr>
            <p:cNvCxnSpPr>
              <a:cxnSpLocks/>
            </p:cNvCxnSpPr>
            <p:nvPr/>
          </p:nvCxnSpPr>
          <p:spPr>
            <a:xfrm>
              <a:off x="2400300" y="3033208"/>
              <a:ext cx="1996440" cy="6488"/>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4227017-5E65-2185-3D8B-D44CFB526465}"/>
                </a:ext>
              </a:extLst>
            </p:cNvPr>
            <p:cNvCxnSpPr>
              <a:cxnSpLocks/>
            </p:cNvCxnSpPr>
            <p:nvPr/>
          </p:nvCxnSpPr>
          <p:spPr>
            <a:xfrm flipV="1">
              <a:off x="2264118" y="3103420"/>
              <a:ext cx="2051437" cy="780079"/>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8" name="Straight Arrow Connector 27" descr="Arrow from Bud Ref to Budget Year.">
            <a:extLst>
              <a:ext uri="{FF2B5EF4-FFF2-40B4-BE49-F238E27FC236}">
                <a16:creationId xmlns:a16="http://schemas.microsoft.com/office/drawing/2014/main" id="{B7843156-B33B-EE11-4FA1-DF47827156A7}"/>
              </a:ext>
            </a:extLst>
          </p:cNvPr>
          <p:cNvCxnSpPr>
            <a:cxnSpLocks/>
          </p:cNvCxnSpPr>
          <p:nvPr/>
        </p:nvCxnSpPr>
        <p:spPr>
          <a:xfrm>
            <a:off x="3379304" y="3473285"/>
            <a:ext cx="2219296" cy="403726"/>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descr="Arrow from Fund to Fund.">
            <a:extLst>
              <a:ext uri="{FF2B5EF4-FFF2-40B4-BE49-F238E27FC236}">
                <a16:creationId xmlns:a16="http://schemas.microsoft.com/office/drawing/2014/main" id="{5538B0EA-7391-8B8C-D5B7-EC03DE64CC2C}"/>
              </a:ext>
            </a:extLst>
          </p:cNvPr>
          <p:cNvCxnSpPr>
            <a:cxnSpLocks/>
          </p:cNvCxnSpPr>
          <p:nvPr/>
        </p:nvCxnSpPr>
        <p:spPr>
          <a:xfrm>
            <a:off x="3399955" y="1756032"/>
            <a:ext cx="2191482" cy="378231"/>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679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97EBDBFA-4B8A-1B0B-89E1-5F691BCBF02C}"/>
              </a:ext>
            </a:extLst>
          </p:cNvPr>
          <p:cNvSpPr txBox="1">
            <a:spLocks noGrp="1"/>
          </p:cNvSpPr>
          <p:nvPr>
            <p:ph type="title" idx="4294967295"/>
          </p:nvPr>
        </p:nvSpPr>
        <p:spPr>
          <a:xfrm>
            <a:off x="347899" y="81812"/>
            <a:ext cx="6418200" cy="3895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chemeClr val="bg2"/>
                </a:solidFill>
                <a:effectLst/>
                <a:uLnTx/>
                <a:uFillTx/>
                <a:latin typeface="Montserrat Medium" panose="00000600000000000000" pitchFamily="2" charset="0"/>
                <a:ea typeface="Arial"/>
                <a:cs typeface="Arial"/>
                <a:sym typeface="Arial"/>
              </a:rPr>
              <a:t>Potential - SUNY to SBU Mappings </a:t>
            </a:r>
            <a:endParaRPr kumimoji="0" lang="en-US" sz="1800" b="0" i="0" u="none" strike="noStrike" kern="0" cap="none" spc="0" normalizeH="0" baseline="0" noProof="0">
              <a:ln>
                <a:noFill/>
              </a:ln>
              <a:solidFill>
                <a:schemeClr val="accent3">
                  <a:lumMod val="75000"/>
                </a:schemeClr>
              </a:solidFill>
              <a:effectLst/>
              <a:uLnTx/>
              <a:uFillTx/>
              <a:latin typeface="Montserrat Medium" panose="00000600000000000000" pitchFamily="2" charset="0"/>
              <a:ea typeface="Arial"/>
              <a:cs typeface="Arial"/>
              <a:sym typeface="Arial"/>
            </a:endParaRPr>
          </a:p>
        </p:txBody>
      </p:sp>
      <p:sp>
        <p:nvSpPr>
          <p:cNvPr id="3" name="TextBox 2">
            <a:extLst>
              <a:ext uri="{FF2B5EF4-FFF2-40B4-BE49-F238E27FC236}">
                <a16:creationId xmlns:a16="http://schemas.microsoft.com/office/drawing/2014/main" id="{40E0964F-CD49-44F8-1527-60945B9C179B}"/>
              </a:ext>
            </a:extLst>
          </p:cNvPr>
          <p:cNvSpPr txBox="1"/>
          <p:nvPr/>
        </p:nvSpPr>
        <p:spPr>
          <a:xfrm>
            <a:off x="1660462" y="930979"/>
            <a:ext cx="1173248" cy="276999"/>
          </a:xfrm>
          <a:prstGeom prst="rect">
            <a:avLst/>
          </a:prstGeom>
          <a:noFill/>
        </p:spPr>
        <p:txBody>
          <a:bodyPr wrap="square" rtlCol="0">
            <a:spAutoFit/>
          </a:bodyPr>
          <a:lstStyle/>
          <a:p>
            <a:r>
              <a:rPr lang="en-US" sz="1200" b="1">
                <a:latin typeface="Montserrat Medium" panose="00000600000000000000" pitchFamily="2" charset="0"/>
              </a:rPr>
              <a:t>SUNY Chart</a:t>
            </a:r>
          </a:p>
        </p:txBody>
      </p:sp>
      <p:sp>
        <p:nvSpPr>
          <p:cNvPr id="5" name="TextBox 4">
            <a:extLst>
              <a:ext uri="{FF2B5EF4-FFF2-40B4-BE49-F238E27FC236}">
                <a16:creationId xmlns:a16="http://schemas.microsoft.com/office/drawing/2014/main" id="{396697C8-726E-D9FB-FC94-1860F95D3A4F}"/>
              </a:ext>
            </a:extLst>
          </p:cNvPr>
          <p:cNvSpPr txBox="1"/>
          <p:nvPr/>
        </p:nvSpPr>
        <p:spPr>
          <a:xfrm>
            <a:off x="6464030" y="930978"/>
            <a:ext cx="1827215" cy="276999"/>
          </a:xfrm>
          <a:prstGeom prst="rect">
            <a:avLst/>
          </a:prstGeom>
          <a:noFill/>
        </p:spPr>
        <p:txBody>
          <a:bodyPr wrap="square" rtlCol="0">
            <a:spAutoFit/>
          </a:bodyPr>
          <a:lstStyle/>
          <a:p>
            <a:r>
              <a:rPr lang="en-US" sz="1200" b="1">
                <a:latin typeface="Montserrat Medium" panose="00000600000000000000" pitchFamily="2" charset="0"/>
              </a:rPr>
              <a:t>SBU Chart</a:t>
            </a:r>
          </a:p>
        </p:txBody>
      </p:sp>
      <p:sp>
        <p:nvSpPr>
          <p:cNvPr id="11" name="Rectangle 10">
            <a:extLst>
              <a:ext uri="{FF2B5EF4-FFF2-40B4-BE49-F238E27FC236}">
                <a16:creationId xmlns:a16="http://schemas.microsoft.com/office/drawing/2014/main" id="{48FEF50B-1CF9-5F68-B914-47102EEB11FD}"/>
              </a:ext>
            </a:extLst>
          </p:cNvPr>
          <p:cNvSpPr/>
          <p:nvPr/>
        </p:nvSpPr>
        <p:spPr>
          <a:xfrm>
            <a:off x="6575648" y="1228696"/>
            <a:ext cx="1520387"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Account</a:t>
            </a:r>
          </a:p>
        </p:txBody>
      </p:sp>
      <p:sp>
        <p:nvSpPr>
          <p:cNvPr id="34" name="TextBox 33">
            <a:extLst>
              <a:ext uri="{FF2B5EF4-FFF2-40B4-BE49-F238E27FC236}">
                <a16:creationId xmlns:a16="http://schemas.microsoft.com/office/drawing/2014/main" id="{7CB6AC29-BEDF-0316-4B1B-88F0C7AD7C4D}"/>
              </a:ext>
            </a:extLst>
          </p:cNvPr>
          <p:cNvSpPr txBox="1"/>
          <p:nvPr/>
        </p:nvSpPr>
        <p:spPr>
          <a:xfrm>
            <a:off x="375331" y="444664"/>
            <a:ext cx="8340885" cy="430887"/>
          </a:xfrm>
          <a:prstGeom prst="rect">
            <a:avLst/>
          </a:prstGeom>
          <a:noFill/>
        </p:spPr>
        <p:txBody>
          <a:bodyPr wrap="square" rtlCol="0">
            <a:spAutoFit/>
          </a:bodyPr>
          <a:lstStyle/>
          <a:p>
            <a:r>
              <a:rPr lang="en-US" sz="1100">
                <a:latin typeface="Montserrat" panose="00000500000000000000" pitchFamily="2" charset="0"/>
              </a:rPr>
              <a:t>The SUNY chart will likely (once approved) map to the 7-segment SBU chart as follows: Object code to Account; SUNY account to SBU Fund-Org-Entity; Function Code to Classification; and Budget Ref to Budget Year. </a:t>
            </a:r>
          </a:p>
        </p:txBody>
      </p:sp>
      <p:sp>
        <p:nvSpPr>
          <p:cNvPr id="22" name="Rectangle 21">
            <a:extLst>
              <a:ext uri="{FF2B5EF4-FFF2-40B4-BE49-F238E27FC236}">
                <a16:creationId xmlns:a16="http://schemas.microsoft.com/office/drawing/2014/main" id="{A59F34C0-EDDE-34A9-C5BD-77302422583F}"/>
              </a:ext>
            </a:extLst>
          </p:cNvPr>
          <p:cNvSpPr/>
          <p:nvPr/>
        </p:nvSpPr>
        <p:spPr>
          <a:xfrm>
            <a:off x="6575648" y="1644111"/>
            <a:ext cx="1520387"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Fund</a:t>
            </a:r>
            <a:endParaRPr lang="en-US" sz="1100">
              <a:latin typeface="Montserrat" panose="00000500000000000000" pitchFamily="2" charset="0"/>
            </a:endParaRPr>
          </a:p>
        </p:txBody>
      </p:sp>
      <p:sp>
        <p:nvSpPr>
          <p:cNvPr id="13" name="Rectangle 12">
            <a:extLst>
              <a:ext uri="{FF2B5EF4-FFF2-40B4-BE49-F238E27FC236}">
                <a16:creationId xmlns:a16="http://schemas.microsoft.com/office/drawing/2014/main" id="{5610AF80-2117-0E3F-D7F4-14D74384A130}"/>
              </a:ext>
            </a:extLst>
          </p:cNvPr>
          <p:cNvSpPr/>
          <p:nvPr/>
        </p:nvSpPr>
        <p:spPr>
          <a:xfrm>
            <a:off x="1831065" y="1256349"/>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000">
                <a:latin typeface="Montserrat" panose="00000500000000000000" pitchFamily="2" charset="0"/>
              </a:rPr>
              <a:t>Object Code</a:t>
            </a:r>
            <a:endParaRPr lang="en-US" sz="1100">
              <a:latin typeface="Montserrat" panose="00000500000000000000" pitchFamily="2" charset="0"/>
            </a:endParaRPr>
          </a:p>
        </p:txBody>
      </p:sp>
      <p:sp>
        <p:nvSpPr>
          <p:cNvPr id="14" name="Rectangle 13">
            <a:extLst>
              <a:ext uri="{FF2B5EF4-FFF2-40B4-BE49-F238E27FC236}">
                <a16:creationId xmlns:a16="http://schemas.microsoft.com/office/drawing/2014/main" id="{86E6034D-D20E-5D01-73E1-0839F3B905EC}"/>
              </a:ext>
            </a:extLst>
          </p:cNvPr>
          <p:cNvSpPr/>
          <p:nvPr/>
        </p:nvSpPr>
        <p:spPr>
          <a:xfrm>
            <a:off x="1831065" y="2468669"/>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000">
                <a:latin typeface="Montserrat" panose="00000500000000000000" pitchFamily="2" charset="0"/>
              </a:rPr>
              <a:t>Account</a:t>
            </a:r>
            <a:endParaRPr lang="en-US" sz="1100">
              <a:latin typeface="Montserrat" panose="00000500000000000000" pitchFamily="2" charset="0"/>
            </a:endParaRPr>
          </a:p>
        </p:txBody>
      </p:sp>
      <p:cxnSp>
        <p:nvCxnSpPr>
          <p:cNvPr id="31" name="Straight Arrow Connector 30">
            <a:extLst>
              <a:ext uri="{FF2B5EF4-FFF2-40B4-BE49-F238E27FC236}">
                <a16:creationId xmlns:a16="http://schemas.microsoft.com/office/drawing/2014/main" id="{798C3CD9-D23E-C366-4C42-60EEFA97C476}"/>
              </a:ext>
              <a:ext uri="{C183D7F6-B498-43B3-948B-1728B52AA6E4}">
                <adec:decorative xmlns:adec="http://schemas.microsoft.com/office/drawing/2017/decorative" val="1"/>
              </a:ext>
            </a:extLst>
          </p:cNvPr>
          <p:cNvCxnSpPr>
            <a:cxnSpLocks/>
            <a:stCxn id="13" idx="3"/>
            <a:endCxn id="11" idx="1"/>
          </p:cNvCxnSpPr>
          <p:nvPr/>
        </p:nvCxnSpPr>
        <p:spPr>
          <a:xfrm flipV="1">
            <a:off x="2586715" y="1407004"/>
            <a:ext cx="3988933" cy="276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E98B14B-D77B-B051-B3FA-30ABE494543F}"/>
              </a:ext>
              <a:ext uri="{C183D7F6-B498-43B3-948B-1728B52AA6E4}">
                <adec:decorative xmlns:adec="http://schemas.microsoft.com/office/drawing/2017/decorative" val="1"/>
              </a:ext>
            </a:extLst>
          </p:cNvPr>
          <p:cNvCxnSpPr>
            <a:cxnSpLocks/>
            <a:stCxn id="14" idx="3"/>
            <a:endCxn id="22" idx="1"/>
          </p:cNvCxnSpPr>
          <p:nvPr/>
        </p:nvCxnSpPr>
        <p:spPr>
          <a:xfrm flipV="1">
            <a:off x="2586715" y="1822419"/>
            <a:ext cx="3988933" cy="824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4134B18B-CAB1-8AC6-2AFF-56176C4634AB}"/>
              </a:ext>
            </a:extLst>
          </p:cNvPr>
          <p:cNvSpPr/>
          <p:nvPr/>
        </p:nvSpPr>
        <p:spPr>
          <a:xfrm>
            <a:off x="6575649" y="4136604"/>
            <a:ext cx="1520386"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a:latin typeface="Montserrat" panose="00000500000000000000" pitchFamily="2" charset="0"/>
              </a:rPr>
              <a:t>Budget Year</a:t>
            </a:r>
          </a:p>
        </p:txBody>
      </p:sp>
      <p:sp>
        <p:nvSpPr>
          <p:cNvPr id="29" name="Rectangle 28">
            <a:extLst>
              <a:ext uri="{FF2B5EF4-FFF2-40B4-BE49-F238E27FC236}">
                <a16:creationId xmlns:a16="http://schemas.microsoft.com/office/drawing/2014/main" id="{86C95A9F-8BD6-1C6A-16D0-3AA0F3153D96}"/>
              </a:ext>
            </a:extLst>
          </p:cNvPr>
          <p:cNvSpPr/>
          <p:nvPr/>
        </p:nvSpPr>
        <p:spPr>
          <a:xfrm>
            <a:off x="1831065" y="4127575"/>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900">
                <a:latin typeface="Montserrat" panose="00000500000000000000" pitchFamily="2" charset="0"/>
              </a:rPr>
              <a:t>Budget Ref</a:t>
            </a:r>
            <a:endParaRPr lang="en-US" sz="1200">
              <a:latin typeface="Montserrat" panose="00000500000000000000" pitchFamily="2" charset="0"/>
            </a:endParaRPr>
          </a:p>
        </p:txBody>
      </p:sp>
      <p:cxnSp>
        <p:nvCxnSpPr>
          <p:cNvPr id="30" name="Straight Arrow Connector 29">
            <a:extLst>
              <a:ext uri="{FF2B5EF4-FFF2-40B4-BE49-F238E27FC236}">
                <a16:creationId xmlns:a16="http://schemas.microsoft.com/office/drawing/2014/main" id="{5F022ED0-76BE-6045-A2BD-FC3A2DBA933C}"/>
              </a:ext>
              <a:ext uri="{C183D7F6-B498-43B3-948B-1728B52AA6E4}">
                <adec:decorative xmlns:adec="http://schemas.microsoft.com/office/drawing/2017/decorative" val="1"/>
              </a:ext>
            </a:extLst>
          </p:cNvPr>
          <p:cNvCxnSpPr>
            <a:cxnSpLocks/>
            <a:stCxn id="29" idx="3"/>
            <a:endCxn id="23" idx="1"/>
          </p:cNvCxnSpPr>
          <p:nvPr/>
        </p:nvCxnSpPr>
        <p:spPr>
          <a:xfrm>
            <a:off x="2586715" y="4305883"/>
            <a:ext cx="3988934" cy="90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95931CF-A140-6845-F3D4-768B22EE061E}"/>
              </a:ext>
            </a:extLst>
          </p:cNvPr>
          <p:cNvSpPr/>
          <p:nvPr/>
        </p:nvSpPr>
        <p:spPr>
          <a:xfrm>
            <a:off x="6575648" y="2474941"/>
            <a:ext cx="1520387"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Entity</a:t>
            </a:r>
            <a:endParaRPr lang="en-US" sz="1100">
              <a:latin typeface="Montserrat" panose="00000500000000000000" pitchFamily="2" charset="0"/>
            </a:endParaRPr>
          </a:p>
        </p:txBody>
      </p:sp>
      <p:cxnSp>
        <p:nvCxnSpPr>
          <p:cNvPr id="25" name="Straight Arrow Connector 24">
            <a:extLst>
              <a:ext uri="{FF2B5EF4-FFF2-40B4-BE49-F238E27FC236}">
                <a16:creationId xmlns:a16="http://schemas.microsoft.com/office/drawing/2014/main" id="{869582BD-5425-116C-A786-8450FA363A74}"/>
              </a:ext>
              <a:ext uri="{C183D7F6-B498-43B3-948B-1728B52AA6E4}">
                <adec:decorative xmlns:adec="http://schemas.microsoft.com/office/drawing/2017/decorative" val="1"/>
              </a:ext>
            </a:extLst>
          </p:cNvPr>
          <p:cNvCxnSpPr>
            <a:cxnSpLocks/>
            <a:stCxn id="14" idx="3"/>
            <a:endCxn id="21" idx="1"/>
          </p:cNvCxnSpPr>
          <p:nvPr/>
        </p:nvCxnSpPr>
        <p:spPr>
          <a:xfrm>
            <a:off x="2586715" y="2646977"/>
            <a:ext cx="3988933" cy="6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63346B3-D1E5-FCEF-F559-FCEA1C412CAE}"/>
              </a:ext>
            </a:extLst>
          </p:cNvPr>
          <p:cNvSpPr/>
          <p:nvPr/>
        </p:nvSpPr>
        <p:spPr>
          <a:xfrm>
            <a:off x="6575648" y="2059526"/>
            <a:ext cx="1520387"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Org (defaulted)</a:t>
            </a:r>
          </a:p>
        </p:txBody>
      </p:sp>
      <p:cxnSp>
        <p:nvCxnSpPr>
          <p:cNvPr id="28" name="Straight Arrow Connector 27">
            <a:extLst>
              <a:ext uri="{FF2B5EF4-FFF2-40B4-BE49-F238E27FC236}">
                <a16:creationId xmlns:a16="http://schemas.microsoft.com/office/drawing/2014/main" id="{3833682E-BE67-F920-8028-B19DF0BBBBDD}"/>
              </a:ext>
              <a:ext uri="{C183D7F6-B498-43B3-948B-1728B52AA6E4}">
                <adec:decorative xmlns:adec="http://schemas.microsoft.com/office/drawing/2017/decorative" val="1"/>
              </a:ext>
            </a:extLst>
          </p:cNvPr>
          <p:cNvCxnSpPr>
            <a:cxnSpLocks/>
            <a:stCxn id="14" idx="3"/>
            <a:endCxn id="26" idx="1"/>
          </p:cNvCxnSpPr>
          <p:nvPr/>
        </p:nvCxnSpPr>
        <p:spPr>
          <a:xfrm flipV="1">
            <a:off x="2586715" y="2237834"/>
            <a:ext cx="3988933" cy="4091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689B9720-916F-8E71-1D62-95A4587B66E3}"/>
              </a:ext>
            </a:extLst>
          </p:cNvPr>
          <p:cNvSpPr/>
          <p:nvPr/>
        </p:nvSpPr>
        <p:spPr>
          <a:xfrm>
            <a:off x="6575649" y="3721186"/>
            <a:ext cx="1520386"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a:latin typeface="Montserrat" panose="00000500000000000000" pitchFamily="2" charset="0"/>
              </a:rPr>
              <a:t>Classification</a:t>
            </a:r>
          </a:p>
        </p:txBody>
      </p:sp>
      <p:sp>
        <p:nvSpPr>
          <p:cNvPr id="33" name="Rectangle 32">
            <a:extLst>
              <a:ext uri="{FF2B5EF4-FFF2-40B4-BE49-F238E27FC236}">
                <a16:creationId xmlns:a16="http://schemas.microsoft.com/office/drawing/2014/main" id="{5C2BC12C-7876-C29B-C4E5-AB20F41FBF87}"/>
              </a:ext>
            </a:extLst>
          </p:cNvPr>
          <p:cNvSpPr/>
          <p:nvPr/>
        </p:nvSpPr>
        <p:spPr>
          <a:xfrm>
            <a:off x="1831065" y="3681805"/>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900">
                <a:latin typeface="Montserrat" panose="00000500000000000000" pitchFamily="2" charset="0"/>
              </a:rPr>
              <a:t>Function Code</a:t>
            </a:r>
            <a:endParaRPr lang="en-US" sz="1200">
              <a:latin typeface="Montserrat" panose="00000500000000000000" pitchFamily="2" charset="0"/>
            </a:endParaRPr>
          </a:p>
        </p:txBody>
      </p:sp>
      <p:cxnSp>
        <p:nvCxnSpPr>
          <p:cNvPr id="35" name="Straight Arrow Connector 34">
            <a:extLst>
              <a:ext uri="{FF2B5EF4-FFF2-40B4-BE49-F238E27FC236}">
                <a16:creationId xmlns:a16="http://schemas.microsoft.com/office/drawing/2014/main" id="{A2681036-1BCC-1427-F2B6-CF1298B13AD6}"/>
              </a:ext>
              <a:ext uri="{C183D7F6-B498-43B3-948B-1728B52AA6E4}">
                <adec:decorative xmlns:adec="http://schemas.microsoft.com/office/drawing/2017/decorative" val="1"/>
              </a:ext>
            </a:extLst>
          </p:cNvPr>
          <p:cNvCxnSpPr>
            <a:cxnSpLocks/>
            <a:stCxn id="33" idx="3"/>
            <a:endCxn id="32" idx="1"/>
          </p:cNvCxnSpPr>
          <p:nvPr/>
        </p:nvCxnSpPr>
        <p:spPr>
          <a:xfrm>
            <a:off x="2586715" y="3860113"/>
            <a:ext cx="3988934" cy="39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CDCA3A5B-4E0D-B94B-1AEC-6BF834AFE647}"/>
              </a:ext>
            </a:extLst>
          </p:cNvPr>
          <p:cNvSpPr/>
          <p:nvPr/>
        </p:nvSpPr>
        <p:spPr>
          <a:xfrm>
            <a:off x="6581346" y="2910539"/>
            <a:ext cx="1520387"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chemeClr val="bg1"/>
                </a:solidFill>
                <a:latin typeface="Montserrat" panose="00000500000000000000" pitchFamily="2" charset="0"/>
              </a:rPr>
              <a:t>Campus commitments</a:t>
            </a:r>
          </a:p>
        </p:txBody>
      </p:sp>
    </p:spTree>
    <p:extLst>
      <p:ext uri="{BB962C8B-B14F-4D97-AF65-F5344CB8AC3E}">
        <p14:creationId xmlns:p14="http://schemas.microsoft.com/office/powerpoint/2010/main" val="460777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04779CB-4439-39AD-69FE-40A88DC1A4A7}"/>
              </a:ext>
              <a:ext uri="{C183D7F6-B498-43B3-948B-1728B52AA6E4}">
                <adec:decorative xmlns:adec="http://schemas.microsoft.com/office/drawing/2017/decorative" val="1"/>
              </a:ext>
            </a:extLst>
          </p:cNvPr>
          <p:cNvSpPr/>
          <p:nvPr/>
        </p:nvSpPr>
        <p:spPr>
          <a:xfrm>
            <a:off x="5504575" y="2319202"/>
            <a:ext cx="2800350" cy="11010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ectangle 25">
            <a:extLst>
              <a:ext uri="{FF2B5EF4-FFF2-40B4-BE49-F238E27FC236}">
                <a16:creationId xmlns:a16="http://schemas.microsoft.com/office/drawing/2014/main" id="{FE90ABC0-5493-7A3D-A7FC-5A67304DFEE7}"/>
              </a:ext>
              <a:ext uri="{C183D7F6-B498-43B3-948B-1728B52AA6E4}">
                <adec:decorative xmlns:adec="http://schemas.microsoft.com/office/drawing/2017/decorative" val="1"/>
              </a:ext>
            </a:extLst>
          </p:cNvPr>
          <p:cNvSpPr/>
          <p:nvPr/>
        </p:nvSpPr>
        <p:spPr>
          <a:xfrm>
            <a:off x="712751" y="2534032"/>
            <a:ext cx="2800350" cy="66845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4" name="Text Placeholder 1">
            <a:extLst>
              <a:ext uri="{FF2B5EF4-FFF2-40B4-BE49-F238E27FC236}">
                <a16:creationId xmlns:a16="http://schemas.microsoft.com/office/drawing/2014/main" id="{97EBDBFA-4B8A-1B0B-89E1-5F691BCBF02C}"/>
              </a:ext>
            </a:extLst>
          </p:cNvPr>
          <p:cNvSpPr txBox="1">
            <a:spLocks noGrp="1"/>
          </p:cNvSpPr>
          <p:nvPr>
            <p:ph type="title" idx="4294967295"/>
          </p:nvPr>
        </p:nvSpPr>
        <p:spPr>
          <a:xfrm>
            <a:off x="347899" y="346988"/>
            <a:ext cx="6418200" cy="3895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chemeClr val="bg2"/>
                </a:solidFill>
                <a:effectLst/>
                <a:uLnTx/>
                <a:uFillTx/>
                <a:latin typeface="Montserrat Medium" panose="00000600000000000000" pitchFamily="2" charset="0"/>
                <a:ea typeface="Arial"/>
                <a:cs typeface="Arial"/>
                <a:sym typeface="Arial"/>
              </a:rPr>
              <a:t>RF to SBU Mappings (Transactions coming in)  </a:t>
            </a:r>
            <a:endParaRPr kumimoji="0" lang="en-US" sz="1800" b="0" i="0" u="none" strike="noStrike" kern="0" cap="none" spc="0" normalizeH="0" baseline="0" noProof="0">
              <a:ln>
                <a:noFill/>
              </a:ln>
              <a:solidFill>
                <a:schemeClr val="accent3">
                  <a:lumMod val="75000"/>
                </a:schemeClr>
              </a:solidFill>
              <a:effectLst/>
              <a:uLnTx/>
              <a:uFillTx/>
              <a:latin typeface="Montserrat Medium" panose="00000600000000000000" pitchFamily="2" charset="0"/>
              <a:ea typeface="Arial"/>
              <a:cs typeface="Arial"/>
              <a:sym typeface="Arial"/>
            </a:endParaRPr>
          </a:p>
        </p:txBody>
      </p:sp>
      <p:sp>
        <p:nvSpPr>
          <p:cNvPr id="3" name="TextBox 2">
            <a:extLst>
              <a:ext uri="{FF2B5EF4-FFF2-40B4-BE49-F238E27FC236}">
                <a16:creationId xmlns:a16="http://schemas.microsoft.com/office/drawing/2014/main" id="{40E0964F-CD49-44F8-1527-60945B9C179B}"/>
              </a:ext>
            </a:extLst>
          </p:cNvPr>
          <p:cNvSpPr txBox="1"/>
          <p:nvPr/>
        </p:nvSpPr>
        <p:spPr>
          <a:xfrm>
            <a:off x="1671552" y="971923"/>
            <a:ext cx="1016000" cy="276999"/>
          </a:xfrm>
          <a:prstGeom prst="rect">
            <a:avLst/>
          </a:prstGeom>
          <a:noFill/>
        </p:spPr>
        <p:txBody>
          <a:bodyPr wrap="square" rtlCol="0">
            <a:spAutoFit/>
          </a:bodyPr>
          <a:lstStyle/>
          <a:p>
            <a:r>
              <a:rPr lang="en-US" sz="1200" b="1">
                <a:latin typeface="Montserrat Medium" panose="00000600000000000000" pitchFamily="2" charset="0"/>
              </a:rPr>
              <a:t>RF Chart</a:t>
            </a:r>
          </a:p>
        </p:txBody>
      </p:sp>
      <p:sp>
        <p:nvSpPr>
          <p:cNvPr id="5" name="TextBox 4">
            <a:extLst>
              <a:ext uri="{FF2B5EF4-FFF2-40B4-BE49-F238E27FC236}">
                <a16:creationId xmlns:a16="http://schemas.microsoft.com/office/drawing/2014/main" id="{396697C8-726E-D9FB-FC94-1860F95D3A4F}"/>
              </a:ext>
            </a:extLst>
          </p:cNvPr>
          <p:cNvSpPr txBox="1"/>
          <p:nvPr/>
        </p:nvSpPr>
        <p:spPr>
          <a:xfrm>
            <a:off x="6426118" y="977922"/>
            <a:ext cx="1016000" cy="276999"/>
          </a:xfrm>
          <a:prstGeom prst="rect">
            <a:avLst/>
          </a:prstGeom>
          <a:noFill/>
        </p:spPr>
        <p:txBody>
          <a:bodyPr wrap="square" rtlCol="0">
            <a:spAutoFit/>
          </a:bodyPr>
          <a:lstStyle/>
          <a:p>
            <a:r>
              <a:rPr lang="en-US" sz="1200" b="1">
                <a:latin typeface="Montserrat Medium" panose="00000600000000000000" pitchFamily="2" charset="0"/>
              </a:rPr>
              <a:t>SBU Chart</a:t>
            </a:r>
          </a:p>
        </p:txBody>
      </p:sp>
      <p:sp>
        <p:nvSpPr>
          <p:cNvPr id="6" name="Rectangle 5">
            <a:extLst>
              <a:ext uri="{FF2B5EF4-FFF2-40B4-BE49-F238E27FC236}">
                <a16:creationId xmlns:a16="http://schemas.microsoft.com/office/drawing/2014/main" id="{3D7E649A-9F1E-6747-EFA6-1F62DA4A3092}"/>
              </a:ext>
            </a:extLst>
          </p:cNvPr>
          <p:cNvSpPr/>
          <p:nvPr/>
        </p:nvSpPr>
        <p:spPr>
          <a:xfrm>
            <a:off x="1717987" y="1301273"/>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000">
                <a:latin typeface="Montserrat" panose="00000500000000000000" pitchFamily="2" charset="0"/>
              </a:rPr>
              <a:t>Exp. Type</a:t>
            </a:r>
            <a:endParaRPr lang="en-US" sz="1100">
              <a:latin typeface="Montserrat" panose="00000500000000000000" pitchFamily="2" charset="0"/>
            </a:endParaRPr>
          </a:p>
        </p:txBody>
      </p:sp>
      <p:sp>
        <p:nvSpPr>
          <p:cNvPr id="7" name="Rectangle 6">
            <a:extLst>
              <a:ext uri="{FF2B5EF4-FFF2-40B4-BE49-F238E27FC236}">
                <a16:creationId xmlns:a16="http://schemas.microsoft.com/office/drawing/2014/main" id="{4B01C693-CD99-03E7-7A92-C0556BF14E35}"/>
              </a:ext>
            </a:extLst>
          </p:cNvPr>
          <p:cNvSpPr/>
          <p:nvPr/>
        </p:nvSpPr>
        <p:spPr>
          <a:xfrm>
            <a:off x="1717987" y="1830937"/>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000">
                <a:latin typeface="Montserrat" panose="00000500000000000000" pitchFamily="2" charset="0"/>
              </a:rPr>
              <a:t>Org</a:t>
            </a:r>
            <a:endParaRPr lang="en-US" sz="1100">
              <a:latin typeface="Montserrat" panose="00000500000000000000" pitchFamily="2" charset="0"/>
            </a:endParaRPr>
          </a:p>
        </p:txBody>
      </p:sp>
      <p:sp>
        <p:nvSpPr>
          <p:cNvPr id="8" name="Rectangle 7">
            <a:extLst>
              <a:ext uri="{FF2B5EF4-FFF2-40B4-BE49-F238E27FC236}">
                <a16:creationId xmlns:a16="http://schemas.microsoft.com/office/drawing/2014/main" id="{5043C558-3126-7CB4-FF7B-F64A569F0CC3}"/>
              </a:ext>
            </a:extLst>
          </p:cNvPr>
          <p:cNvSpPr/>
          <p:nvPr/>
        </p:nvSpPr>
        <p:spPr>
          <a:xfrm>
            <a:off x="846101" y="2684647"/>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000">
                <a:latin typeface="Montserrat" panose="00000500000000000000" pitchFamily="2" charset="0"/>
              </a:rPr>
              <a:t>Award</a:t>
            </a:r>
            <a:endParaRPr lang="en-US" sz="1100">
              <a:latin typeface="Montserrat" panose="00000500000000000000" pitchFamily="2" charset="0"/>
            </a:endParaRPr>
          </a:p>
        </p:txBody>
      </p:sp>
      <p:sp>
        <p:nvSpPr>
          <p:cNvPr id="9" name="Rectangle 8">
            <a:extLst>
              <a:ext uri="{FF2B5EF4-FFF2-40B4-BE49-F238E27FC236}">
                <a16:creationId xmlns:a16="http://schemas.microsoft.com/office/drawing/2014/main" id="{942C30FA-1CF7-2C5F-FEE2-5BFCEC1700CE}"/>
              </a:ext>
            </a:extLst>
          </p:cNvPr>
          <p:cNvSpPr/>
          <p:nvPr/>
        </p:nvSpPr>
        <p:spPr>
          <a:xfrm>
            <a:off x="1728751" y="2684647"/>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000">
                <a:latin typeface="Montserrat" panose="00000500000000000000" pitchFamily="2" charset="0"/>
              </a:rPr>
              <a:t>Project</a:t>
            </a:r>
            <a:endParaRPr lang="en-US">
              <a:latin typeface="Montserrat" panose="00000500000000000000" pitchFamily="2" charset="0"/>
            </a:endParaRPr>
          </a:p>
        </p:txBody>
      </p:sp>
      <p:sp>
        <p:nvSpPr>
          <p:cNvPr id="10" name="Rectangle 9">
            <a:extLst>
              <a:ext uri="{FF2B5EF4-FFF2-40B4-BE49-F238E27FC236}">
                <a16:creationId xmlns:a16="http://schemas.microsoft.com/office/drawing/2014/main" id="{7F6D5E31-CDF2-97B1-B562-FEF2786225B6}"/>
              </a:ext>
            </a:extLst>
          </p:cNvPr>
          <p:cNvSpPr/>
          <p:nvPr/>
        </p:nvSpPr>
        <p:spPr>
          <a:xfrm>
            <a:off x="2611401" y="2684647"/>
            <a:ext cx="755650" cy="356616"/>
          </a:xfrm>
          <a:prstGeom prst="rect">
            <a:avLst/>
          </a:prstGeom>
          <a:solidFill>
            <a:schemeClr val="accent4">
              <a:lumMod val="5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000">
                <a:latin typeface="Montserrat" panose="00000500000000000000" pitchFamily="2" charset="0"/>
              </a:rPr>
              <a:t>Task</a:t>
            </a:r>
            <a:endParaRPr lang="en-US">
              <a:latin typeface="Montserrat" panose="00000500000000000000" pitchFamily="2" charset="0"/>
            </a:endParaRPr>
          </a:p>
        </p:txBody>
      </p:sp>
      <p:sp>
        <p:nvSpPr>
          <p:cNvPr id="11" name="Rectangle 10">
            <a:extLst>
              <a:ext uri="{FF2B5EF4-FFF2-40B4-BE49-F238E27FC236}">
                <a16:creationId xmlns:a16="http://schemas.microsoft.com/office/drawing/2014/main" id="{48FEF50B-1CF9-5F68-B914-47102EEB11FD}"/>
              </a:ext>
            </a:extLst>
          </p:cNvPr>
          <p:cNvSpPr/>
          <p:nvPr/>
        </p:nvSpPr>
        <p:spPr>
          <a:xfrm>
            <a:off x="6536122" y="1286885"/>
            <a:ext cx="755650"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Account</a:t>
            </a:r>
          </a:p>
        </p:txBody>
      </p:sp>
      <p:sp>
        <p:nvSpPr>
          <p:cNvPr id="12" name="Rectangle 11">
            <a:extLst>
              <a:ext uri="{FF2B5EF4-FFF2-40B4-BE49-F238E27FC236}">
                <a16:creationId xmlns:a16="http://schemas.microsoft.com/office/drawing/2014/main" id="{79D2EF2F-EBBB-4668-94AC-6C85619300D6}"/>
              </a:ext>
            </a:extLst>
          </p:cNvPr>
          <p:cNvSpPr/>
          <p:nvPr/>
        </p:nvSpPr>
        <p:spPr>
          <a:xfrm>
            <a:off x="6536122" y="1830937"/>
            <a:ext cx="755650"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Org</a:t>
            </a:r>
            <a:endParaRPr lang="en-US" sz="1100">
              <a:latin typeface="Montserrat" panose="00000500000000000000" pitchFamily="2" charset="0"/>
            </a:endParaRPr>
          </a:p>
        </p:txBody>
      </p:sp>
      <p:sp>
        <p:nvSpPr>
          <p:cNvPr id="13" name="Rectangle 12">
            <a:extLst>
              <a:ext uri="{FF2B5EF4-FFF2-40B4-BE49-F238E27FC236}">
                <a16:creationId xmlns:a16="http://schemas.microsoft.com/office/drawing/2014/main" id="{16DFA086-192E-53EE-2038-0DF1EC8ACA6D}"/>
              </a:ext>
            </a:extLst>
          </p:cNvPr>
          <p:cNvSpPr/>
          <p:nvPr/>
        </p:nvSpPr>
        <p:spPr>
          <a:xfrm>
            <a:off x="5639511" y="2429133"/>
            <a:ext cx="755650"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Entity</a:t>
            </a:r>
            <a:endParaRPr lang="en-US" sz="1100">
              <a:latin typeface="Montserrat" panose="00000500000000000000" pitchFamily="2" charset="0"/>
            </a:endParaRPr>
          </a:p>
        </p:txBody>
      </p:sp>
      <p:sp>
        <p:nvSpPr>
          <p:cNvPr id="14" name="Rectangle 13">
            <a:extLst>
              <a:ext uri="{FF2B5EF4-FFF2-40B4-BE49-F238E27FC236}">
                <a16:creationId xmlns:a16="http://schemas.microsoft.com/office/drawing/2014/main" id="{9A35D3D0-1658-A621-F108-1F9C9C7044FD}"/>
              </a:ext>
            </a:extLst>
          </p:cNvPr>
          <p:cNvSpPr/>
          <p:nvPr/>
        </p:nvSpPr>
        <p:spPr>
          <a:xfrm>
            <a:off x="6556293" y="2429133"/>
            <a:ext cx="755650"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Fund </a:t>
            </a:r>
          </a:p>
        </p:txBody>
      </p:sp>
      <p:sp>
        <p:nvSpPr>
          <p:cNvPr id="16" name="Rectangle 15">
            <a:extLst>
              <a:ext uri="{FF2B5EF4-FFF2-40B4-BE49-F238E27FC236}">
                <a16:creationId xmlns:a16="http://schemas.microsoft.com/office/drawing/2014/main" id="{1C49D46E-B83A-67C7-FBA8-227DD12E9EF4}"/>
              </a:ext>
            </a:extLst>
          </p:cNvPr>
          <p:cNvSpPr/>
          <p:nvPr/>
        </p:nvSpPr>
        <p:spPr>
          <a:xfrm>
            <a:off x="6766099" y="2933029"/>
            <a:ext cx="1429576" cy="356616"/>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Commitments</a:t>
            </a:r>
          </a:p>
        </p:txBody>
      </p:sp>
      <p:sp>
        <p:nvSpPr>
          <p:cNvPr id="17" name="Rectangle 16">
            <a:extLst>
              <a:ext uri="{FF2B5EF4-FFF2-40B4-BE49-F238E27FC236}">
                <a16:creationId xmlns:a16="http://schemas.microsoft.com/office/drawing/2014/main" id="{49D4913B-00E8-2064-13CD-CB85F4C45CE7}"/>
              </a:ext>
            </a:extLst>
          </p:cNvPr>
          <p:cNvSpPr/>
          <p:nvPr/>
        </p:nvSpPr>
        <p:spPr>
          <a:xfrm>
            <a:off x="5639511" y="2933029"/>
            <a:ext cx="1017338"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a:latin typeface="Montserrat" panose="00000500000000000000" pitchFamily="2" charset="0"/>
              </a:rPr>
              <a:t>Classification</a:t>
            </a:r>
          </a:p>
        </p:txBody>
      </p:sp>
      <p:sp>
        <p:nvSpPr>
          <p:cNvPr id="18" name="Rectangle 17">
            <a:extLst>
              <a:ext uri="{FF2B5EF4-FFF2-40B4-BE49-F238E27FC236}">
                <a16:creationId xmlns:a16="http://schemas.microsoft.com/office/drawing/2014/main" id="{E94A8C30-BF45-7D03-64AA-2F2D6677B726}"/>
              </a:ext>
            </a:extLst>
          </p:cNvPr>
          <p:cNvSpPr/>
          <p:nvPr/>
        </p:nvSpPr>
        <p:spPr>
          <a:xfrm>
            <a:off x="7440025" y="2434271"/>
            <a:ext cx="755650" cy="356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Montserrat" panose="00000500000000000000" pitchFamily="2" charset="0"/>
              </a:rPr>
              <a:t>Budget Year</a:t>
            </a:r>
          </a:p>
        </p:txBody>
      </p:sp>
      <p:cxnSp>
        <p:nvCxnSpPr>
          <p:cNvPr id="20" name="Straight Arrow Connector 19">
            <a:extLst>
              <a:ext uri="{FF2B5EF4-FFF2-40B4-BE49-F238E27FC236}">
                <a16:creationId xmlns:a16="http://schemas.microsoft.com/office/drawing/2014/main" id="{90A4BF1A-33D5-06B6-DF9E-4AA71D8FE841}"/>
              </a:ext>
              <a:ext uri="{C183D7F6-B498-43B3-948B-1728B52AA6E4}">
                <adec:decorative xmlns:adec="http://schemas.microsoft.com/office/drawing/2017/decorative" val="1"/>
              </a:ext>
            </a:extLst>
          </p:cNvPr>
          <p:cNvCxnSpPr>
            <a:stCxn id="6" idx="3"/>
            <a:endCxn id="11" idx="1"/>
          </p:cNvCxnSpPr>
          <p:nvPr/>
        </p:nvCxnSpPr>
        <p:spPr>
          <a:xfrm flipV="1">
            <a:off x="2473637" y="1465193"/>
            <a:ext cx="4062485" cy="143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E004640-61D6-1778-4386-2ACFA899E576}"/>
              </a:ext>
              <a:ext uri="{C183D7F6-B498-43B3-948B-1728B52AA6E4}">
                <adec:decorative xmlns:adec="http://schemas.microsoft.com/office/drawing/2017/decorative" val="1"/>
              </a:ext>
            </a:extLst>
          </p:cNvPr>
          <p:cNvCxnSpPr>
            <a:cxnSpLocks/>
            <a:stCxn id="7" idx="3"/>
            <a:endCxn id="12" idx="1"/>
          </p:cNvCxnSpPr>
          <p:nvPr/>
        </p:nvCxnSpPr>
        <p:spPr>
          <a:xfrm>
            <a:off x="2473637" y="2009245"/>
            <a:ext cx="40624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E311722-2FD7-4DBA-06CE-F92A7F6AC169}"/>
              </a:ext>
              <a:ext uri="{C183D7F6-B498-43B3-948B-1728B52AA6E4}">
                <adec:decorative xmlns:adec="http://schemas.microsoft.com/office/drawing/2017/decorative" val="1"/>
              </a:ext>
            </a:extLst>
          </p:cNvPr>
          <p:cNvCxnSpPr>
            <a:cxnSpLocks/>
            <a:stCxn id="26" idx="3"/>
            <a:endCxn id="27" idx="1"/>
          </p:cNvCxnSpPr>
          <p:nvPr/>
        </p:nvCxnSpPr>
        <p:spPr>
          <a:xfrm>
            <a:off x="3513101" y="2868260"/>
            <a:ext cx="1991474" cy="1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CB6AC29-BEDF-0316-4B1B-88F0C7AD7C4D}"/>
              </a:ext>
            </a:extLst>
          </p:cNvPr>
          <p:cNvSpPr txBox="1"/>
          <p:nvPr/>
        </p:nvSpPr>
        <p:spPr>
          <a:xfrm>
            <a:off x="347899" y="700696"/>
            <a:ext cx="8340885" cy="261610"/>
          </a:xfrm>
          <a:prstGeom prst="rect">
            <a:avLst/>
          </a:prstGeom>
          <a:noFill/>
        </p:spPr>
        <p:txBody>
          <a:bodyPr wrap="square" rtlCol="0">
            <a:spAutoFit/>
          </a:bodyPr>
          <a:lstStyle/>
          <a:p>
            <a:r>
              <a:rPr lang="en-US" sz="1100">
                <a:latin typeface="Montserrat" panose="00000500000000000000" pitchFamily="2" charset="0"/>
              </a:rPr>
              <a:t>The 5-segment RF PATEO chart will map to the 7-segment SBU chart as defined below:</a:t>
            </a:r>
          </a:p>
        </p:txBody>
      </p:sp>
      <p:sp>
        <p:nvSpPr>
          <p:cNvPr id="35" name="TextBox 34">
            <a:extLst>
              <a:ext uri="{FF2B5EF4-FFF2-40B4-BE49-F238E27FC236}">
                <a16:creationId xmlns:a16="http://schemas.microsoft.com/office/drawing/2014/main" id="{71D31B54-1871-7A3A-1E23-76D0C16C535F}"/>
              </a:ext>
            </a:extLst>
          </p:cNvPr>
          <p:cNvSpPr txBox="1"/>
          <p:nvPr/>
        </p:nvSpPr>
        <p:spPr>
          <a:xfrm>
            <a:off x="347899" y="3472663"/>
            <a:ext cx="8581900" cy="1269578"/>
          </a:xfrm>
          <a:prstGeom prst="rect">
            <a:avLst/>
          </a:prstGeom>
          <a:noFill/>
        </p:spPr>
        <p:txBody>
          <a:bodyPr wrap="square" rtlCol="0">
            <a:spAutoFit/>
          </a:bodyPr>
          <a:lstStyle/>
          <a:p>
            <a:r>
              <a:rPr lang="en-US" sz="1050" b="1">
                <a:latin typeface="Montserrat" panose="00000500000000000000" pitchFamily="2" charset="0"/>
                <a:sym typeface="Wingdings" panose="05000000000000000000" pitchFamily="2" charset="2"/>
              </a:rPr>
              <a:t>Mapping Notes:</a:t>
            </a:r>
          </a:p>
          <a:p>
            <a:endParaRPr lang="en-US" sz="500" b="1">
              <a:latin typeface="Montserrat" panose="00000500000000000000" pitchFamily="2" charset="0"/>
              <a:sym typeface="Wingdings" panose="05000000000000000000" pitchFamily="2" charset="2"/>
            </a:endParaRPr>
          </a:p>
          <a:p>
            <a:pPr marL="342900" indent="-342900">
              <a:buAutoNum type="arabicPeriod"/>
            </a:pPr>
            <a:r>
              <a:rPr lang="en-US" sz="1050">
                <a:latin typeface="Montserrat" panose="00000500000000000000" pitchFamily="2" charset="0"/>
                <a:sym typeface="Wingdings" panose="05000000000000000000" pitchFamily="2" charset="2"/>
              </a:rPr>
              <a:t>New RF Projects, Tasks, and Awards will create new SBU Fund Source values </a:t>
            </a:r>
          </a:p>
          <a:p>
            <a:pPr marL="342900" indent="-342900">
              <a:buAutoNum type="arabicPeriod"/>
            </a:pPr>
            <a:r>
              <a:rPr lang="en-US" sz="1050">
                <a:latin typeface="Montserrat" panose="00000500000000000000" pitchFamily="2" charset="0"/>
                <a:sym typeface="Wingdings" panose="05000000000000000000" pitchFamily="2" charset="2"/>
              </a:rPr>
              <a:t>RF Exp. Type will map to SBU Accounts, and RF Orgs will map to SBU Orgs</a:t>
            </a:r>
          </a:p>
          <a:p>
            <a:pPr marL="342900" indent="-342900">
              <a:buAutoNum type="arabicPeriod"/>
            </a:pPr>
            <a:r>
              <a:rPr lang="en-US" sz="1050">
                <a:latin typeface="Montserrat" panose="00000500000000000000" pitchFamily="2" charset="0"/>
                <a:sym typeface="Wingdings" panose="05000000000000000000" pitchFamily="2" charset="2"/>
              </a:rPr>
              <a:t>A combination of RF Project, Task, Award will map to 6 of the 8 SBU CoA segments as seen above</a:t>
            </a:r>
          </a:p>
          <a:p>
            <a:endParaRPr lang="en-US" sz="500">
              <a:latin typeface="Montserrat" panose="00000500000000000000" pitchFamily="2" charset="0"/>
              <a:sym typeface="Wingdings" panose="05000000000000000000" pitchFamily="2" charset="2"/>
            </a:endParaRPr>
          </a:p>
          <a:p>
            <a:r>
              <a:rPr lang="en-US" sz="1050" i="1">
                <a:latin typeface="Montserrat" panose="00000500000000000000" pitchFamily="2" charset="0"/>
                <a:sym typeface="Wingdings" panose="05000000000000000000" pitchFamily="2" charset="2"/>
              </a:rPr>
              <a:t>The combination of the mappings described in points 2 and 3 will allow transactional lines from RF to be posted to SBU’s GL</a:t>
            </a:r>
            <a:endParaRPr lang="en-US" sz="1050" i="1">
              <a:latin typeface="Montserrat" panose="00000500000000000000" pitchFamily="2" charset="0"/>
            </a:endParaRPr>
          </a:p>
          <a:p>
            <a:endParaRPr lang="en-US"/>
          </a:p>
        </p:txBody>
      </p:sp>
    </p:spTree>
    <p:extLst>
      <p:ext uri="{BB962C8B-B14F-4D97-AF65-F5344CB8AC3E}">
        <p14:creationId xmlns:p14="http://schemas.microsoft.com/office/powerpoint/2010/main" val="3607029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49" descr="Logo"/>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51" name="Google Shape;351;p49"/>
          <p:cNvSpPr txBox="1"/>
          <p:nvPr/>
        </p:nvSpPr>
        <p:spPr>
          <a:xfrm>
            <a:off x="0" y="0"/>
            <a:ext cx="3653400" cy="594900"/>
          </a:xfrm>
          <a:prstGeom prst="rect">
            <a:avLst/>
          </a:prstGeom>
          <a:solidFill>
            <a:srgbClr val="6A00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A69B90"/>
                </a:solidFill>
                <a:latin typeface="Montserrat ExtraBold"/>
                <a:ea typeface="Montserrat ExtraBold"/>
                <a:cs typeface="Montserrat ExtraBold"/>
                <a:sym typeface="Montserrat ExtraBold"/>
              </a:rPr>
              <a:t>Change Management:</a:t>
            </a:r>
            <a:endParaRPr>
              <a:solidFill>
                <a:srgbClr val="A69B90"/>
              </a:solidFill>
              <a:latin typeface="Montserrat ExtraBold"/>
              <a:ea typeface="Montserrat ExtraBold"/>
              <a:cs typeface="Montserrat ExtraBold"/>
              <a:sym typeface="Montserrat ExtraBold"/>
            </a:endParaRPr>
          </a:p>
          <a:p>
            <a:pPr marL="0" lvl="0" indent="0" algn="l" rtl="0">
              <a:spcBef>
                <a:spcPts val="0"/>
              </a:spcBef>
              <a:spcAft>
                <a:spcPts val="0"/>
              </a:spcAft>
              <a:buNone/>
            </a:pPr>
            <a:r>
              <a:rPr lang="en">
                <a:solidFill>
                  <a:schemeClr val="lt1"/>
                </a:solidFill>
                <a:latin typeface="Montserrat ExtraBold"/>
                <a:ea typeface="Montserrat ExtraBold"/>
                <a:cs typeface="Montserrat ExtraBold"/>
                <a:sym typeface="Montserrat ExtraBold"/>
              </a:rPr>
              <a:t>Foundational Elements</a:t>
            </a:r>
            <a:endParaRPr>
              <a:solidFill>
                <a:schemeClr val="lt1"/>
              </a:solidFill>
              <a:latin typeface="Montserrat ExtraBold"/>
              <a:ea typeface="Montserrat ExtraBold"/>
              <a:cs typeface="Montserrat ExtraBold"/>
              <a:sym typeface="Montserrat ExtraBold"/>
            </a:endParaRPr>
          </a:p>
        </p:txBody>
      </p:sp>
      <p:sp>
        <p:nvSpPr>
          <p:cNvPr id="352" name="Google Shape;352;p49"/>
          <p:cNvSpPr txBox="1">
            <a:spLocks noGrp="1"/>
          </p:cNvSpPr>
          <p:nvPr>
            <p:ph type="title" idx="4294967295"/>
          </p:nvPr>
        </p:nvSpPr>
        <p:spPr>
          <a:xfrm>
            <a:off x="2862975" y="650075"/>
            <a:ext cx="4121100" cy="554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8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chemeClr val="dk2"/>
                </a:solidFill>
                <a:effectLst/>
                <a:uLnTx/>
                <a:uFillTx/>
                <a:latin typeface="Montserrat ExtraBold"/>
                <a:ea typeface="Montserrat ExtraBold"/>
                <a:cs typeface="Montserrat ExtraBold"/>
                <a:sym typeface="Montserrat ExtraBold"/>
              </a:rPr>
              <a:t>Guiding Principles</a:t>
            </a:r>
            <a:endParaRPr kumimoji="0" lang="en-US"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 name="Picture 2" descr="A diagram of WolfieONE principles.&#10;&#10;">
            <a:extLst>
              <a:ext uri="{FF2B5EF4-FFF2-40B4-BE49-F238E27FC236}">
                <a16:creationId xmlns:a16="http://schemas.microsoft.com/office/drawing/2014/main" id="{E08D83C6-F877-B64C-DB0D-8B8A4AF1B696}"/>
              </a:ext>
            </a:extLst>
          </p:cNvPr>
          <p:cNvPicPr>
            <a:picLocks noChangeAspect="1"/>
          </p:cNvPicPr>
          <p:nvPr/>
        </p:nvPicPr>
        <p:blipFill>
          <a:blip r:embed="rId4"/>
          <a:stretch>
            <a:fillRect/>
          </a:stretch>
        </p:blipFill>
        <p:spPr>
          <a:xfrm>
            <a:off x="3076162" y="1259350"/>
            <a:ext cx="3321050" cy="33210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41B7-FB83-9A63-0BAE-2C3674F8C596}"/>
              </a:ext>
            </a:extLst>
          </p:cNvPr>
          <p:cNvSpPr>
            <a:spLocks noGrp="1"/>
          </p:cNvSpPr>
          <p:nvPr>
            <p:ph type="title"/>
          </p:nvPr>
        </p:nvSpPr>
        <p:spPr/>
        <p:txBody>
          <a:bodyPr/>
          <a:lstStyle/>
          <a:p>
            <a:br>
              <a:rPr lang="en-US"/>
            </a:br>
            <a:endParaRPr lang="en-US"/>
          </a:p>
        </p:txBody>
      </p:sp>
      <p:sp>
        <p:nvSpPr>
          <p:cNvPr id="4" name="Google Shape;191;p4">
            <a:extLst>
              <a:ext uri="{FF2B5EF4-FFF2-40B4-BE49-F238E27FC236}">
                <a16:creationId xmlns:a16="http://schemas.microsoft.com/office/drawing/2014/main" id="{C26E723D-9668-1CC1-31B8-833B94718167}"/>
              </a:ext>
            </a:extLst>
          </p:cNvPr>
          <p:cNvSpPr txBox="1"/>
          <p:nvPr/>
        </p:nvSpPr>
        <p:spPr>
          <a:xfrm>
            <a:off x="358339" y="920199"/>
            <a:ext cx="8242497" cy="3303102"/>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None/>
            </a:pPr>
            <a:r>
              <a:rPr lang="en-US" sz="1800" b="1">
                <a:solidFill>
                  <a:srgbClr val="073763"/>
                </a:solidFill>
                <a:latin typeface="Montserrat"/>
                <a:ea typeface="Montserrat"/>
                <a:cs typeface="Montserrat"/>
                <a:sym typeface="Montserrat"/>
              </a:rPr>
              <a:t>Business Transformation Initiative:</a:t>
            </a:r>
            <a:endParaRPr sz="1800" b="1">
              <a:solidFill>
                <a:srgbClr val="073763"/>
              </a:solidFill>
              <a:latin typeface="Montserrat"/>
              <a:ea typeface="Montserrat"/>
              <a:cs typeface="Montserrat"/>
              <a:sym typeface="Montserrat"/>
            </a:endParaRPr>
          </a:p>
          <a:p>
            <a:pPr marL="0" marR="0" lvl="0" indent="0" algn="l" rtl="0">
              <a:spcBef>
                <a:spcPts val="0"/>
              </a:spcBef>
              <a:spcAft>
                <a:spcPts val="0"/>
              </a:spcAft>
              <a:buNone/>
            </a:pPr>
            <a:r>
              <a:rPr lang="en-US" sz="2000" err="1">
                <a:solidFill>
                  <a:schemeClr val="dk1"/>
                </a:solidFill>
                <a:latin typeface="Montserrat"/>
                <a:ea typeface="Montserrat"/>
                <a:cs typeface="Montserrat"/>
                <a:sym typeface="Montserrat"/>
              </a:rPr>
              <a:t>WolfieONE</a:t>
            </a:r>
            <a:r>
              <a:rPr lang="en-US" sz="2000">
                <a:solidFill>
                  <a:schemeClr val="dk1"/>
                </a:solidFill>
                <a:latin typeface="Montserrat"/>
                <a:ea typeface="Montserrat"/>
                <a:cs typeface="Montserrat"/>
                <a:sym typeface="Montserrat"/>
              </a:rPr>
              <a:t> is a strategic transformation initiative that will design and implement an Enterprise Resource Planning (ERP) ecosystem at SBU, supported by Oracle, to better support our financial, budget, HR and business operations.  </a:t>
            </a:r>
            <a:endParaRPr sz="2000">
              <a:solidFill>
                <a:schemeClr val="dk1"/>
              </a:solidFill>
              <a:latin typeface="Montserrat"/>
              <a:ea typeface="Montserrat"/>
              <a:cs typeface="Montserrat"/>
              <a:sym typeface="Montserrat"/>
            </a:endParaRPr>
          </a:p>
          <a:p>
            <a:pPr marL="0" marR="0" lvl="0" indent="0" algn="l" rtl="0">
              <a:spcBef>
                <a:spcPts val="0"/>
              </a:spcBef>
              <a:spcAft>
                <a:spcPts val="0"/>
              </a:spcAft>
              <a:buNone/>
            </a:pPr>
            <a:endParaRPr sz="2000">
              <a:solidFill>
                <a:schemeClr val="dk1"/>
              </a:solidFill>
              <a:latin typeface="Montserrat"/>
              <a:ea typeface="Montserrat"/>
              <a:cs typeface="Montserrat"/>
              <a:sym typeface="Montserrat"/>
            </a:endParaRPr>
          </a:p>
          <a:p>
            <a:pPr marL="0" marR="0" lvl="0" indent="0" algn="l" rtl="0">
              <a:spcBef>
                <a:spcPts val="0"/>
              </a:spcBef>
              <a:spcAft>
                <a:spcPts val="0"/>
              </a:spcAft>
              <a:buNone/>
            </a:pPr>
            <a:r>
              <a:rPr lang="en-US" sz="2000">
                <a:solidFill>
                  <a:schemeClr val="dk1"/>
                </a:solidFill>
                <a:latin typeface="Montserrat"/>
                <a:ea typeface="Montserrat"/>
                <a:cs typeface="Montserrat"/>
                <a:sym typeface="Montserrat"/>
              </a:rPr>
              <a:t>The new, cloud-based software will replace some of our systems, but will also seamlessly integrate with many existing systems.</a:t>
            </a:r>
            <a:endParaRPr sz="2000">
              <a:solidFill>
                <a:schemeClr val="dk1"/>
              </a:solidFill>
              <a:latin typeface="Montserrat"/>
              <a:ea typeface="Montserrat"/>
              <a:cs typeface="Montserrat"/>
              <a:sym typeface="Montserrat"/>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5" name="Title 1">
            <a:extLst>
              <a:ext uri="{FF2B5EF4-FFF2-40B4-BE49-F238E27FC236}">
                <a16:creationId xmlns:a16="http://schemas.microsoft.com/office/drawing/2014/main" id="{B0755112-2D90-9160-32E1-D2E5DEDC1501}"/>
              </a:ext>
            </a:extLst>
          </p:cNvPr>
          <p:cNvSpPr txBox="1">
            <a:spLocks/>
          </p:cNvSpPr>
          <p:nvPr/>
        </p:nvSpPr>
        <p:spPr>
          <a:xfrm>
            <a:off x="214406" y="155168"/>
            <a:ext cx="6302746" cy="4026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n-US" sz="2800">
                <a:solidFill>
                  <a:srgbClr val="990000"/>
                </a:solidFill>
              </a:rPr>
              <a:t>What is </a:t>
            </a:r>
            <a:r>
              <a:rPr lang="en-US" sz="2800" err="1">
                <a:solidFill>
                  <a:srgbClr val="990000"/>
                </a:solidFill>
              </a:rPr>
              <a:t>WolfieONE</a:t>
            </a:r>
            <a:r>
              <a:rPr lang="en-US" sz="2800">
                <a:solidFill>
                  <a:srgbClr val="990000"/>
                </a:solidFill>
              </a:rPr>
              <a:t>? </a:t>
            </a:r>
            <a:br>
              <a:rPr lang="en-US" sz="2800">
                <a:solidFill>
                  <a:schemeClr val="bg1">
                    <a:lumMod val="50000"/>
                  </a:schemeClr>
                </a:solidFill>
              </a:rPr>
            </a:br>
            <a:endParaRPr lang="en-US" sz="2800"/>
          </a:p>
        </p:txBody>
      </p:sp>
    </p:spTree>
    <p:extLst>
      <p:ext uri="{BB962C8B-B14F-4D97-AF65-F5344CB8AC3E}">
        <p14:creationId xmlns:p14="http://schemas.microsoft.com/office/powerpoint/2010/main" val="3181520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9">
          <a:extLst>
            <a:ext uri="{FF2B5EF4-FFF2-40B4-BE49-F238E27FC236}">
              <a16:creationId xmlns:a16="http://schemas.microsoft.com/office/drawing/2014/main" id="{9B1749B3-1441-FB32-B9D9-FE6CE021D370}"/>
            </a:ext>
          </a:extLst>
        </p:cNvPr>
        <p:cNvGrpSpPr/>
        <p:nvPr/>
      </p:nvGrpSpPr>
      <p:grpSpPr>
        <a:xfrm>
          <a:off x="0" y="0"/>
          <a:ext cx="0" cy="0"/>
          <a:chOff x="0" y="0"/>
          <a:chExt cx="0" cy="0"/>
        </a:xfrm>
      </p:grpSpPr>
      <p:pic>
        <p:nvPicPr>
          <p:cNvPr id="350" name="Google Shape;350;p49">
            <a:extLst>
              <a:ext uri="{FF2B5EF4-FFF2-40B4-BE49-F238E27FC236}">
                <a16:creationId xmlns:a16="http://schemas.microsoft.com/office/drawing/2014/main" id="{FAC8BADB-76F1-FCE8-1354-5DFB73961391}"/>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51" name="Google Shape;351;p49">
            <a:extLst>
              <a:ext uri="{FF2B5EF4-FFF2-40B4-BE49-F238E27FC236}">
                <a16:creationId xmlns:a16="http://schemas.microsoft.com/office/drawing/2014/main" id="{A8BA68C2-0AF7-704C-03BF-DD06DEDF6C8C}"/>
              </a:ext>
            </a:extLst>
          </p:cNvPr>
          <p:cNvSpPr txBox="1">
            <a:spLocks noGrp="1"/>
          </p:cNvSpPr>
          <p:nvPr>
            <p:ph type="title" idx="4294967295"/>
          </p:nvPr>
        </p:nvSpPr>
        <p:spPr>
          <a:xfrm>
            <a:off x="0" y="0"/>
            <a:ext cx="3653400" cy="594900"/>
          </a:xfrm>
          <a:prstGeom prst="rect">
            <a:avLst/>
          </a:prstGeom>
          <a:solidFill>
            <a:srgbClr val="6A000D"/>
          </a:solid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0" i="0" u="none" strike="noStrike" kern="0" cap="none" spc="0" normalizeH="0" baseline="0" noProof="0">
                <a:ln>
                  <a:noFill/>
                </a:ln>
                <a:solidFill>
                  <a:srgbClr val="A69B90"/>
                </a:solidFill>
                <a:effectLst/>
                <a:uLnTx/>
                <a:uFillTx/>
                <a:latin typeface="Montserrat ExtraBold"/>
                <a:ea typeface="Arial"/>
                <a:cs typeface="Arial"/>
                <a:sym typeface="Montserrat ExtraBold"/>
              </a:rPr>
              <a:t>Progression</a:t>
            </a:r>
            <a:endParaRPr kumimoji="0" lang="en-US" sz="14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6" name="Diagram 5" descr="Steps for champions to get educated on the COA and provide input.">
            <a:extLst>
              <a:ext uri="{FF2B5EF4-FFF2-40B4-BE49-F238E27FC236}">
                <a16:creationId xmlns:a16="http://schemas.microsoft.com/office/drawing/2014/main" id="{0965F3F1-D4E9-6933-F3EC-F97DABC7EE8A}"/>
              </a:ext>
            </a:extLst>
          </p:cNvPr>
          <p:cNvGraphicFramePr/>
          <p:nvPr>
            <p:extLst>
              <p:ext uri="{D42A27DB-BD31-4B8C-83A1-F6EECF244321}">
                <p14:modId xmlns:p14="http://schemas.microsoft.com/office/powerpoint/2010/main" val="1532958490"/>
              </p:ext>
            </p:extLst>
          </p:nvPr>
        </p:nvGraphicFramePr>
        <p:xfrm>
          <a:off x="811850" y="541885"/>
          <a:ext cx="7622849" cy="15093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F9DB22FE-CDFD-E117-AD34-034FA7509F3D}"/>
              </a:ext>
            </a:extLst>
          </p:cNvPr>
          <p:cNvSpPr txBox="1"/>
          <p:nvPr/>
        </p:nvSpPr>
        <p:spPr>
          <a:xfrm>
            <a:off x="852946" y="1658637"/>
            <a:ext cx="1150514" cy="2308324"/>
          </a:xfrm>
          <a:prstGeom prst="rect">
            <a:avLst/>
          </a:prstGeom>
          <a:noFill/>
        </p:spPr>
        <p:txBody>
          <a:bodyPr wrap="square" rtlCol="0">
            <a:spAutoFit/>
          </a:bodyPr>
          <a:lstStyle/>
          <a:p>
            <a:r>
              <a:rPr lang="en-US" sz="1200"/>
              <a:t>Oct 2023</a:t>
            </a:r>
          </a:p>
          <a:p>
            <a:r>
              <a:rPr lang="en-US" sz="1200"/>
              <a:t>Initial survey sent out to key stakeholder groups (identified by workstream leads). This led to the current state mapping. </a:t>
            </a:r>
          </a:p>
        </p:txBody>
      </p:sp>
      <p:sp>
        <p:nvSpPr>
          <p:cNvPr id="12" name="TextBox 11">
            <a:extLst>
              <a:ext uri="{FF2B5EF4-FFF2-40B4-BE49-F238E27FC236}">
                <a16:creationId xmlns:a16="http://schemas.microsoft.com/office/drawing/2014/main" id="{551B9315-1032-D07F-5E8A-12DF9DE1AAE6}"/>
              </a:ext>
            </a:extLst>
          </p:cNvPr>
          <p:cNvSpPr txBox="1"/>
          <p:nvPr/>
        </p:nvSpPr>
        <p:spPr>
          <a:xfrm>
            <a:off x="2462186" y="1655664"/>
            <a:ext cx="1150514" cy="2677656"/>
          </a:xfrm>
          <a:prstGeom prst="rect">
            <a:avLst/>
          </a:prstGeom>
          <a:noFill/>
        </p:spPr>
        <p:txBody>
          <a:bodyPr wrap="square" rtlCol="0">
            <a:spAutoFit/>
          </a:bodyPr>
          <a:lstStyle/>
          <a:p>
            <a:r>
              <a:rPr lang="en-US" sz="1200"/>
              <a:t>Jan-July 2024: Future COA structure (segments, order, definitions) was designed and socialized for feedback. </a:t>
            </a:r>
          </a:p>
          <a:p>
            <a:r>
              <a:rPr lang="en-US" sz="1200"/>
              <a:t>March 2024: First COA Foundations educational session. </a:t>
            </a:r>
          </a:p>
        </p:txBody>
      </p:sp>
      <p:sp>
        <p:nvSpPr>
          <p:cNvPr id="13" name="TextBox 12">
            <a:extLst>
              <a:ext uri="{FF2B5EF4-FFF2-40B4-BE49-F238E27FC236}">
                <a16:creationId xmlns:a16="http://schemas.microsoft.com/office/drawing/2014/main" id="{00150EEA-C22D-D13F-631A-54FFDA23E2D9}"/>
              </a:ext>
            </a:extLst>
          </p:cNvPr>
          <p:cNvSpPr txBox="1"/>
          <p:nvPr/>
        </p:nvSpPr>
        <p:spPr>
          <a:xfrm>
            <a:off x="4071426" y="1655664"/>
            <a:ext cx="1150514" cy="3231654"/>
          </a:xfrm>
          <a:prstGeom prst="rect">
            <a:avLst/>
          </a:prstGeom>
          <a:noFill/>
        </p:spPr>
        <p:txBody>
          <a:bodyPr wrap="square" lIns="91440" tIns="45720" rIns="91440" bIns="45720" rtlCol="0" anchor="t">
            <a:spAutoFit/>
          </a:bodyPr>
          <a:lstStyle/>
          <a:p>
            <a:r>
              <a:rPr lang="en-US" sz="1200"/>
              <a:t>Aug 2024: The COA structure was approved through KDDs and the future COA values (mapping) were socialized for feedback.</a:t>
            </a:r>
          </a:p>
          <a:p>
            <a:r>
              <a:rPr lang="en-US" sz="1200" b="1"/>
              <a:t>Oct 2024: VPCs were reminded to submit Org segment input.</a:t>
            </a:r>
          </a:p>
        </p:txBody>
      </p:sp>
      <p:sp>
        <p:nvSpPr>
          <p:cNvPr id="14" name="TextBox 13">
            <a:extLst>
              <a:ext uri="{FF2B5EF4-FFF2-40B4-BE49-F238E27FC236}">
                <a16:creationId xmlns:a16="http://schemas.microsoft.com/office/drawing/2014/main" id="{27D9D7FA-07CF-53F6-7140-BF4D183EADDA}"/>
              </a:ext>
            </a:extLst>
          </p:cNvPr>
          <p:cNvSpPr txBox="1"/>
          <p:nvPr/>
        </p:nvSpPr>
        <p:spPr>
          <a:xfrm>
            <a:off x="5538917" y="1655664"/>
            <a:ext cx="1150514" cy="3046988"/>
          </a:xfrm>
          <a:prstGeom prst="rect">
            <a:avLst/>
          </a:prstGeom>
          <a:noFill/>
        </p:spPr>
        <p:txBody>
          <a:bodyPr wrap="square" rtlCol="0">
            <a:spAutoFit/>
          </a:bodyPr>
          <a:lstStyle/>
          <a:p>
            <a:r>
              <a:rPr lang="en-US" sz="1200"/>
              <a:t>NOW: The COA values are being finalized and all VP areas are asked to review the new Org segment values. Ongoing education about how future Org differs from Fund. </a:t>
            </a:r>
          </a:p>
        </p:txBody>
      </p:sp>
      <p:sp>
        <p:nvSpPr>
          <p:cNvPr id="16" name="TextBox 15">
            <a:extLst>
              <a:ext uri="{FF2B5EF4-FFF2-40B4-BE49-F238E27FC236}">
                <a16:creationId xmlns:a16="http://schemas.microsoft.com/office/drawing/2014/main" id="{0A737ED1-70CA-9DC2-4120-C38582AECAB6}"/>
              </a:ext>
            </a:extLst>
          </p:cNvPr>
          <p:cNvSpPr txBox="1"/>
          <p:nvPr/>
        </p:nvSpPr>
        <p:spPr>
          <a:xfrm>
            <a:off x="6913942" y="1648287"/>
            <a:ext cx="1745268" cy="3046988"/>
          </a:xfrm>
          <a:prstGeom prst="rect">
            <a:avLst/>
          </a:prstGeom>
          <a:noFill/>
        </p:spPr>
        <p:txBody>
          <a:bodyPr wrap="square" rtlCol="0">
            <a:spAutoFit/>
          </a:bodyPr>
          <a:lstStyle/>
          <a:p>
            <a:r>
              <a:rPr lang="en-US" sz="1200"/>
              <a:t>Feedback will be incorporated. RF will be consulted about Commitments segment. As </a:t>
            </a:r>
            <a:r>
              <a:rPr lang="en-US" sz="1200" err="1"/>
              <a:t>WolfMart</a:t>
            </a:r>
            <a:r>
              <a:rPr lang="en-US" sz="1200"/>
              <a:t> and Concur get retrofitted, key groups (such as SBF) will be asked to meet about special use cases. As we get closer to go-live, fewer changes will be made (partial freeze). Post go-live, we will leverage EDM for new requests. </a:t>
            </a:r>
          </a:p>
        </p:txBody>
      </p:sp>
    </p:spTree>
    <p:extLst>
      <p:ext uri="{BB962C8B-B14F-4D97-AF65-F5344CB8AC3E}">
        <p14:creationId xmlns:p14="http://schemas.microsoft.com/office/powerpoint/2010/main" val="3760211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7941A397-098E-2901-14B6-0C7BF5D9FCC4}"/>
              </a:ext>
            </a:extLst>
          </p:cNvPr>
          <p:cNvGrpSpPr/>
          <p:nvPr/>
        </p:nvGrpSpPr>
        <p:grpSpPr>
          <a:xfrm>
            <a:off x="1524000" y="766179"/>
            <a:ext cx="6096001" cy="4064000"/>
            <a:chOff x="2031999" y="719666"/>
            <a:chExt cx="8128001" cy="5418667"/>
          </a:xfrm>
        </p:grpSpPr>
        <p:graphicFrame>
          <p:nvGraphicFramePr>
            <p:cNvPr id="6" name="Diagram 5">
              <a:extLst>
                <a:ext uri="{FF2B5EF4-FFF2-40B4-BE49-F238E27FC236}">
                  <a16:creationId xmlns:a16="http://schemas.microsoft.com/office/drawing/2014/main" id="{E74AE0F9-1DA5-5DAD-2215-2ABE8F4F4077}"/>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oup 6">
              <a:extLst>
                <a:ext uri="{FF2B5EF4-FFF2-40B4-BE49-F238E27FC236}">
                  <a16:creationId xmlns:a16="http://schemas.microsoft.com/office/drawing/2014/main" id="{B6A291EE-E472-E031-B81D-1919072F4905}"/>
                </a:ext>
              </a:extLst>
            </p:cNvPr>
            <p:cNvGrpSpPr/>
            <p:nvPr/>
          </p:nvGrpSpPr>
          <p:grpSpPr>
            <a:xfrm>
              <a:off x="8339200" y="2641396"/>
              <a:ext cx="1820800" cy="1575206"/>
              <a:chOff x="3157475" y="0"/>
              <a:chExt cx="1820800" cy="1575206"/>
            </a:xfrm>
            <a:solidFill>
              <a:schemeClr val="bg2">
                <a:lumMod val="50000"/>
              </a:schemeClr>
            </a:solidFill>
          </p:grpSpPr>
          <p:sp>
            <p:nvSpPr>
              <p:cNvPr id="8" name="Hexagon 7">
                <a:extLst>
                  <a:ext uri="{FF2B5EF4-FFF2-40B4-BE49-F238E27FC236}">
                    <a16:creationId xmlns:a16="http://schemas.microsoft.com/office/drawing/2014/main" id="{6666C43D-562A-7DC6-D197-1394BF5A425D}"/>
                  </a:ext>
                </a:extLst>
              </p:cNvPr>
              <p:cNvSpPr/>
              <p:nvPr/>
            </p:nvSpPr>
            <p:spPr>
              <a:xfrm>
                <a:off x="3157475" y="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050"/>
              </a:p>
            </p:txBody>
          </p:sp>
          <p:sp>
            <p:nvSpPr>
              <p:cNvPr id="9" name="Hexagon 4">
                <a:extLst>
                  <a:ext uri="{FF2B5EF4-FFF2-40B4-BE49-F238E27FC236}">
                    <a16:creationId xmlns:a16="http://schemas.microsoft.com/office/drawing/2014/main" id="{08225501-2D7D-6C81-EA77-C3E2BCB70336}"/>
                  </a:ext>
                </a:extLst>
              </p:cNvPr>
              <p:cNvSpPr txBox="1"/>
              <p:nvPr/>
            </p:nvSpPr>
            <p:spPr>
              <a:xfrm>
                <a:off x="3459220" y="261045"/>
                <a:ext cx="1217310" cy="10531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en-US" sz="1200" kern="1200"/>
                  <a:t>HR Helpdesk</a:t>
                </a:r>
              </a:p>
            </p:txBody>
          </p:sp>
        </p:grpSp>
        <p:grpSp>
          <p:nvGrpSpPr>
            <p:cNvPr id="10" name="Group 9">
              <a:extLst>
                <a:ext uri="{FF2B5EF4-FFF2-40B4-BE49-F238E27FC236}">
                  <a16:creationId xmlns:a16="http://schemas.microsoft.com/office/drawing/2014/main" id="{AD30C5B5-3BDD-EFA1-A7D5-1DCB5AFEDF66}"/>
                </a:ext>
              </a:extLst>
            </p:cNvPr>
            <p:cNvGrpSpPr/>
            <p:nvPr/>
          </p:nvGrpSpPr>
          <p:grpSpPr>
            <a:xfrm>
              <a:off x="2032001" y="2641396"/>
              <a:ext cx="1820800" cy="1575206"/>
              <a:chOff x="3157475" y="0"/>
              <a:chExt cx="1820800" cy="1575206"/>
            </a:xfrm>
            <a:solidFill>
              <a:schemeClr val="bg2">
                <a:lumMod val="50000"/>
              </a:schemeClr>
            </a:solidFill>
          </p:grpSpPr>
          <p:sp>
            <p:nvSpPr>
              <p:cNvPr id="11" name="Hexagon 10">
                <a:extLst>
                  <a:ext uri="{FF2B5EF4-FFF2-40B4-BE49-F238E27FC236}">
                    <a16:creationId xmlns:a16="http://schemas.microsoft.com/office/drawing/2014/main" id="{FAE2132E-6553-69E5-EA77-89584D44F085}"/>
                  </a:ext>
                </a:extLst>
              </p:cNvPr>
              <p:cNvSpPr/>
              <p:nvPr/>
            </p:nvSpPr>
            <p:spPr>
              <a:xfrm>
                <a:off x="3157475" y="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050"/>
              </a:p>
            </p:txBody>
          </p:sp>
          <p:sp>
            <p:nvSpPr>
              <p:cNvPr id="12" name="Hexagon 4">
                <a:extLst>
                  <a:ext uri="{FF2B5EF4-FFF2-40B4-BE49-F238E27FC236}">
                    <a16:creationId xmlns:a16="http://schemas.microsoft.com/office/drawing/2014/main" id="{F80014F8-778E-F991-3A2B-86D3D51DFB15}"/>
                  </a:ext>
                </a:extLst>
              </p:cNvPr>
              <p:cNvSpPr txBox="1"/>
              <p:nvPr/>
            </p:nvSpPr>
            <p:spPr>
              <a:xfrm>
                <a:off x="3459220" y="261045"/>
                <a:ext cx="1217310" cy="10531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en-US" sz="1200" kern="1200"/>
                  <a:t>Recruiting</a:t>
                </a:r>
                <a:endParaRPr lang="en-US" sz="1050" kern="1200"/>
              </a:p>
            </p:txBody>
          </p:sp>
        </p:grpSp>
        <p:grpSp>
          <p:nvGrpSpPr>
            <p:cNvPr id="13" name="Group 12">
              <a:extLst>
                <a:ext uri="{FF2B5EF4-FFF2-40B4-BE49-F238E27FC236}">
                  <a16:creationId xmlns:a16="http://schemas.microsoft.com/office/drawing/2014/main" id="{A9FF978C-4989-59AA-8700-CAEDD15A765D}"/>
                </a:ext>
              </a:extLst>
            </p:cNvPr>
            <p:cNvGrpSpPr/>
            <p:nvPr/>
          </p:nvGrpSpPr>
          <p:grpSpPr>
            <a:xfrm>
              <a:off x="2031999" y="4477647"/>
              <a:ext cx="1820800" cy="1575206"/>
              <a:chOff x="3157475" y="0"/>
              <a:chExt cx="1820800" cy="1575206"/>
            </a:xfrm>
            <a:solidFill>
              <a:schemeClr val="bg2">
                <a:lumMod val="50000"/>
              </a:schemeClr>
            </a:solidFill>
          </p:grpSpPr>
          <p:sp>
            <p:nvSpPr>
              <p:cNvPr id="14" name="Hexagon 13">
                <a:extLst>
                  <a:ext uri="{FF2B5EF4-FFF2-40B4-BE49-F238E27FC236}">
                    <a16:creationId xmlns:a16="http://schemas.microsoft.com/office/drawing/2014/main" id="{46BC5B3F-C398-08FE-CEE6-FE61BE707EA8}"/>
                  </a:ext>
                </a:extLst>
              </p:cNvPr>
              <p:cNvSpPr/>
              <p:nvPr/>
            </p:nvSpPr>
            <p:spPr>
              <a:xfrm>
                <a:off x="3157475" y="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050"/>
              </a:p>
            </p:txBody>
          </p:sp>
          <p:sp>
            <p:nvSpPr>
              <p:cNvPr id="15" name="Hexagon 4">
                <a:extLst>
                  <a:ext uri="{FF2B5EF4-FFF2-40B4-BE49-F238E27FC236}">
                    <a16:creationId xmlns:a16="http://schemas.microsoft.com/office/drawing/2014/main" id="{537813E6-22A7-DA1A-3A8F-4395C60EAB4F}"/>
                  </a:ext>
                </a:extLst>
              </p:cNvPr>
              <p:cNvSpPr txBox="1"/>
              <p:nvPr/>
            </p:nvSpPr>
            <p:spPr>
              <a:xfrm>
                <a:off x="3459220" y="261045"/>
                <a:ext cx="1217310" cy="105311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en-US" sz="1200" kern="1200"/>
                  <a:t>Journeys</a:t>
                </a:r>
                <a:endParaRPr lang="en-US" sz="1050" kern="1200"/>
              </a:p>
            </p:txBody>
          </p:sp>
        </p:grpSp>
      </p:grpSp>
      <p:sp>
        <p:nvSpPr>
          <p:cNvPr id="2" name="Title 1">
            <a:extLst>
              <a:ext uri="{FF2B5EF4-FFF2-40B4-BE49-F238E27FC236}">
                <a16:creationId xmlns:a16="http://schemas.microsoft.com/office/drawing/2014/main" id="{ED56C139-DFF9-18DD-D11C-AEB79F81B90C}"/>
              </a:ext>
            </a:extLst>
          </p:cNvPr>
          <p:cNvSpPr txBox="1">
            <a:spLocks/>
          </p:cNvSpPr>
          <p:nvPr/>
        </p:nvSpPr>
        <p:spPr>
          <a:xfrm>
            <a:off x="214406" y="155168"/>
            <a:ext cx="6302746" cy="4026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n-US" sz="2800">
                <a:solidFill>
                  <a:srgbClr val="990000"/>
                </a:solidFill>
              </a:rPr>
              <a:t>Human Capital Management </a:t>
            </a:r>
          </a:p>
          <a:p>
            <a:pPr>
              <a:defRPr/>
            </a:pPr>
            <a:endParaRPr lang="en-US" sz="2800">
              <a:solidFill>
                <a:srgbClr val="990000"/>
              </a:solidFill>
            </a:endParaRPr>
          </a:p>
          <a:p>
            <a:pPr>
              <a:defRPr/>
            </a:pPr>
            <a:br>
              <a:rPr lang="en-US" sz="2800">
                <a:solidFill>
                  <a:schemeClr val="bg1">
                    <a:lumMod val="50000"/>
                  </a:schemeClr>
                </a:solidFill>
              </a:rPr>
            </a:br>
            <a:endParaRPr lang="en-US" sz="2800"/>
          </a:p>
        </p:txBody>
      </p:sp>
    </p:spTree>
    <p:extLst>
      <p:ext uri="{BB962C8B-B14F-4D97-AF65-F5344CB8AC3E}">
        <p14:creationId xmlns:p14="http://schemas.microsoft.com/office/powerpoint/2010/main" val="4285323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A3EF1-9E73-ECE6-0A3C-08064D646784}"/>
            </a:ext>
          </a:extLst>
        </p:cNvPr>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3592E693-5B83-2A0A-A1B3-4C2E4F450077}"/>
              </a:ext>
            </a:extLst>
          </p:cNvPr>
          <p:cNvGraphicFramePr/>
          <p:nvPr>
            <p:extLst>
              <p:ext uri="{D42A27DB-BD31-4B8C-83A1-F6EECF244321}">
                <p14:modId xmlns:p14="http://schemas.microsoft.com/office/powerpoint/2010/main" val="2956134050"/>
              </p:ext>
            </p:extLst>
          </p:nvPr>
        </p:nvGraphicFramePr>
        <p:xfrm>
          <a:off x="1524001" y="76617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604B741-B0F1-8947-ACF0-6244C62B9DB6}"/>
              </a:ext>
            </a:extLst>
          </p:cNvPr>
          <p:cNvSpPr txBox="1">
            <a:spLocks/>
          </p:cNvSpPr>
          <p:nvPr/>
        </p:nvSpPr>
        <p:spPr>
          <a:xfrm>
            <a:off x="214406" y="155168"/>
            <a:ext cx="8285160" cy="4026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n-US" sz="2800">
                <a:solidFill>
                  <a:srgbClr val="990000"/>
                </a:solidFill>
              </a:rPr>
              <a:t>Enterprise Performance Management </a:t>
            </a:r>
          </a:p>
          <a:p>
            <a:pPr>
              <a:defRPr/>
            </a:pPr>
            <a:endParaRPr lang="en-US" sz="2800">
              <a:solidFill>
                <a:srgbClr val="990000"/>
              </a:solidFill>
            </a:endParaRPr>
          </a:p>
          <a:p>
            <a:pPr>
              <a:defRPr/>
            </a:pPr>
            <a:endParaRPr lang="en-US" sz="2800"/>
          </a:p>
        </p:txBody>
      </p:sp>
    </p:spTree>
    <p:extLst>
      <p:ext uri="{BB962C8B-B14F-4D97-AF65-F5344CB8AC3E}">
        <p14:creationId xmlns:p14="http://schemas.microsoft.com/office/powerpoint/2010/main" val="1748179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178AE-9EFF-57C8-7F2E-C642D01C13A1}"/>
            </a:ext>
          </a:extLst>
        </p:cNvPr>
        <p:cNvGrpSpPr/>
        <p:nvPr/>
      </p:nvGrpSpPr>
      <p:grpSpPr>
        <a:xfrm>
          <a:off x="0" y="0"/>
          <a:ext cx="0" cy="0"/>
          <a:chOff x="0" y="0"/>
          <a:chExt cx="0" cy="0"/>
        </a:xfrm>
      </p:grpSpPr>
      <p:sp>
        <p:nvSpPr>
          <p:cNvPr id="4" name="Hexagon 3">
            <a:extLst>
              <a:ext uri="{FF2B5EF4-FFF2-40B4-BE49-F238E27FC236}">
                <a16:creationId xmlns:a16="http://schemas.microsoft.com/office/drawing/2014/main" id="{C6B73556-63F4-4092-48E5-652AB6805437}"/>
              </a:ext>
            </a:extLst>
          </p:cNvPr>
          <p:cNvSpPr/>
          <p:nvPr/>
        </p:nvSpPr>
        <p:spPr>
          <a:xfrm>
            <a:off x="3255234" y="3398165"/>
            <a:ext cx="628886" cy="541731"/>
          </a:xfrm>
          <a:prstGeom prst="hexagon">
            <a:avLst>
              <a:gd name="adj" fmla="val 28900"/>
              <a:gd name="vf" fmla="val 11547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1050"/>
          </a:p>
        </p:txBody>
      </p:sp>
      <p:sp>
        <p:nvSpPr>
          <p:cNvPr id="5" name="Hexagon 4">
            <a:extLst>
              <a:ext uri="{FF2B5EF4-FFF2-40B4-BE49-F238E27FC236}">
                <a16:creationId xmlns:a16="http://schemas.microsoft.com/office/drawing/2014/main" id="{BE2EAED2-4A26-1844-3077-90CCE2EC1754}"/>
              </a:ext>
            </a:extLst>
          </p:cNvPr>
          <p:cNvSpPr/>
          <p:nvPr/>
        </p:nvSpPr>
        <p:spPr>
          <a:xfrm>
            <a:off x="4529797" y="3229352"/>
            <a:ext cx="628886" cy="541731"/>
          </a:xfrm>
          <a:prstGeom prst="hexagon">
            <a:avLst>
              <a:gd name="adj" fmla="val 28900"/>
              <a:gd name="vf" fmla="val 11547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1050"/>
          </a:p>
        </p:txBody>
      </p:sp>
      <p:sp>
        <p:nvSpPr>
          <p:cNvPr id="7" name="Title 1">
            <a:extLst>
              <a:ext uri="{FF2B5EF4-FFF2-40B4-BE49-F238E27FC236}">
                <a16:creationId xmlns:a16="http://schemas.microsoft.com/office/drawing/2014/main" id="{3F19AFD6-EBBE-3FB0-BF07-2750BE8B0602}"/>
              </a:ext>
            </a:extLst>
          </p:cNvPr>
          <p:cNvSpPr txBox="1">
            <a:spLocks/>
          </p:cNvSpPr>
          <p:nvPr/>
        </p:nvSpPr>
        <p:spPr>
          <a:xfrm>
            <a:off x="214406" y="155168"/>
            <a:ext cx="6302746" cy="4026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n-US" sz="2800">
                <a:solidFill>
                  <a:srgbClr val="990000"/>
                </a:solidFill>
              </a:rPr>
              <a:t>CHART OF ACCOUNTS</a:t>
            </a:r>
            <a:br>
              <a:rPr lang="en-US" sz="2800"/>
            </a:br>
            <a:endParaRPr lang="en-US" sz="2800"/>
          </a:p>
        </p:txBody>
      </p:sp>
      <p:pic>
        <p:nvPicPr>
          <p:cNvPr id="24" name="Picture 23" descr="Picture">
            <a:extLst>
              <a:ext uri="{FF2B5EF4-FFF2-40B4-BE49-F238E27FC236}">
                <a16:creationId xmlns:a16="http://schemas.microsoft.com/office/drawing/2014/main" id="{B699FF5C-C007-1793-DD88-F3E30D09DCD3}"/>
              </a:ext>
            </a:extLst>
          </p:cNvPr>
          <p:cNvPicPr>
            <a:picLocks noChangeAspect="1"/>
          </p:cNvPicPr>
          <p:nvPr/>
        </p:nvPicPr>
        <p:blipFill>
          <a:blip r:embed="rId3"/>
          <a:stretch>
            <a:fillRect/>
          </a:stretch>
        </p:blipFill>
        <p:spPr>
          <a:xfrm>
            <a:off x="305752" y="1450658"/>
            <a:ext cx="6400800" cy="2895600"/>
          </a:xfrm>
          <a:prstGeom prst="rect">
            <a:avLst/>
          </a:prstGeom>
        </p:spPr>
      </p:pic>
      <p:sp>
        <p:nvSpPr>
          <p:cNvPr id="2" name="TextBox 1">
            <a:extLst>
              <a:ext uri="{FF2B5EF4-FFF2-40B4-BE49-F238E27FC236}">
                <a16:creationId xmlns:a16="http://schemas.microsoft.com/office/drawing/2014/main" id="{9C12DCA7-9CC2-DFA4-8466-6B328A7AD7A3}"/>
              </a:ext>
            </a:extLst>
          </p:cNvPr>
          <p:cNvSpPr txBox="1"/>
          <p:nvPr/>
        </p:nvSpPr>
        <p:spPr>
          <a:xfrm>
            <a:off x="6793229" y="1464945"/>
            <a:ext cx="1931669"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latin typeface="Montserrat"/>
                <a:ea typeface="Calibri"/>
              </a:rPr>
              <a:t>Each field tells a story about the transaction. Here we have, for example, the field tells you the store location, this field tells which department sold those goods, whether it was a sale, a return, or an exchange, which in in the Account segment.</a:t>
            </a:r>
          </a:p>
        </p:txBody>
      </p:sp>
      <p:sp>
        <p:nvSpPr>
          <p:cNvPr id="3" name="TextBox 2">
            <a:extLst>
              <a:ext uri="{FF2B5EF4-FFF2-40B4-BE49-F238E27FC236}">
                <a16:creationId xmlns:a16="http://schemas.microsoft.com/office/drawing/2014/main" id="{8BA39612-817E-689E-2FC9-8B18699440DF}"/>
              </a:ext>
            </a:extLst>
          </p:cNvPr>
          <p:cNvSpPr txBox="1"/>
          <p:nvPr/>
        </p:nvSpPr>
        <p:spPr>
          <a:xfrm>
            <a:off x="295274" y="697230"/>
            <a:ext cx="840295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Montserrat"/>
                <a:ea typeface="Calibri"/>
              </a:rPr>
              <a:t>To give you an example of a chart of accounts, let’s look at an everyday usage of how retailers leverage their chart to classify financial transactions:</a:t>
            </a:r>
          </a:p>
        </p:txBody>
      </p:sp>
    </p:spTree>
    <p:extLst>
      <p:ext uri="{BB962C8B-B14F-4D97-AF65-F5344CB8AC3E}">
        <p14:creationId xmlns:p14="http://schemas.microsoft.com/office/powerpoint/2010/main" val="1343323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B2A23C95-3EB0-5D1D-5DC6-3F61A2512B0D}"/>
              </a:ext>
            </a:extLst>
          </p:cNvPr>
          <p:cNvSpPr/>
          <p:nvPr/>
        </p:nvSpPr>
        <p:spPr>
          <a:xfrm>
            <a:off x="3255234" y="3398165"/>
            <a:ext cx="628886" cy="541731"/>
          </a:xfrm>
          <a:prstGeom prst="hexagon">
            <a:avLst>
              <a:gd name="adj" fmla="val 28900"/>
              <a:gd name="vf" fmla="val 11547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1050"/>
          </a:p>
        </p:txBody>
      </p:sp>
      <p:sp>
        <p:nvSpPr>
          <p:cNvPr id="5" name="Hexagon 4">
            <a:extLst>
              <a:ext uri="{FF2B5EF4-FFF2-40B4-BE49-F238E27FC236}">
                <a16:creationId xmlns:a16="http://schemas.microsoft.com/office/drawing/2014/main" id="{2FD5F848-5633-AD15-B146-D9A07D2EB6E9}"/>
              </a:ext>
            </a:extLst>
          </p:cNvPr>
          <p:cNvSpPr/>
          <p:nvPr/>
        </p:nvSpPr>
        <p:spPr>
          <a:xfrm>
            <a:off x="4529797" y="3229352"/>
            <a:ext cx="628886" cy="541731"/>
          </a:xfrm>
          <a:prstGeom prst="hexagon">
            <a:avLst>
              <a:gd name="adj" fmla="val 28900"/>
              <a:gd name="vf" fmla="val 11547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1050"/>
          </a:p>
        </p:txBody>
      </p:sp>
      <p:graphicFrame>
        <p:nvGraphicFramePr>
          <p:cNvPr id="6" name="Diagram 5">
            <a:extLst>
              <a:ext uri="{FF2B5EF4-FFF2-40B4-BE49-F238E27FC236}">
                <a16:creationId xmlns:a16="http://schemas.microsoft.com/office/drawing/2014/main" id="{2568666E-232E-F4F2-DAE5-CC7639E62468}"/>
              </a:ext>
            </a:extLst>
          </p:cNvPr>
          <p:cNvGraphicFramePr/>
          <p:nvPr>
            <p:extLst>
              <p:ext uri="{D42A27DB-BD31-4B8C-83A1-F6EECF244321}">
                <p14:modId xmlns:p14="http://schemas.microsoft.com/office/powerpoint/2010/main" val="2159534363"/>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7AB819E4-5D4A-2732-A604-DB89F3DE7502}"/>
              </a:ext>
            </a:extLst>
          </p:cNvPr>
          <p:cNvSpPr txBox="1">
            <a:spLocks/>
          </p:cNvSpPr>
          <p:nvPr/>
        </p:nvSpPr>
        <p:spPr>
          <a:xfrm>
            <a:off x="214406" y="155168"/>
            <a:ext cx="6302746" cy="4026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n-US" sz="2800">
                <a:solidFill>
                  <a:srgbClr val="990000"/>
                </a:solidFill>
              </a:rPr>
              <a:t>Enterprise Resource Planning</a:t>
            </a:r>
            <a:br>
              <a:rPr lang="en-US" sz="2800">
                <a:solidFill>
                  <a:schemeClr val="bg1">
                    <a:lumMod val="50000"/>
                  </a:schemeClr>
                </a:solidFill>
              </a:rPr>
            </a:br>
            <a:endParaRPr lang="en-US" sz="2800"/>
          </a:p>
        </p:txBody>
      </p:sp>
    </p:spTree>
    <p:extLst>
      <p:ext uri="{BB962C8B-B14F-4D97-AF65-F5344CB8AC3E}">
        <p14:creationId xmlns:p14="http://schemas.microsoft.com/office/powerpoint/2010/main" val="2455853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99957-5C38-D0CA-8FF7-25108B3B4834}"/>
            </a:ext>
          </a:extLst>
        </p:cNvPr>
        <p:cNvGrpSpPr/>
        <p:nvPr/>
      </p:nvGrpSpPr>
      <p:grpSpPr>
        <a:xfrm>
          <a:off x="0" y="0"/>
          <a:ext cx="0" cy="0"/>
          <a:chOff x="0" y="0"/>
          <a:chExt cx="0" cy="0"/>
        </a:xfrm>
      </p:grpSpPr>
      <p:cxnSp>
        <p:nvCxnSpPr>
          <p:cNvPr id="41" name="Straight Arrow Connector 40">
            <a:extLst>
              <a:ext uri="{FF2B5EF4-FFF2-40B4-BE49-F238E27FC236}">
                <a16:creationId xmlns:a16="http://schemas.microsoft.com/office/drawing/2014/main" id="{50CE8234-6FD3-2E9A-1FE5-D2DEEB1FF982}"/>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39" idx="0"/>
            <a:endCxn id="40" idx="2"/>
          </p:cNvCxnSpPr>
          <p:nvPr/>
        </p:nvCxnSpPr>
        <p:spPr>
          <a:xfrm flipH="1" flipV="1">
            <a:off x="3530230" y="3243455"/>
            <a:ext cx="1" cy="232202"/>
          </a:xfrm>
          <a:prstGeom prst="straightConnector1">
            <a:avLst/>
          </a:prstGeom>
          <a:ln>
            <a:solidFill>
              <a:srgbClr val="99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61C19BD-3626-66FC-036D-3C7C3CBCF21D}"/>
              </a:ext>
              <a:ext uri="{C183D7F6-B498-43B3-948B-1728B52AA6E4}">
                <adec:decorative xmlns:adec="http://schemas.microsoft.com/office/drawing/2017/decorative" val="1"/>
              </a:ext>
            </a:extLst>
          </p:cNvPr>
          <p:cNvGrpSpPr>
            <a:grpSpLocks noGrp="1" noUngrp="1" noRot="1" noMove="1" noResize="1"/>
          </p:cNvGrpSpPr>
          <p:nvPr/>
        </p:nvGrpSpPr>
        <p:grpSpPr>
          <a:xfrm>
            <a:off x="5375098" y="1059052"/>
            <a:ext cx="406216" cy="317900"/>
            <a:chOff x="1738313" y="7102475"/>
            <a:chExt cx="568325" cy="566738"/>
          </a:xfrm>
          <a:solidFill>
            <a:schemeClr val="tx1"/>
          </a:solidFill>
        </p:grpSpPr>
        <p:sp>
          <p:nvSpPr>
            <p:cNvPr id="6" name="Freeform 182">
              <a:extLst>
                <a:ext uri="{FF2B5EF4-FFF2-40B4-BE49-F238E27FC236}">
                  <a16:creationId xmlns:a16="http://schemas.microsoft.com/office/drawing/2014/main" id="{BA71C127-DA74-C27E-4AAA-23AC274FAE61}"/>
                </a:ext>
              </a:extLst>
            </p:cNvPr>
            <p:cNvSpPr>
              <a:spLocks noGrp="1" noRot="1" noMove="1" noResize="1" noEditPoints="1" noAdjustHandles="1" noChangeArrowheads="1" noChangeShapeType="1"/>
            </p:cNvSpPr>
            <p:nvPr/>
          </p:nvSpPr>
          <p:spPr bwMode="auto">
            <a:xfrm>
              <a:off x="1885950" y="7559675"/>
              <a:ext cx="42862" cy="109538"/>
            </a:xfrm>
            <a:custGeom>
              <a:avLst/>
              <a:gdLst>
                <a:gd name="T0" fmla="*/ 14 w 18"/>
                <a:gd name="T1" fmla="*/ 0 h 47"/>
                <a:gd name="T2" fmla="*/ 8 w 18"/>
                <a:gd name="T3" fmla="*/ 4 h 47"/>
                <a:gd name="T4" fmla="*/ 1 w 18"/>
                <a:gd name="T5" fmla="*/ 41 h 47"/>
                <a:gd name="T6" fmla="*/ 5 w 18"/>
                <a:gd name="T7" fmla="*/ 47 h 47"/>
                <a:gd name="T8" fmla="*/ 6 w 18"/>
                <a:gd name="T9" fmla="*/ 47 h 47"/>
                <a:gd name="T10" fmla="*/ 11 w 18"/>
                <a:gd name="T11" fmla="*/ 43 h 47"/>
                <a:gd name="T12" fmla="*/ 18 w 18"/>
                <a:gd name="T13" fmla="*/ 6 h 47"/>
                <a:gd name="T14" fmla="*/ 14 w 18"/>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7">
                  <a:moveTo>
                    <a:pt x="14" y="0"/>
                  </a:moveTo>
                  <a:cubicBezTo>
                    <a:pt x="11" y="0"/>
                    <a:pt x="9" y="1"/>
                    <a:pt x="8" y="4"/>
                  </a:cubicBezTo>
                  <a:cubicBezTo>
                    <a:pt x="1" y="41"/>
                    <a:pt x="1" y="41"/>
                    <a:pt x="1" y="41"/>
                  </a:cubicBezTo>
                  <a:cubicBezTo>
                    <a:pt x="0" y="44"/>
                    <a:pt x="2" y="46"/>
                    <a:pt x="5" y="47"/>
                  </a:cubicBezTo>
                  <a:cubicBezTo>
                    <a:pt x="5" y="47"/>
                    <a:pt x="5" y="47"/>
                    <a:pt x="6" y="47"/>
                  </a:cubicBezTo>
                  <a:cubicBezTo>
                    <a:pt x="8" y="47"/>
                    <a:pt x="10" y="45"/>
                    <a:pt x="11" y="43"/>
                  </a:cubicBezTo>
                  <a:cubicBezTo>
                    <a:pt x="18" y="6"/>
                    <a:pt x="18" y="6"/>
                    <a:pt x="18" y="6"/>
                  </a:cubicBezTo>
                  <a:cubicBezTo>
                    <a:pt x="18" y="3"/>
                    <a:pt x="16" y="1"/>
                    <a:pt x="1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7" name="Freeform 183">
              <a:extLst>
                <a:ext uri="{FF2B5EF4-FFF2-40B4-BE49-F238E27FC236}">
                  <a16:creationId xmlns:a16="http://schemas.microsoft.com/office/drawing/2014/main" id="{14944FBC-51F7-F344-9E7A-00DFAE0C071E}"/>
                </a:ext>
              </a:extLst>
            </p:cNvPr>
            <p:cNvSpPr>
              <a:spLocks noGrp="1" noRot="1" noMove="1" noResize="1" noEditPoints="1" noAdjustHandles="1" noChangeArrowheads="1" noChangeShapeType="1"/>
            </p:cNvSpPr>
            <p:nvPr/>
          </p:nvSpPr>
          <p:spPr bwMode="auto">
            <a:xfrm>
              <a:off x="2116138" y="7559675"/>
              <a:ext cx="41275" cy="109538"/>
            </a:xfrm>
            <a:custGeom>
              <a:avLst/>
              <a:gdLst>
                <a:gd name="T0" fmla="*/ 4 w 18"/>
                <a:gd name="T1" fmla="*/ 0 h 47"/>
                <a:gd name="T2" fmla="*/ 0 w 18"/>
                <a:gd name="T3" fmla="*/ 6 h 47"/>
                <a:gd name="T4" fmla="*/ 8 w 18"/>
                <a:gd name="T5" fmla="*/ 43 h 47"/>
                <a:gd name="T6" fmla="*/ 12 w 18"/>
                <a:gd name="T7" fmla="*/ 47 h 47"/>
                <a:gd name="T8" fmla="*/ 13 w 18"/>
                <a:gd name="T9" fmla="*/ 47 h 47"/>
                <a:gd name="T10" fmla="*/ 17 w 18"/>
                <a:gd name="T11" fmla="*/ 41 h 47"/>
                <a:gd name="T12" fmla="*/ 10 w 18"/>
                <a:gd name="T13" fmla="*/ 4 h 47"/>
                <a:gd name="T14" fmla="*/ 4 w 18"/>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7">
                  <a:moveTo>
                    <a:pt x="4" y="0"/>
                  </a:moveTo>
                  <a:cubicBezTo>
                    <a:pt x="2" y="1"/>
                    <a:pt x="0" y="3"/>
                    <a:pt x="0" y="6"/>
                  </a:cubicBezTo>
                  <a:cubicBezTo>
                    <a:pt x="8" y="43"/>
                    <a:pt x="8" y="43"/>
                    <a:pt x="8" y="43"/>
                  </a:cubicBezTo>
                  <a:cubicBezTo>
                    <a:pt x="8" y="45"/>
                    <a:pt x="10" y="47"/>
                    <a:pt x="12" y="47"/>
                  </a:cubicBezTo>
                  <a:cubicBezTo>
                    <a:pt x="13" y="47"/>
                    <a:pt x="13" y="47"/>
                    <a:pt x="13" y="47"/>
                  </a:cubicBezTo>
                  <a:cubicBezTo>
                    <a:pt x="16" y="46"/>
                    <a:pt x="18" y="44"/>
                    <a:pt x="17" y="41"/>
                  </a:cubicBezTo>
                  <a:cubicBezTo>
                    <a:pt x="10" y="4"/>
                    <a:pt x="10" y="4"/>
                    <a:pt x="10" y="4"/>
                  </a:cubicBezTo>
                  <a:cubicBezTo>
                    <a:pt x="10" y="1"/>
                    <a:pt x="7" y="0"/>
                    <a:pt x="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8" name="Freeform 184">
              <a:extLst>
                <a:ext uri="{FF2B5EF4-FFF2-40B4-BE49-F238E27FC236}">
                  <a16:creationId xmlns:a16="http://schemas.microsoft.com/office/drawing/2014/main" id="{4108BD76-BDFB-EFE2-4821-A126336A27BE}"/>
                </a:ext>
              </a:extLst>
            </p:cNvPr>
            <p:cNvSpPr>
              <a:spLocks noGrp="1" noRot="1" noMove="1" noResize="1" noEditPoints="1" noAdjustHandles="1" noChangeArrowheads="1" noChangeShapeType="1"/>
            </p:cNvSpPr>
            <p:nvPr/>
          </p:nvSpPr>
          <p:spPr bwMode="auto">
            <a:xfrm>
              <a:off x="1738313" y="7102475"/>
              <a:ext cx="568325" cy="434975"/>
            </a:xfrm>
            <a:custGeom>
              <a:avLst/>
              <a:gdLst>
                <a:gd name="T0" fmla="*/ 240 w 245"/>
                <a:gd name="T1" fmla="*/ 18 h 187"/>
                <a:gd name="T2" fmla="*/ 160 w 245"/>
                <a:gd name="T3" fmla="*/ 18 h 187"/>
                <a:gd name="T4" fmla="*/ 160 w 245"/>
                <a:gd name="T5" fmla="*/ 5 h 187"/>
                <a:gd name="T6" fmla="*/ 155 w 245"/>
                <a:gd name="T7" fmla="*/ 0 h 187"/>
                <a:gd name="T8" fmla="*/ 150 w 245"/>
                <a:gd name="T9" fmla="*/ 5 h 187"/>
                <a:gd name="T10" fmla="*/ 150 w 245"/>
                <a:gd name="T11" fmla="*/ 18 h 187"/>
                <a:gd name="T12" fmla="*/ 93 w 245"/>
                <a:gd name="T13" fmla="*/ 18 h 187"/>
                <a:gd name="T14" fmla="*/ 93 w 245"/>
                <a:gd name="T15" fmla="*/ 5 h 187"/>
                <a:gd name="T16" fmla="*/ 88 w 245"/>
                <a:gd name="T17" fmla="*/ 0 h 187"/>
                <a:gd name="T18" fmla="*/ 83 w 245"/>
                <a:gd name="T19" fmla="*/ 5 h 187"/>
                <a:gd name="T20" fmla="*/ 83 w 245"/>
                <a:gd name="T21" fmla="*/ 18 h 187"/>
                <a:gd name="T22" fmla="*/ 5 w 245"/>
                <a:gd name="T23" fmla="*/ 18 h 187"/>
                <a:gd name="T24" fmla="*/ 0 w 245"/>
                <a:gd name="T25" fmla="*/ 23 h 187"/>
                <a:gd name="T26" fmla="*/ 0 w 245"/>
                <a:gd name="T27" fmla="*/ 182 h 187"/>
                <a:gd name="T28" fmla="*/ 5 w 245"/>
                <a:gd name="T29" fmla="*/ 187 h 187"/>
                <a:gd name="T30" fmla="*/ 240 w 245"/>
                <a:gd name="T31" fmla="*/ 187 h 187"/>
                <a:gd name="T32" fmla="*/ 245 w 245"/>
                <a:gd name="T33" fmla="*/ 182 h 187"/>
                <a:gd name="T34" fmla="*/ 245 w 245"/>
                <a:gd name="T35" fmla="*/ 23 h 187"/>
                <a:gd name="T36" fmla="*/ 240 w 245"/>
                <a:gd name="T37" fmla="*/ 18 h 187"/>
                <a:gd name="T38" fmla="*/ 235 w 245"/>
                <a:gd name="T39" fmla="*/ 177 h 187"/>
                <a:gd name="T40" fmla="*/ 10 w 245"/>
                <a:gd name="T41" fmla="*/ 177 h 187"/>
                <a:gd name="T42" fmla="*/ 10 w 245"/>
                <a:gd name="T43" fmla="*/ 27 h 187"/>
                <a:gd name="T44" fmla="*/ 235 w 245"/>
                <a:gd name="T45" fmla="*/ 27 h 187"/>
                <a:gd name="T46" fmla="*/ 235 w 245"/>
                <a:gd name="T47" fmla="*/ 17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5" h="187">
                  <a:moveTo>
                    <a:pt x="240" y="18"/>
                  </a:moveTo>
                  <a:cubicBezTo>
                    <a:pt x="160" y="18"/>
                    <a:pt x="160" y="18"/>
                    <a:pt x="160" y="18"/>
                  </a:cubicBezTo>
                  <a:cubicBezTo>
                    <a:pt x="160" y="5"/>
                    <a:pt x="160" y="5"/>
                    <a:pt x="160" y="5"/>
                  </a:cubicBezTo>
                  <a:cubicBezTo>
                    <a:pt x="160" y="2"/>
                    <a:pt x="158" y="0"/>
                    <a:pt x="155" y="0"/>
                  </a:cubicBezTo>
                  <a:cubicBezTo>
                    <a:pt x="153" y="0"/>
                    <a:pt x="150" y="2"/>
                    <a:pt x="150" y="5"/>
                  </a:cubicBezTo>
                  <a:cubicBezTo>
                    <a:pt x="150" y="18"/>
                    <a:pt x="150" y="18"/>
                    <a:pt x="150" y="18"/>
                  </a:cubicBezTo>
                  <a:cubicBezTo>
                    <a:pt x="93" y="18"/>
                    <a:pt x="93" y="18"/>
                    <a:pt x="93" y="18"/>
                  </a:cubicBezTo>
                  <a:cubicBezTo>
                    <a:pt x="93" y="5"/>
                    <a:pt x="93" y="5"/>
                    <a:pt x="93" y="5"/>
                  </a:cubicBezTo>
                  <a:cubicBezTo>
                    <a:pt x="93" y="2"/>
                    <a:pt x="91" y="0"/>
                    <a:pt x="88" y="0"/>
                  </a:cubicBezTo>
                  <a:cubicBezTo>
                    <a:pt x="85" y="0"/>
                    <a:pt x="83" y="2"/>
                    <a:pt x="83" y="5"/>
                  </a:cubicBezTo>
                  <a:cubicBezTo>
                    <a:pt x="83" y="18"/>
                    <a:pt x="83" y="18"/>
                    <a:pt x="83" y="18"/>
                  </a:cubicBezTo>
                  <a:cubicBezTo>
                    <a:pt x="5" y="18"/>
                    <a:pt x="5" y="18"/>
                    <a:pt x="5" y="18"/>
                  </a:cubicBezTo>
                  <a:cubicBezTo>
                    <a:pt x="2" y="18"/>
                    <a:pt x="0" y="20"/>
                    <a:pt x="0" y="23"/>
                  </a:cubicBezTo>
                  <a:cubicBezTo>
                    <a:pt x="0" y="182"/>
                    <a:pt x="0" y="182"/>
                    <a:pt x="0" y="182"/>
                  </a:cubicBezTo>
                  <a:cubicBezTo>
                    <a:pt x="0" y="185"/>
                    <a:pt x="2" y="187"/>
                    <a:pt x="5" y="187"/>
                  </a:cubicBezTo>
                  <a:cubicBezTo>
                    <a:pt x="240" y="187"/>
                    <a:pt x="240" y="187"/>
                    <a:pt x="240" y="187"/>
                  </a:cubicBezTo>
                  <a:cubicBezTo>
                    <a:pt x="243" y="187"/>
                    <a:pt x="245" y="185"/>
                    <a:pt x="245" y="182"/>
                  </a:cubicBezTo>
                  <a:cubicBezTo>
                    <a:pt x="245" y="23"/>
                    <a:pt x="245" y="23"/>
                    <a:pt x="245" y="23"/>
                  </a:cubicBezTo>
                  <a:cubicBezTo>
                    <a:pt x="245" y="20"/>
                    <a:pt x="243" y="18"/>
                    <a:pt x="240" y="18"/>
                  </a:cubicBezTo>
                  <a:close/>
                  <a:moveTo>
                    <a:pt x="235" y="177"/>
                  </a:moveTo>
                  <a:cubicBezTo>
                    <a:pt x="10" y="177"/>
                    <a:pt x="10" y="177"/>
                    <a:pt x="10" y="177"/>
                  </a:cubicBezTo>
                  <a:cubicBezTo>
                    <a:pt x="10" y="27"/>
                    <a:pt x="10" y="27"/>
                    <a:pt x="10" y="27"/>
                  </a:cubicBezTo>
                  <a:cubicBezTo>
                    <a:pt x="235" y="27"/>
                    <a:pt x="235" y="27"/>
                    <a:pt x="235" y="27"/>
                  </a:cubicBezTo>
                  <a:lnTo>
                    <a:pt x="235" y="17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9" name="Freeform 185">
              <a:extLst>
                <a:ext uri="{FF2B5EF4-FFF2-40B4-BE49-F238E27FC236}">
                  <a16:creationId xmlns:a16="http://schemas.microsoft.com/office/drawing/2014/main" id="{5D4542DA-C05A-938F-20F3-4E0705E50411}"/>
                </a:ext>
              </a:extLst>
            </p:cNvPr>
            <p:cNvSpPr>
              <a:spLocks noGrp="1" noRot="1" noMove="1" noResize="1" noEditPoints="1" noAdjustHandles="1" noChangeArrowheads="1" noChangeShapeType="1"/>
            </p:cNvSpPr>
            <p:nvPr/>
          </p:nvSpPr>
          <p:spPr bwMode="auto">
            <a:xfrm>
              <a:off x="1803400" y="7212013"/>
              <a:ext cx="438150" cy="257175"/>
            </a:xfrm>
            <a:custGeom>
              <a:avLst/>
              <a:gdLst>
                <a:gd name="T0" fmla="*/ 14 w 189"/>
                <a:gd name="T1" fmla="*/ 62 h 111"/>
                <a:gd name="T2" fmla="*/ 28 w 189"/>
                <a:gd name="T3" fmla="*/ 48 h 111"/>
                <a:gd name="T4" fmla="*/ 28 w 189"/>
                <a:gd name="T5" fmla="*/ 45 h 111"/>
                <a:gd name="T6" fmla="*/ 59 w 189"/>
                <a:gd name="T7" fmla="*/ 25 h 111"/>
                <a:gd name="T8" fmla="*/ 68 w 189"/>
                <a:gd name="T9" fmla="*/ 28 h 111"/>
                <a:gd name="T10" fmla="*/ 68 w 189"/>
                <a:gd name="T11" fmla="*/ 28 h 111"/>
                <a:gd name="T12" fmla="*/ 71 w 189"/>
                <a:gd name="T13" fmla="*/ 28 h 111"/>
                <a:gd name="T14" fmla="*/ 110 w 189"/>
                <a:gd name="T15" fmla="*/ 88 h 111"/>
                <a:gd name="T16" fmla="*/ 107 w 189"/>
                <a:gd name="T17" fmla="*/ 97 h 111"/>
                <a:gd name="T18" fmla="*/ 121 w 189"/>
                <a:gd name="T19" fmla="*/ 111 h 111"/>
                <a:gd name="T20" fmla="*/ 121 w 189"/>
                <a:gd name="T21" fmla="*/ 111 h 111"/>
                <a:gd name="T22" fmla="*/ 135 w 189"/>
                <a:gd name="T23" fmla="*/ 97 h 111"/>
                <a:gd name="T24" fmla="*/ 134 w 189"/>
                <a:gd name="T25" fmla="*/ 90 h 111"/>
                <a:gd name="T26" fmla="*/ 170 w 189"/>
                <a:gd name="T27" fmla="*/ 51 h 111"/>
                <a:gd name="T28" fmla="*/ 175 w 189"/>
                <a:gd name="T29" fmla="*/ 52 h 111"/>
                <a:gd name="T30" fmla="*/ 175 w 189"/>
                <a:gd name="T31" fmla="*/ 52 h 111"/>
                <a:gd name="T32" fmla="*/ 189 w 189"/>
                <a:gd name="T33" fmla="*/ 38 h 111"/>
                <a:gd name="T34" fmla="*/ 175 w 189"/>
                <a:gd name="T35" fmla="*/ 24 h 111"/>
                <a:gd name="T36" fmla="*/ 161 w 189"/>
                <a:gd name="T37" fmla="*/ 38 h 111"/>
                <a:gd name="T38" fmla="*/ 162 w 189"/>
                <a:gd name="T39" fmla="*/ 45 h 111"/>
                <a:gd name="T40" fmla="*/ 127 w 189"/>
                <a:gd name="T41" fmla="*/ 84 h 111"/>
                <a:gd name="T42" fmla="*/ 121 w 189"/>
                <a:gd name="T43" fmla="*/ 83 h 111"/>
                <a:gd name="T44" fmla="*/ 118 w 189"/>
                <a:gd name="T45" fmla="*/ 83 h 111"/>
                <a:gd name="T46" fmla="*/ 79 w 189"/>
                <a:gd name="T47" fmla="*/ 22 h 111"/>
                <a:gd name="T48" fmla="*/ 82 w 189"/>
                <a:gd name="T49" fmla="*/ 14 h 111"/>
                <a:gd name="T50" fmla="*/ 68 w 189"/>
                <a:gd name="T51" fmla="*/ 0 h 111"/>
                <a:gd name="T52" fmla="*/ 54 w 189"/>
                <a:gd name="T53" fmla="*/ 14 h 111"/>
                <a:gd name="T54" fmla="*/ 54 w 189"/>
                <a:gd name="T55" fmla="*/ 17 h 111"/>
                <a:gd name="T56" fmla="*/ 23 w 189"/>
                <a:gd name="T57" fmla="*/ 37 h 111"/>
                <a:gd name="T58" fmla="*/ 14 w 189"/>
                <a:gd name="T59" fmla="*/ 34 h 111"/>
                <a:gd name="T60" fmla="*/ 0 w 189"/>
                <a:gd name="T61" fmla="*/ 48 h 111"/>
                <a:gd name="T62" fmla="*/ 14 w 189"/>
                <a:gd name="T63" fmla="*/ 62 h 111"/>
                <a:gd name="T64" fmla="*/ 175 w 189"/>
                <a:gd name="T65" fmla="*/ 34 h 111"/>
                <a:gd name="T66" fmla="*/ 179 w 189"/>
                <a:gd name="T67" fmla="*/ 38 h 111"/>
                <a:gd name="T68" fmla="*/ 175 w 189"/>
                <a:gd name="T69" fmla="*/ 42 h 111"/>
                <a:gd name="T70" fmla="*/ 171 w 189"/>
                <a:gd name="T71" fmla="*/ 38 h 111"/>
                <a:gd name="T72" fmla="*/ 175 w 189"/>
                <a:gd name="T73" fmla="*/ 34 h 111"/>
                <a:gd name="T74" fmla="*/ 121 w 189"/>
                <a:gd name="T75" fmla="*/ 93 h 111"/>
                <a:gd name="T76" fmla="*/ 126 w 189"/>
                <a:gd name="T77" fmla="*/ 97 h 111"/>
                <a:gd name="T78" fmla="*/ 121 w 189"/>
                <a:gd name="T79" fmla="*/ 101 h 111"/>
                <a:gd name="T80" fmla="*/ 117 w 189"/>
                <a:gd name="T81" fmla="*/ 97 h 111"/>
                <a:gd name="T82" fmla="*/ 118 w 189"/>
                <a:gd name="T83" fmla="*/ 94 h 111"/>
                <a:gd name="T84" fmla="*/ 121 w 189"/>
                <a:gd name="T85" fmla="*/ 93 h 111"/>
                <a:gd name="T86" fmla="*/ 65 w 189"/>
                <a:gd name="T87" fmla="*/ 11 h 111"/>
                <a:gd name="T88" fmla="*/ 68 w 189"/>
                <a:gd name="T89" fmla="*/ 10 h 111"/>
                <a:gd name="T90" fmla="*/ 72 w 189"/>
                <a:gd name="T91" fmla="*/ 14 h 111"/>
                <a:gd name="T92" fmla="*/ 68 w 189"/>
                <a:gd name="T93" fmla="*/ 18 h 111"/>
                <a:gd name="T94" fmla="*/ 64 w 189"/>
                <a:gd name="T95" fmla="*/ 14 h 111"/>
                <a:gd name="T96" fmla="*/ 65 w 189"/>
                <a:gd name="T97" fmla="*/ 11 h 111"/>
                <a:gd name="T98" fmla="*/ 14 w 189"/>
                <a:gd name="T99" fmla="*/ 44 h 111"/>
                <a:gd name="T100" fmla="*/ 18 w 189"/>
                <a:gd name="T101" fmla="*/ 48 h 111"/>
                <a:gd name="T102" fmla="*/ 14 w 189"/>
                <a:gd name="T103" fmla="*/ 52 h 111"/>
                <a:gd name="T104" fmla="*/ 10 w 189"/>
                <a:gd name="T105" fmla="*/ 48 h 111"/>
                <a:gd name="T106" fmla="*/ 14 w 189"/>
                <a:gd name="T107" fmla="*/ 4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 h="111">
                  <a:moveTo>
                    <a:pt x="14" y="62"/>
                  </a:moveTo>
                  <a:cubicBezTo>
                    <a:pt x="22" y="62"/>
                    <a:pt x="28" y="56"/>
                    <a:pt x="28" y="48"/>
                  </a:cubicBezTo>
                  <a:cubicBezTo>
                    <a:pt x="28" y="47"/>
                    <a:pt x="28" y="46"/>
                    <a:pt x="28" y="45"/>
                  </a:cubicBezTo>
                  <a:cubicBezTo>
                    <a:pt x="59" y="25"/>
                    <a:pt x="59" y="25"/>
                    <a:pt x="59" y="25"/>
                  </a:cubicBezTo>
                  <a:cubicBezTo>
                    <a:pt x="62" y="27"/>
                    <a:pt x="65" y="28"/>
                    <a:pt x="68" y="28"/>
                  </a:cubicBezTo>
                  <a:cubicBezTo>
                    <a:pt x="68" y="28"/>
                    <a:pt x="68" y="28"/>
                    <a:pt x="68" y="28"/>
                  </a:cubicBezTo>
                  <a:cubicBezTo>
                    <a:pt x="69" y="28"/>
                    <a:pt x="70" y="28"/>
                    <a:pt x="71" y="28"/>
                  </a:cubicBezTo>
                  <a:cubicBezTo>
                    <a:pt x="110" y="88"/>
                    <a:pt x="110" y="88"/>
                    <a:pt x="110" y="88"/>
                  </a:cubicBezTo>
                  <a:cubicBezTo>
                    <a:pt x="108" y="91"/>
                    <a:pt x="107" y="94"/>
                    <a:pt x="107" y="97"/>
                  </a:cubicBezTo>
                  <a:cubicBezTo>
                    <a:pt x="107" y="104"/>
                    <a:pt x="114" y="111"/>
                    <a:pt x="121" y="111"/>
                  </a:cubicBezTo>
                  <a:cubicBezTo>
                    <a:pt x="121" y="111"/>
                    <a:pt x="121" y="111"/>
                    <a:pt x="121" y="111"/>
                  </a:cubicBezTo>
                  <a:cubicBezTo>
                    <a:pt x="129" y="111"/>
                    <a:pt x="135" y="104"/>
                    <a:pt x="135" y="97"/>
                  </a:cubicBezTo>
                  <a:cubicBezTo>
                    <a:pt x="135" y="94"/>
                    <a:pt x="135" y="92"/>
                    <a:pt x="134" y="90"/>
                  </a:cubicBezTo>
                  <a:cubicBezTo>
                    <a:pt x="170" y="51"/>
                    <a:pt x="170" y="51"/>
                    <a:pt x="170" y="51"/>
                  </a:cubicBezTo>
                  <a:cubicBezTo>
                    <a:pt x="171" y="52"/>
                    <a:pt x="173" y="52"/>
                    <a:pt x="175" y="52"/>
                  </a:cubicBezTo>
                  <a:cubicBezTo>
                    <a:pt x="175" y="52"/>
                    <a:pt x="175" y="52"/>
                    <a:pt x="175" y="52"/>
                  </a:cubicBezTo>
                  <a:cubicBezTo>
                    <a:pt x="183" y="52"/>
                    <a:pt x="189" y="46"/>
                    <a:pt x="189" y="38"/>
                  </a:cubicBezTo>
                  <a:cubicBezTo>
                    <a:pt x="189" y="30"/>
                    <a:pt x="183" y="24"/>
                    <a:pt x="175" y="24"/>
                  </a:cubicBezTo>
                  <a:cubicBezTo>
                    <a:pt x="167" y="24"/>
                    <a:pt x="161" y="30"/>
                    <a:pt x="161" y="38"/>
                  </a:cubicBezTo>
                  <a:cubicBezTo>
                    <a:pt x="161" y="41"/>
                    <a:pt x="162" y="43"/>
                    <a:pt x="162" y="45"/>
                  </a:cubicBezTo>
                  <a:cubicBezTo>
                    <a:pt x="127" y="84"/>
                    <a:pt x="127" y="84"/>
                    <a:pt x="127" y="84"/>
                  </a:cubicBezTo>
                  <a:cubicBezTo>
                    <a:pt x="125" y="83"/>
                    <a:pt x="123" y="83"/>
                    <a:pt x="121" y="83"/>
                  </a:cubicBezTo>
                  <a:cubicBezTo>
                    <a:pt x="120" y="83"/>
                    <a:pt x="119" y="83"/>
                    <a:pt x="118" y="83"/>
                  </a:cubicBezTo>
                  <a:cubicBezTo>
                    <a:pt x="79" y="22"/>
                    <a:pt x="79" y="22"/>
                    <a:pt x="79" y="22"/>
                  </a:cubicBezTo>
                  <a:cubicBezTo>
                    <a:pt x="81" y="20"/>
                    <a:pt x="82" y="17"/>
                    <a:pt x="82" y="14"/>
                  </a:cubicBezTo>
                  <a:cubicBezTo>
                    <a:pt x="82" y="6"/>
                    <a:pt x="76" y="0"/>
                    <a:pt x="68" y="0"/>
                  </a:cubicBezTo>
                  <a:cubicBezTo>
                    <a:pt x="60" y="0"/>
                    <a:pt x="54" y="6"/>
                    <a:pt x="54" y="14"/>
                  </a:cubicBezTo>
                  <a:cubicBezTo>
                    <a:pt x="54" y="15"/>
                    <a:pt x="54" y="16"/>
                    <a:pt x="54" y="17"/>
                  </a:cubicBezTo>
                  <a:cubicBezTo>
                    <a:pt x="23" y="37"/>
                    <a:pt x="23" y="37"/>
                    <a:pt x="23" y="37"/>
                  </a:cubicBezTo>
                  <a:cubicBezTo>
                    <a:pt x="20" y="35"/>
                    <a:pt x="17" y="34"/>
                    <a:pt x="14" y="34"/>
                  </a:cubicBezTo>
                  <a:cubicBezTo>
                    <a:pt x="6" y="34"/>
                    <a:pt x="0" y="40"/>
                    <a:pt x="0" y="48"/>
                  </a:cubicBezTo>
                  <a:cubicBezTo>
                    <a:pt x="0" y="56"/>
                    <a:pt x="6" y="62"/>
                    <a:pt x="14" y="62"/>
                  </a:cubicBezTo>
                  <a:close/>
                  <a:moveTo>
                    <a:pt x="175" y="34"/>
                  </a:moveTo>
                  <a:cubicBezTo>
                    <a:pt x="177" y="34"/>
                    <a:pt x="179" y="36"/>
                    <a:pt x="179" y="38"/>
                  </a:cubicBezTo>
                  <a:cubicBezTo>
                    <a:pt x="179" y="41"/>
                    <a:pt x="177" y="42"/>
                    <a:pt x="175" y="42"/>
                  </a:cubicBezTo>
                  <a:cubicBezTo>
                    <a:pt x="173" y="42"/>
                    <a:pt x="171" y="41"/>
                    <a:pt x="171" y="38"/>
                  </a:cubicBezTo>
                  <a:cubicBezTo>
                    <a:pt x="171" y="36"/>
                    <a:pt x="173" y="34"/>
                    <a:pt x="175" y="34"/>
                  </a:cubicBezTo>
                  <a:close/>
                  <a:moveTo>
                    <a:pt x="121" y="93"/>
                  </a:moveTo>
                  <a:cubicBezTo>
                    <a:pt x="124" y="93"/>
                    <a:pt x="126" y="94"/>
                    <a:pt x="126" y="97"/>
                  </a:cubicBezTo>
                  <a:cubicBezTo>
                    <a:pt x="126" y="99"/>
                    <a:pt x="124" y="101"/>
                    <a:pt x="121" y="101"/>
                  </a:cubicBezTo>
                  <a:cubicBezTo>
                    <a:pt x="119" y="101"/>
                    <a:pt x="117" y="99"/>
                    <a:pt x="117" y="97"/>
                  </a:cubicBezTo>
                  <a:cubicBezTo>
                    <a:pt x="117" y="96"/>
                    <a:pt x="118" y="95"/>
                    <a:pt x="118" y="94"/>
                  </a:cubicBezTo>
                  <a:cubicBezTo>
                    <a:pt x="119" y="93"/>
                    <a:pt x="120" y="93"/>
                    <a:pt x="121" y="93"/>
                  </a:cubicBezTo>
                  <a:close/>
                  <a:moveTo>
                    <a:pt x="65" y="11"/>
                  </a:moveTo>
                  <a:cubicBezTo>
                    <a:pt x="66" y="10"/>
                    <a:pt x="67" y="10"/>
                    <a:pt x="68" y="10"/>
                  </a:cubicBezTo>
                  <a:cubicBezTo>
                    <a:pt x="70" y="10"/>
                    <a:pt x="72" y="12"/>
                    <a:pt x="72" y="14"/>
                  </a:cubicBezTo>
                  <a:cubicBezTo>
                    <a:pt x="72" y="16"/>
                    <a:pt x="70" y="18"/>
                    <a:pt x="68" y="18"/>
                  </a:cubicBezTo>
                  <a:cubicBezTo>
                    <a:pt x="65" y="18"/>
                    <a:pt x="64" y="16"/>
                    <a:pt x="64" y="14"/>
                  </a:cubicBezTo>
                  <a:cubicBezTo>
                    <a:pt x="64" y="13"/>
                    <a:pt x="64" y="12"/>
                    <a:pt x="65" y="11"/>
                  </a:cubicBezTo>
                  <a:close/>
                  <a:moveTo>
                    <a:pt x="14" y="44"/>
                  </a:moveTo>
                  <a:cubicBezTo>
                    <a:pt x="17" y="44"/>
                    <a:pt x="18" y="46"/>
                    <a:pt x="18" y="48"/>
                  </a:cubicBezTo>
                  <a:cubicBezTo>
                    <a:pt x="18" y="50"/>
                    <a:pt x="17" y="52"/>
                    <a:pt x="14" y="52"/>
                  </a:cubicBezTo>
                  <a:cubicBezTo>
                    <a:pt x="12" y="52"/>
                    <a:pt x="10" y="50"/>
                    <a:pt x="10" y="48"/>
                  </a:cubicBezTo>
                  <a:cubicBezTo>
                    <a:pt x="10" y="46"/>
                    <a:pt x="12" y="44"/>
                    <a:pt x="14" y="4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grpSp>
      <p:grpSp>
        <p:nvGrpSpPr>
          <p:cNvPr id="10" name="Group 9">
            <a:extLst>
              <a:ext uri="{FF2B5EF4-FFF2-40B4-BE49-F238E27FC236}">
                <a16:creationId xmlns:a16="http://schemas.microsoft.com/office/drawing/2014/main" id="{DF09FDE0-4528-2333-A38C-29343D7B7E9A}"/>
              </a:ext>
              <a:ext uri="{C183D7F6-B498-43B3-948B-1728B52AA6E4}">
                <adec:decorative xmlns:adec="http://schemas.microsoft.com/office/drawing/2017/decorative" val="1"/>
              </a:ext>
            </a:extLst>
          </p:cNvPr>
          <p:cNvGrpSpPr>
            <a:grpSpLocks noGrp="1" noUngrp="1" noRot="1" noChangeAspect="1" noMove="1" noResize="1"/>
          </p:cNvGrpSpPr>
          <p:nvPr/>
        </p:nvGrpSpPr>
        <p:grpSpPr>
          <a:xfrm>
            <a:off x="1104961" y="1059052"/>
            <a:ext cx="449890" cy="382898"/>
            <a:chOff x="3324225" y="200025"/>
            <a:chExt cx="508000" cy="420688"/>
          </a:xfrm>
          <a:solidFill>
            <a:schemeClr val="tx1"/>
          </a:solidFill>
        </p:grpSpPr>
        <p:sp>
          <p:nvSpPr>
            <p:cNvPr id="11" name="Freeform 207">
              <a:extLst>
                <a:ext uri="{FF2B5EF4-FFF2-40B4-BE49-F238E27FC236}">
                  <a16:creationId xmlns:a16="http://schemas.microsoft.com/office/drawing/2014/main" id="{A5CC4715-3A92-9ECE-E182-4DB6F418F06D}"/>
                </a:ext>
              </a:extLst>
            </p:cNvPr>
            <p:cNvSpPr>
              <a:spLocks noGrp="1" noRot="1" noMove="1" noResize="1" noEditPoints="1" noAdjustHandles="1" noChangeArrowheads="1" noChangeShapeType="1"/>
            </p:cNvSpPr>
            <p:nvPr/>
          </p:nvSpPr>
          <p:spPr bwMode="auto">
            <a:xfrm>
              <a:off x="3324225" y="200025"/>
              <a:ext cx="508000" cy="420688"/>
            </a:xfrm>
            <a:custGeom>
              <a:avLst/>
              <a:gdLst>
                <a:gd name="T0" fmla="*/ 119 w 238"/>
                <a:gd name="T1" fmla="*/ 0 h 197"/>
                <a:gd name="T2" fmla="*/ 0 w 238"/>
                <a:gd name="T3" fmla="*/ 119 h 197"/>
                <a:gd name="T4" fmla="*/ 28 w 238"/>
                <a:gd name="T5" fmla="*/ 195 h 197"/>
                <a:gd name="T6" fmla="*/ 31 w 238"/>
                <a:gd name="T7" fmla="*/ 197 h 197"/>
                <a:gd name="T8" fmla="*/ 207 w 238"/>
                <a:gd name="T9" fmla="*/ 197 h 197"/>
                <a:gd name="T10" fmla="*/ 210 w 238"/>
                <a:gd name="T11" fmla="*/ 195 h 197"/>
                <a:gd name="T12" fmla="*/ 238 w 238"/>
                <a:gd name="T13" fmla="*/ 119 h 197"/>
                <a:gd name="T14" fmla="*/ 119 w 238"/>
                <a:gd name="T15" fmla="*/ 0 h 197"/>
                <a:gd name="T16" fmla="*/ 204 w 238"/>
                <a:gd name="T17" fmla="*/ 187 h 197"/>
                <a:gd name="T18" fmla="*/ 34 w 238"/>
                <a:gd name="T19" fmla="*/ 187 h 197"/>
                <a:gd name="T20" fmla="*/ 10 w 238"/>
                <a:gd name="T21" fmla="*/ 119 h 197"/>
                <a:gd name="T22" fmla="*/ 119 w 238"/>
                <a:gd name="T23" fmla="*/ 10 h 197"/>
                <a:gd name="T24" fmla="*/ 228 w 238"/>
                <a:gd name="T25" fmla="*/ 119 h 197"/>
                <a:gd name="T26" fmla="*/ 204 w 238"/>
                <a:gd name="T27" fmla="*/ 18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 h="197">
                  <a:moveTo>
                    <a:pt x="119" y="0"/>
                  </a:moveTo>
                  <a:cubicBezTo>
                    <a:pt x="53" y="0"/>
                    <a:pt x="0" y="53"/>
                    <a:pt x="0" y="119"/>
                  </a:cubicBezTo>
                  <a:cubicBezTo>
                    <a:pt x="0" y="147"/>
                    <a:pt x="10" y="174"/>
                    <a:pt x="28" y="195"/>
                  </a:cubicBezTo>
                  <a:cubicBezTo>
                    <a:pt x="28" y="196"/>
                    <a:pt x="30" y="197"/>
                    <a:pt x="31" y="197"/>
                  </a:cubicBezTo>
                  <a:cubicBezTo>
                    <a:pt x="207" y="197"/>
                    <a:pt x="207" y="197"/>
                    <a:pt x="207" y="197"/>
                  </a:cubicBezTo>
                  <a:cubicBezTo>
                    <a:pt x="208" y="197"/>
                    <a:pt x="209" y="196"/>
                    <a:pt x="210" y="195"/>
                  </a:cubicBezTo>
                  <a:cubicBezTo>
                    <a:pt x="228" y="174"/>
                    <a:pt x="238" y="147"/>
                    <a:pt x="238" y="119"/>
                  </a:cubicBezTo>
                  <a:cubicBezTo>
                    <a:pt x="238" y="53"/>
                    <a:pt x="184" y="0"/>
                    <a:pt x="119" y="0"/>
                  </a:cubicBezTo>
                  <a:close/>
                  <a:moveTo>
                    <a:pt x="204" y="187"/>
                  </a:moveTo>
                  <a:cubicBezTo>
                    <a:pt x="34" y="187"/>
                    <a:pt x="34" y="187"/>
                    <a:pt x="34" y="187"/>
                  </a:cubicBezTo>
                  <a:cubicBezTo>
                    <a:pt x="18" y="168"/>
                    <a:pt x="10" y="144"/>
                    <a:pt x="10" y="119"/>
                  </a:cubicBezTo>
                  <a:cubicBezTo>
                    <a:pt x="10" y="59"/>
                    <a:pt x="59" y="10"/>
                    <a:pt x="119" y="10"/>
                  </a:cubicBezTo>
                  <a:cubicBezTo>
                    <a:pt x="179" y="10"/>
                    <a:pt x="228" y="59"/>
                    <a:pt x="228" y="119"/>
                  </a:cubicBezTo>
                  <a:cubicBezTo>
                    <a:pt x="228" y="144"/>
                    <a:pt x="220" y="168"/>
                    <a:pt x="204" y="18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12" name="Freeform 208">
              <a:extLst>
                <a:ext uri="{FF2B5EF4-FFF2-40B4-BE49-F238E27FC236}">
                  <a16:creationId xmlns:a16="http://schemas.microsoft.com/office/drawing/2014/main" id="{41704654-E420-6D6B-D7BB-C21FB4E32A6F}"/>
                </a:ext>
              </a:extLst>
            </p:cNvPr>
            <p:cNvSpPr>
              <a:spLocks noGrp="1" noRot="1" noMove="1" noResize="1" noEditPoints="1" noAdjustHandles="1" noChangeArrowheads="1" noChangeShapeType="1"/>
            </p:cNvSpPr>
            <p:nvPr/>
          </p:nvSpPr>
          <p:spPr bwMode="auto">
            <a:xfrm>
              <a:off x="3533775" y="373063"/>
              <a:ext cx="184150" cy="182563"/>
            </a:xfrm>
            <a:custGeom>
              <a:avLst/>
              <a:gdLst>
                <a:gd name="T0" fmla="*/ 73 w 87"/>
                <a:gd name="T1" fmla="*/ 0 h 86"/>
                <a:gd name="T2" fmla="*/ 64 w 87"/>
                <a:gd name="T3" fmla="*/ 2 h 86"/>
                <a:gd name="T4" fmla="*/ 64 w 87"/>
                <a:gd name="T5" fmla="*/ 3 h 86"/>
                <a:gd name="T6" fmla="*/ 9 w 87"/>
                <a:gd name="T7" fmla="*/ 48 h 86"/>
                <a:gd name="T8" fmla="*/ 0 w 87"/>
                <a:gd name="T9" fmla="*/ 65 h 86"/>
                <a:gd name="T10" fmla="*/ 21 w 87"/>
                <a:gd name="T11" fmla="*/ 86 h 86"/>
                <a:gd name="T12" fmla="*/ 36 w 87"/>
                <a:gd name="T13" fmla="*/ 80 h 86"/>
                <a:gd name="T14" fmla="*/ 38 w 87"/>
                <a:gd name="T15" fmla="*/ 77 h 86"/>
                <a:gd name="T16" fmla="*/ 84 w 87"/>
                <a:gd name="T17" fmla="*/ 22 h 86"/>
                <a:gd name="T18" fmla="*/ 84 w 87"/>
                <a:gd name="T19" fmla="*/ 21 h 86"/>
                <a:gd name="T20" fmla="*/ 87 w 87"/>
                <a:gd name="T21" fmla="*/ 13 h 86"/>
                <a:gd name="T22" fmla="*/ 73 w 87"/>
                <a:gd name="T23" fmla="*/ 0 h 86"/>
                <a:gd name="T24" fmla="*/ 76 w 87"/>
                <a:gd name="T25" fmla="*/ 16 h 86"/>
                <a:gd name="T26" fmla="*/ 76 w 87"/>
                <a:gd name="T27" fmla="*/ 16 h 86"/>
                <a:gd name="T28" fmla="*/ 31 w 87"/>
                <a:gd name="T29" fmla="*/ 71 h 86"/>
                <a:gd name="T30" fmla="*/ 30 w 87"/>
                <a:gd name="T31" fmla="*/ 71 h 86"/>
                <a:gd name="T32" fmla="*/ 29 w 87"/>
                <a:gd name="T33" fmla="*/ 73 h 86"/>
                <a:gd name="T34" fmla="*/ 21 w 87"/>
                <a:gd name="T35" fmla="*/ 76 h 86"/>
                <a:gd name="T36" fmla="*/ 10 w 87"/>
                <a:gd name="T37" fmla="*/ 65 h 86"/>
                <a:gd name="T38" fmla="*/ 15 w 87"/>
                <a:gd name="T39" fmla="*/ 56 h 86"/>
                <a:gd name="T40" fmla="*/ 70 w 87"/>
                <a:gd name="T41" fmla="*/ 11 h 86"/>
                <a:gd name="T42" fmla="*/ 70 w 87"/>
                <a:gd name="T43" fmla="*/ 10 h 86"/>
                <a:gd name="T44" fmla="*/ 73 w 87"/>
                <a:gd name="T45" fmla="*/ 9 h 86"/>
                <a:gd name="T46" fmla="*/ 77 w 87"/>
                <a:gd name="T47" fmla="*/ 13 h 86"/>
                <a:gd name="T48" fmla="*/ 76 w 87"/>
                <a:gd name="T49" fmla="*/ 1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 h="86">
                  <a:moveTo>
                    <a:pt x="73" y="0"/>
                  </a:moveTo>
                  <a:cubicBezTo>
                    <a:pt x="70" y="0"/>
                    <a:pt x="67" y="1"/>
                    <a:pt x="64" y="2"/>
                  </a:cubicBezTo>
                  <a:cubicBezTo>
                    <a:pt x="64" y="3"/>
                    <a:pt x="64" y="3"/>
                    <a:pt x="64" y="3"/>
                  </a:cubicBezTo>
                  <a:cubicBezTo>
                    <a:pt x="9" y="48"/>
                    <a:pt x="9" y="48"/>
                    <a:pt x="9" y="48"/>
                  </a:cubicBezTo>
                  <a:cubicBezTo>
                    <a:pt x="3" y="52"/>
                    <a:pt x="0" y="58"/>
                    <a:pt x="0" y="65"/>
                  </a:cubicBezTo>
                  <a:cubicBezTo>
                    <a:pt x="0" y="77"/>
                    <a:pt x="9" y="86"/>
                    <a:pt x="21" y="86"/>
                  </a:cubicBezTo>
                  <a:cubicBezTo>
                    <a:pt x="26" y="86"/>
                    <a:pt x="32" y="84"/>
                    <a:pt x="36" y="80"/>
                  </a:cubicBezTo>
                  <a:cubicBezTo>
                    <a:pt x="37" y="79"/>
                    <a:pt x="38" y="78"/>
                    <a:pt x="38" y="77"/>
                  </a:cubicBezTo>
                  <a:cubicBezTo>
                    <a:pt x="84" y="22"/>
                    <a:pt x="84" y="22"/>
                    <a:pt x="84" y="22"/>
                  </a:cubicBezTo>
                  <a:cubicBezTo>
                    <a:pt x="84" y="22"/>
                    <a:pt x="84" y="22"/>
                    <a:pt x="84" y="21"/>
                  </a:cubicBezTo>
                  <a:cubicBezTo>
                    <a:pt x="86" y="19"/>
                    <a:pt x="87" y="16"/>
                    <a:pt x="87" y="13"/>
                  </a:cubicBezTo>
                  <a:cubicBezTo>
                    <a:pt x="87" y="6"/>
                    <a:pt x="81" y="0"/>
                    <a:pt x="73" y="0"/>
                  </a:cubicBezTo>
                  <a:close/>
                  <a:moveTo>
                    <a:pt x="76" y="16"/>
                  </a:moveTo>
                  <a:cubicBezTo>
                    <a:pt x="76" y="16"/>
                    <a:pt x="76" y="16"/>
                    <a:pt x="76" y="16"/>
                  </a:cubicBezTo>
                  <a:cubicBezTo>
                    <a:pt x="31" y="71"/>
                    <a:pt x="31" y="71"/>
                    <a:pt x="31" y="71"/>
                  </a:cubicBezTo>
                  <a:cubicBezTo>
                    <a:pt x="31" y="71"/>
                    <a:pt x="30" y="71"/>
                    <a:pt x="30" y="71"/>
                  </a:cubicBezTo>
                  <a:cubicBezTo>
                    <a:pt x="30" y="72"/>
                    <a:pt x="29" y="73"/>
                    <a:pt x="29" y="73"/>
                  </a:cubicBezTo>
                  <a:cubicBezTo>
                    <a:pt x="27" y="75"/>
                    <a:pt x="24" y="76"/>
                    <a:pt x="21" y="76"/>
                  </a:cubicBezTo>
                  <a:cubicBezTo>
                    <a:pt x="15" y="76"/>
                    <a:pt x="10" y="71"/>
                    <a:pt x="10" y="65"/>
                  </a:cubicBezTo>
                  <a:cubicBezTo>
                    <a:pt x="10" y="62"/>
                    <a:pt x="12" y="58"/>
                    <a:pt x="15" y="56"/>
                  </a:cubicBezTo>
                  <a:cubicBezTo>
                    <a:pt x="70" y="11"/>
                    <a:pt x="70" y="11"/>
                    <a:pt x="70" y="11"/>
                  </a:cubicBezTo>
                  <a:cubicBezTo>
                    <a:pt x="70" y="10"/>
                    <a:pt x="70" y="10"/>
                    <a:pt x="70" y="10"/>
                  </a:cubicBezTo>
                  <a:cubicBezTo>
                    <a:pt x="71" y="10"/>
                    <a:pt x="72" y="9"/>
                    <a:pt x="73" y="9"/>
                  </a:cubicBezTo>
                  <a:cubicBezTo>
                    <a:pt x="75" y="9"/>
                    <a:pt x="77" y="11"/>
                    <a:pt x="77" y="13"/>
                  </a:cubicBezTo>
                  <a:cubicBezTo>
                    <a:pt x="77" y="14"/>
                    <a:pt x="77" y="15"/>
                    <a:pt x="76" y="1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13" name="Freeform 209">
              <a:extLst>
                <a:ext uri="{FF2B5EF4-FFF2-40B4-BE49-F238E27FC236}">
                  <a16:creationId xmlns:a16="http://schemas.microsoft.com/office/drawing/2014/main" id="{87DEDA0E-B57E-D11A-878D-653BF984D303}"/>
                </a:ext>
              </a:extLst>
            </p:cNvPr>
            <p:cNvSpPr>
              <a:spLocks noGrp="1" noRot="1" noMove="1" noResize="1" noEditPoints="1" noAdjustHandles="1" noChangeArrowheads="1" noChangeShapeType="1"/>
            </p:cNvSpPr>
            <p:nvPr/>
          </p:nvSpPr>
          <p:spPr bwMode="auto">
            <a:xfrm>
              <a:off x="3378200" y="447675"/>
              <a:ext cx="38100" cy="19050"/>
            </a:xfrm>
            <a:custGeom>
              <a:avLst/>
              <a:gdLst>
                <a:gd name="T0" fmla="*/ 13 w 18"/>
                <a:gd name="T1" fmla="*/ 0 h 9"/>
                <a:gd name="T2" fmla="*/ 4 w 18"/>
                <a:gd name="T3" fmla="*/ 0 h 9"/>
                <a:gd name="T4" fmla="*/ 0 w 18"/>
                <a:gd name="T5" fmla="*/ 4 h 9"/>
                <a:gd name="T6" fmla="*/ 4 w 18"/>
                <a:gd name="T7" fmla="*/ 9 h 9"/>
                <a:gd name="T8" fmla="*/ 13 w 18"/>
                <a:gd name="T9" fmla="*/ 9 h 9"/>
                <a:gd name="T10" fmla="*/ 18 w 18"/>
                <a:gd name="T11" fmla="*/ 4 h 9"/>
                <a:gd name="T12" fmla="*/ 13 w 1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8" h="9">
                  <a:moveTo>
                    <a:pt x="13" y="0"/>
                  </a:moveTo>
                  <a:cubicBezTo>
                    <a:pt x="4" y="0"/>
                    <a:pt x="4" y="0"/>
                    <a:pt x="4" y="0"/>
                  </a:cubicBezTo>
                  <a:cubicBezTo>
                    <a:pt x="2" y="0"/>
                    <a:pt x="0" y="2"/>
                    <a:pt x="0" y="4"/>
                  </a:cubicBezTo>
                  <a:cubicBezTo>
                    <a:pt x="0" y="7"/>
                    <a:pt x="2" y="9"/>
                    <a:pt x="4" y="9"/>
                  </a:cubicBezTo>
                  <a:cubicBezTo>
                    <a:pt x="13" y="9"/>
                    <a:pt x="13" y="9"/>
                    <a:pt x="13" y="9"/>
                  </a:cubicBezTo>
                  <a:cubicBezTo>
                    <a:pt x="16" y="9"/>
                    <a:pt x="18" y="7"/>
                    <a:pt x="18" y="4"/>
                  </a:cubicBezTo>
                  <a:cubicBezTo>
                    <a:pt x="18" y="2"/>
                    <a:pt x="16" y="0"/>
                    <a:pt x="1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14" name="Freeform 210">
              <a:extLst>
                <a:ext uri="{FF2B5EF4-FFF2-40B4-BE49-F238E27FC236}">
                  <a16:creationId xmlns:a16="http://schemas.microsoft.com/office/drawing/2014/main" id="{CF3C5C3D-F8FF-A619-CAF0-E966602AD94B}"/>
                </a:ext>
              </a:extLst>
            </p:cNvPr>
            <p:cNvSpPr>
              <a:spLocks noGrp="1" noRot="1" noMove="1" noResize="1" noEditPoints="1" noAdjustHandles="1" noChangeArrowheads="1" noChangeShapeType="1"/>
            </p:cNvSpPr>
            <p:nvPr/>
          </p:nvSpPr>
          <p:spPr bwMode="auto">
            <a:xfrm>
              <a:off x="3425825" y="311150"/>
              <a:ext cx="36513" cy="36513"/>
            </a:xfrm>
            <a:custGeom>
              <a:avLst/>
              <a:gdLst>
                <a:gd name="T0" fmla="*/ 9 w 17"/>
                <a:gd name="T1" fmla="*/ 2 h 17"/>
                <a:gd name="T2" fmla="*/ 2 w 17"/>
                <a:gd name="T3" fmla="*/ 2 h 17"/>
                <a:gd name="T4" fmla="*/ 2 w 17"/>
                <a:gd name="T5" fmla="*/ 9 h 17"/>
                <a:gd name="T6" fmla="*/ 9 w 17"/>
                <a:gd name="T7" fmla="*/ 15 h 17"/>
                <a:gd name="T8" fmla="*/ 12 w 17"/>
                <a:gd name="T9" fmla="*/ 17 h 17"/>
                <a:gd name="T10" fmla="*/ 15 w 17"/>
                <a:gd name="T11" fmla="*/ 15 h 17"/>
                <a:gd name="T12" fmla="*/ 15 w 17"/>
                <a:gd name="T13" fmla="*/ 8 h 17"/>
                <a:gd name="T14" fmla="*/ 9 w 17"/>
                <a:gd name="T15" fmla="*/ 2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7">
                  <a:moveTo>
                    <a:pt x="9" y="2"/>
                  </a:moveTo>
                  <a:cubicBezTo>
                    <a:pt x="7" y="0"/>
                    <a:pt x="4" y="0"/>
                    <a:pt x="2" y="2"/>
                  </a:cubicBezTo>
                  <a:cubicBezTo>
                    <a:pt x="0" y="4"/>
                    <a:pt x="0" y="7"/>
                    <a:pt x="2" y="9"/>
                  </a:cubicBezTo>
                  <a:cubicBezTo>
                    <a:pt x="9" y="15"/>
                    <a:pt x="9" y="15"/>
                    <a:pt x="9" y="15"/>
                  </a:cubicBezTo>
                  <a:cubicBezTo>
                    <a:pt x="10" y="16"/>
                    <a:pt x="11" y="17"/>
                    <a:pt x="12" y="17"/>
                  </a:cubicBezTo>
                  <a:cubicBezTo>
                    <a:pt x="13" y="17"/>
                    <a:pt x="14" y="16"/>
                    <a:pt x="15" y="15"/>
                  </a:cubicBezTo>
                  <a:cubicBezTo>
                    <a:pt x="17" y="13"/>
                    <a:pt x="17" y="10"/>
                    <a:pt x="15" y="8"/>
                  </a:cubicBezTo>
                  <a:lnTo>
                    <a:pt x="9" y="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15" name="Freeform 211">
              <a:extLst>
                <a:ext uri="{FF2B5EF4-FFF2-40B4-BE49-F238E27FC236}">
                  <a16:creationId xmlns:a16="http://schemas.microsoft.com/office/drawing/2014/main" id="{A2DCE84D-87FE-2A8B-C3F0-741ABEFC4751}"/>
                </a:ext>
              </a:extLst>
            </p:cNvPr>
            <p:cNvSpPr>
              <a:spLocks noGrp="1" noRot="1" noMove="1" noResize="1" noEditPoints="1" noAdjustHandles="1" noChangeArrowheads="1" noChangeShapeType="1"/>
            </p:cNvSpPr>
            <p:nvPr/>
          </p:nvSpPr>
          <p:spPr bwMode="auto">
            <a:xfrm>
              <a:off x="3568700" y="250825"/>
              <a:ext cx="22225" cy="38100"/>
            </a:xfrm>
            <a:custGeom>
              <a:avLst/>
              <a:gdLst>
                <a:gd name="T0" fmla="*/ 5 w 10"/>
                <a:gd name="T1" fmla="*/ 18 h 18"/>
                <a:gd name="T2" fmla="*/ 10 w 10"/>
                <a:gd name="T3" fmla="*/ 14 h 18"/>
                <a:gd name="T4" fmla="*/ 10 w 10"/>
                <a:gd name="T5" fmla="*/ 5 h 18"/>
                <a:gd name="T6" fmla="*/ 5 w 10"/>
                <a:gd name="T7" fmla="*/ 0 h 18"/>
                <a:gd name="T8" fmla="*/ 0 w 10"/>
                <a:gd name="T9" fmla="*/ 5 h 18"/>
                <a:gd name="T10" fmla="*/ 0 w 10"/>
                <a:gd name="T11" fmla="*/ 14 h 18"/>
                <a:gd name="T12" fmla="*/ 5 w 10"/>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0" h="18">
                  <a:moveTo>
                    <a:pt x="5" y="18"/>
                  </a:moveTo>
                  <a:cubicBezTo>
                    <a:pt x="8" y="18"/>
                    <a:pt x="10" y="16"/>
                    <a:pt x="10" y="14"/>
                  </a:cubicBezTo>
                  <a:cubicBezTo>
                    <a:pt x="10" y="5"/>
                    <a:pt x="10" y="5"/>
                    <a:pt x="10" y="5"/>
                  </a:cubicBezTo>
                  <a:cubicBezTo>
                    <a:pt x="10" y="2"/>
                    <a:pt x="8" y="0"/>
                    <a:pt x="5" y="0"/>
                  </a:cubicBezTo>
                  <a:cubicBezTo>
                    <a:pt x="2" y="0"/>
                    <a:pt x="0" y="2"/>
                    <a:pt x="0" y="5"/>
                  </a:cubicBezTo>
                  <a:cubicBezTo>
                    <a:pt x="0" y="14"/>
                    <a:pt x="0" y="14"/>
                    <a:pt x="0" y="14"/>
                  </a:cubicBezTo>
                  <a:cubicBezTo>
                    <a:pt x="0" y="16"/>
                    <a:pt x="2" y="18"/>
                    <a:pt x="5" y="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16" name="Freeform 212">
              <a:extLst>
                <a:ext uri="{FF2B5EF4-FFF2-40B4-BE49-F238E27FC236}">
                  <a16:creationId xmlns:a16="http://schemas.microsoft.com/office/drawing/2014/main" id="{05102D6E-4986-734B-8531-E6E6AA4C1185}"/>
                </a:ext>
              </a:extLst>
            </p:cNvPr>
            <p:cNvSpPr>
              <a:spLocks noGrp="1" noRot="1" noMove="1" noResize="1" noEditPoints="1" noAdjustHandles="1" noChangeArrowheads="1" noChangeShapeType="1"/>
            </p:cNvSpPr>
            <p:nvPr/>
          </p:nvSpPr>
          <p:spPr bwMode="auto">
            <a:xfrm>
              <a:off x="3695700" y="311150"/>
              <a:ext cx="36513" cy="36513"/>
            </a:xfrm>
            <a:custGeom>
              <a:avLst/>
              <a:gdLst>
                <a:gd name="T0" fmla="*/ 8 w 17"/>
                <a:gd name="T1" fmla="*/ 2 h 17"/>
                <a:gd name="T2" fmla="*/ 2 w 17"/>
                <a:gd name="T3" fmla="*/ 8 h 17"/>
                <a:gd name="T4" fmla="*/ 2 w 17"/>
                <a:gd name="T5" fmla="*/ 15 h 17"/>
                <a:gd name="T6" fmla="*/ 5 w 17"/>
                <a:gd name="T7" fmla="*/ 17 h 17"/>
                <a:gd name="T8" fmla="*/ 9 w 17"/>
                <a:gd name="T9" fmla="*/ 15 h 17"/>
                <a:gd name="T10" fmla="*/ 15 w 17"/>
                <a:gd name="T11" fmla="*/ 9 h 17"/>
                <a:gd name="T12" fmla="*/ 15 w 17"/>
                <a:gd name="T13" fmla="*/ 2 h 17"/>
                <a:gd name="T14" fmla="*/ 8 w 17"/>
                <a:gd name="T15" fmla="*/ 2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7">
                  <a:moveTo>
                    <a:pt x="8" y="2"/>
                  </a:moveTo>
                  <a:cubicBezTo>
                    <a:pt x="2" y="8"/>
                    <a:pt x="2" y="8"/>
                    <a:pt x="2" y="8"/>
                  </a:cubicBezTo>
                  <a:cubicBezTo>
                    <a:pt x="0" y="10"/>
                    <a:pt x="0" y="13"/>
                    <a:pt x="2" y="15"/>
                  </a:cubicBezTo>
                  <a:cubicBezTo>
                    <a:pt x="3" y="16"/>
                    <a:pt x="4" y="17"/>
                    <a:pt x="5" y="17"/>
                  </a:cubicBezTo>
                  <a:cubicBezTo>
                    <a:pt x="6" y="17"/>
                    <a:pt x="8" y="16"/>
                    <a:pt x="9" y="15"/>
                  </a:cubicBezTo>
                  <a:cubicBezTo>
                    <a:pt x="15" y="9"/>
                    <a:pt x="15" y="9"/>
                    <a:pt x="15" y="9"/>
                  </a:cubicBezTo>
                  <a:cubicBezTo>
                    <a:pt x="17" y="7"/>
                    <a:pt x="17" y="4"/>
                    <a:pt x="15" y="2"/>
                  </a:cubicBezTo>
                  <a:cubicBezTo>
                    <a:pt x="13" y="0"/>
                    <a:pt x="10" y="0"/>
                    <a:pt x="8"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sp>
          <p:nvSpPr>
            <p:cNvPr id="17" name="Freeform 213">
              <a:extLst>
                <a:ext uri="{FF2B5EF4-FFF2-40B4-BE49-F238E27FC236}">
                  <a16:creationId xmlns:a16="http://schemas.microsoft.com/office/drawing/2014/main" id="{CADFBA58-DCE0-C1A1-BDE9-A76826DC804A}"/>
                </a:ext>
              </a:extLst>
            </p:cNvPr>
            <p:cNvSpPr>
              <a:spLocks noGrp="1" noRot="1" noMove="1" noResize="1" noEditPoints="1" noAdjustHandles="1" noChangeArrowheads="1" noChangeShapeType="1"/>
            </p:cNvSpPr>
            <p:nvPr/>
          </p:nvSpPr>
          <p:spPr bwMode="auto">
            <a:xfrm>
              <a:off x="3738563" y="447675"/>
              <a:ext cx="39688" cy="19050"/>
            </a:xfrm>
            <a:custGeom>
              <a:avLst/>
              <a:gdLst>
                <a:gd name="T0" fmla="*/ 14 w 19"/>
                <a:gd name="T1" fmla="*/ 0 h 9"/>
                <a:gd name="T2" fmla="*/ 5 w 19"/>
                <a:gd name="T3" fmla="*/ 0 h 9"/>
                <a:gd name="T4" fmla="*/ 0 w 19"/>
                <a:gd name="T5" fmla="*/ 4 h 9"/>
                <a:gd name="T6" fmla="*/ 5 w 19"/>
                <a:gd name="T7" fmla="*/ 9 h 9"/>
                <a:gd name="T8" fmla="*/ 14 w 19"/>
                <a:gd name="T9" fmla="*/ 9 h 9"/>
                <a:gd name="T10" fmla="*/ 19 w 19"/>
                <a:gd name="T11" fmla="*/ 4 h 9"/>
                <a:gd name="T12" fmla="*/ 14 w 1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9" h="9">
                  <a:moveTo>
                    <a:pt x="14" y="0"/>
                  </a:moveTo>
                  <a:cubicBezTo>
                    <a:pt x="5" y="0"/>
                    <a:pt x="5" y="0"/>
                    <a:pt x="5" y="0"/>
                  </a:cubicBezTo>
                  <a:cubicBezTo>
                    <a:pt x="2" y="0"/>
                    <a:pt x="0" y="2"/>
                    <a:pt x="0" y="4"/>
                  </a:cubicBezTo>
                  <a:cubicBezTo>
                    <a:pt x="0" y="7"/>
                    <a:pt x="2" y="9"/>
                    <a:pt x="5" y="9"/>
                  </a:cubicBezTo>
                  <a:cubicBezTo>
                    <a:pt x="14" y="9"/>
                    <a:pt x="14" y="9"/>
                    <a:pt x="14" y="9"/>
                  </a:cubicBezTo>
                  <a:cubicBezTo>
                    <a:pt x="17" y="9"/>
                    <a:pt x="19" y="7"/>
                    <a:pt x="19" y="4"/>
                  </a:cubicBezTo>
                  <a:cubicBezTo>
                    <a:pt x="19" y="2"/>
                    <a:pt x="17" y="0"/>
                    <a:pt x="1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solidFill>
                  <a:prstClr val="black"/>
                </a:solidFill>
                <a:latin typeface="+mj-lt"/>
                <a:ea typeface="+mn-ea"/>
                <a:cs typeface="Calibri Light" panose="020F0302020204030204" pitchFamily="34" charset="0"/>
              </a:endParaRPr>
            </a:p>
          </p:txBody>
        </p:sp>
      </p:grpSp>
      <p:cxnSp>
        <p:nvCxnSpPr>
          <p:cNvPr id="35" name="Straight Arrow Connector 34">
            <a:extLst>
              <a:ext uri="{FF2B5EF4-FFF2-40B4-BE49-F238E27FC236}">
                <a16:creationId xmlns:a16="http://schemas.microsoft.com/office/drawing/2014/main" id="{A9BE93DA-71D0-3820-C184-72F7A0477673}"/>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33" idx="0"/>
            <a:endCxn id="34" idx="2"/>
          </p:cNvCxnSpPr>
          <p:nvPr/>
        </p:nvCxnSpPr>
        <p:spPr>
          <a:xfrm flipH="1" flipV="1">
            <a:off x="841186" y="3236551"/>
            <a:ext cx="8548" cy="309738"/>
          </a:xfrm>
          <a:prstGeom prst="straightConnector1">
            <a:avLst/>
          </a:prstGeom>
          <a:ln>
            <a:solidFill>
              <a:srgbClr val="99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09310E74-F102-3200-45CC-100E5A98552A}"/>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37" idx="0"/>
            <a:endCxn id="36" idx="2"/>
          </p:cNvCxnSpPr>
          <p:nvPr/>
        </p:nvCxnSpPr>
        <p:spPr>
          <a:xfrm flipV="1">
            <a:off x="2365128" y="3249819"/>
            <a:ext cx="227" cy="303830"/>
          </a:xfrm>
          <a:prstGeom prst="straightConnector1">
            <a:avLst/>
          </a:prstGeom>
          <a:ln>
            <a:solidFill>
              <a:srgbClr val="99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43E2294-F8C5-6373-AD18-888308A9A8F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352425" y="2343942"/>
            <a:ext cx="8187329" cy="0"/>
          </a:xfrm>
          <a:prstGeom prst="line">
            <a:avLst/>
          </a:prstGeom>
          <a:noFill/>
          <a:ln w="19050" cap="flat" cmpd="sng" algn="ctr">
            <a:solidFill>
              <a:schemeClr val="tx1"/>
            </a:solidFill>
            <a:prstDash val="solid"/>
          </a:ln>
          <a:effectLst/>
        </p:spPr>
      </p:cxnSp>
      <p:cxnSp>
        <p:nvCxnSpPr>
          <p:cNvPr id="26" name="Straight Connector 25">
            <a:extLst>
              <a:ext uri="{FF2B5EF4-FFF2-40B4-BE49-F238E27FC236}">
                <a16:creationId xmlns:a16="http://schemas.microsoft.com/office/drawing/2014/main" id="{55463C14-DA1F-778A-0491-570E874EA7FD}"/>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352425" y="892649"/>
            <a:ext cx="8187329" cy="0"/>
          </a:xfrm>
          <a:prstGeom prst="line">
            <a:avLst/>
          </a:prstGeom>
          <a:noFill/>
          <a:ln w="19050" cap="flat" cmpd="sng" algn="ctr">
            <a:solidFill>
              <a:schemeClr val="tx1"/>
            </a:solidFill>
            <a:prstDash val="solid"/>
          </a:ln>
          <a:effectLst/>
        </p:spPr>
      </p:cxnSp>
      <p:grpSp>
        <p:nvGrpSpPr>
          <p:cNvPr id="18" name="Group 17">
            <a:extLst>
              <a:ext uri="{FF2B5EF4-FFF2-40B4-BE49-F238E27FC236}">
                <a16:creationId xmlns:a16="http://schemas.microsoft.com/office/drawing/2014/main" id="{E32A275C-787C-B6CD-F2E4-C34E7FF97872}"/>
              </a:ext>
              <a:ext uri="{C183D7F6-B498-43B3-948B-1728B52AA6E4}">
                <adec:decorative xmlns:adec="http://schemas.microsoft.com/office/drawing/2017/decorative" val="1"/>
              </a:ext>
            </a:extLst>
          </p:cNvPr>
          <p:cNvGrpSpPr>
            <a:grpSpLocks noGrp="1" noUngrp="1" noRot="1" noChangeAspect="1" noMove="1" noResize="1"/>
          </p:cNvGrpSpPr>
          <p:nvPr/>
        </p:nvGrpSpPr>
        <p:grpSpPr>
          <a:xfrm>
            <a:off x="3173459" y="1059052"/>
            <a:ext cx="423914" cy="382898"/>
            <a:chOff x="3235325" y="5243513"/>
            <a:chExt cx="563563" cy="495300"/>
          </a:xfrm>
          <a:solidFill>
            <a:schemeClr val="tx1"/>
          </a:solidFill>
        </p:grpSpPr>
        <p:sp>
          <p:nvSpPr>
            <p:cNvPr id="19" name="Freeform 172">
              <a:extLst>
                <a:ext uri="{FF2B5EF4-FFF2-40B4-BE49-F238E27FC236}">
                  <a16:creationId xmlns:a16="http://schemas.microsoft.com/office/drawing/2014/main" id="{ACC5C055-EDE6-B29A-6498-55A061E01BBF}"/>
                </a:ext>
              </a:extLst>
            </p:cNvPr>
            <p:cNvSpPr>
              <a:spLocks noGrp="1" noRot="1" noMove="1" noResize="1" noEditPoints="1" noAdjustHandles="1" noChangeArrowheads="1" noChangeShapeType="1"/>
            </p:cNvSpPr>
            <p:nvPr/>
          </p:nvSpPr>
          <p:spPr bwMode="auto">
            <a:xfrm>
              <a:off x="3235325" y="5243513"/>
              <a:ext cx="563563" cy="495300"/>
            </a:xfrm>
            <a:custGeom>
              <a:avLst/>
              <a:gdLst>
                <a:gd name="T0" fmla="*/ 236 w 241"/>
                <a:gd name="T1" fmla="*/ 0 h 212"/>
                <a:gd name="T2" fmla="*/ 5 w 241"/>
                <a:gd name="T3" fmla="*/ 0 h 212"/>
                <a:gd name="T4" fmla="*/ 0 w 241"/>
                <a:gd name="T5" fmla="*/ 5 h 212"/>
                <a:gd name="T6" fmla="*/ 0 w 241"/>
                <a:gd name="T7" fmla="*/ 62 h 212"/>
                <a:gd name="T8" fmla="*/ 0 w 241"/>
                <a:gd name="T9" fmla="*/ 207 h 212"/>
                <a:gd name="T10" fmla="*/ 5 w 241"/>
                <a:gd name="T11" fmla="*/ 212 h 212"/>
                <a:gd name="T12" fmla="*/ 236 w 241"/>
                <a:gd name="T13" fmla="*/ 212 h 212"/>
                <a:gd name="T14" fmla="*/ 241 w 241"/>
                <a:gd name="T15" fmla="*/ 207 h 212"/>
                <a:gd name="T16" fmla="*/ 241 w 241"/>
                <a:gd name="T17" fmla="*/ 62 h 212"/>
                <a:gd name="T18" fmla="*/ 241 w 241"/>
                <a:gd name="T19" fmla="*/ 5 h 212"/>
                <a:gd name="T20" fmla="*/ 236 w 241"/>
                <a:gd name="T21" fmla="*/ 0 h 212"/>
                <a:gd name="T22" fmla="*/ 10 w 241"/>
                <a:gd name="T23" fmla="*/ 10 h 212"/>
                <a:gd name="T24" fmla="*/ 231 w 241"/>
                <a:gd name="T25" fmla="*/ 10 h 212"/>
                <a:gd name="T26" fmla="*/ 231 w 241"/>
                <a:gd name="T27" fmla="*/ 58 h 212"/>
                <a:gd name="T28" fmla="*/ 10 w 241"/>
                <a:gd name="T29" fmla="*/ 58 h 212"/>
                <a:gd name="T30" fmla="*/ 10 w 241"/>
                <a:gd name="T31" fmla="*/ 10 h 212"/>
                <a:gd name="T32" fmla="*/ 10 w 241"/>
                <a:gd name="T33" fmla="*/ 203 h 212"/>
                <a:gd name="T34" fmla="*/ 10 w 241"/>
                <a:gd name="T35" fmla="*/ 67 h 212"/>
                <a:gd name="T36" fmla="*/ 231 w 241"/>
                <a:gd name="T37" fmla="*/ 67 h 212"/>
                <a:gd name="T38" fmla="*/ 231 w 241"/>
                <a:gd name="T39" fmla="*/ 203 h 212"/>
                <a:gd name="T40" fmla="*/ 10 w 241"/>
                <a:gd name="T41" fmla="*/ 20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1" h="212">
                  <a:moveTo>
                    <a:pt x="236" y="0"/>
                  </a:moveTo>
                  <a:cubicBezTo>
                    <a:pt x="5" y="0"/>
                    <a:pt x="5" y="0"/>
                    <a:pt x="5" y="0"/>
                  </a:cubicBezTo>
                  <a:cubicBezTo>
                    <a:pt x="2" y="0"/>
                    <a:pt x="0" y="3"/>
                    <a:pt x="0" y="5"/>
                  </a:cubicBezTo>
                  <a:cubicBezTo>
                    <a:pt x="0" y="62"/>
                    <a:pt x="0" y="62"/>
                    <a:pt x="0" y="62"/>
                  </a:cubicBezTo>
                  <a:cubicBezTo>
                    <a:pt x="0" y="207"/>
                    <a:pt x="0" y="207"/>
                    <a:pt x="0" y="207"/>
                  </a:cubicBezTo>
                  <a:cubicBezTo>
                    <a:pt x="0" y="210"/>
                    <a:pt x="2" y="212"/>
                    <a:pt x="5" y="212"/>
                  </a:cubicBezTo>
                  <a:cubicBezTo>
                    <a:pt x="236" y="212"/>
                    <a:pt x="236" y="212"/>
                    <a:pt x="236" y="212"/>
                  </a:cubicBezTo>
                  <a:cubicBezTo>
                    <a:pt x="239" y="212"/>
                    <a:pt x="241" y="210"/>
                    <a:pt x="241" y="207"/>
                  </a:cubicBezTo>
                  <a:cubicBezTo>
                    <a:pt x="241" y="62"/>
                    <a:pt x="241" y="62"/>
                    <a:pt x="241" y="62"/>
                  </a:cubicBezTo>
                  <a:cubicBezTo>
                    <a:pt x="241" y="5"/>
                    <a:pt x="241" y="5"/>
                    <a:pt x="241" y="5"/>
                  </a:cubicBezTo>
                  <a:cubicBezTo>
                    <a:pt x="241" y="3"/>
                    <a:pt x="239" y="0"/>
                    <a:pt x="236" y="0"/>
                  </a:cubicBezTo>
                  <a:close/>
                  <a:moveTo>
                    <a:pt x="10" y="10"/>
                  </a:moveTo>
                  <a:cubicBezTo>
                    <a:pt x="231" y="10"/>
                    <a:pt x="231" y="10"/>
                    <a:pt x="231" y="10"/>
                  </a:cubicBezTo>
                  <a:cubicBezTo>
                    <a:pt x="231" y="58"/>
                    <a:pt x="231" y="58"/>
                    <a:pt x="231" y="58"/>
                  </a:cubicBezTo>
                  <a:cubicBezTo>
                    <a:pt x="10" y="58"/>
                    <a:pt x="10" y="58"/>
                    <a:pt x="10" y="58"/>
                  </a:cubicBezTo>
                  <a:lnTo>
                    <a:pt x="10" y="10"/>
                  </a:lnTo>
                  <a:close/>
                  <a:moveTo>
                    <a:pt x="10" y="203"/>
                  </a:moveTo>
                  <a:cubicBezTo>
                    <a:pt x="10" y="67"/>
                    <a:pt x="10" y="67"/>
                    <a:pt x="10" y="67"/>
                  </a:cubicBezTo>
                  <a:cubicBezTo>
                    <a:pt x="231" y="67"/>
                    <a:pt x="231" y="67"/>
                    <a:pt x="231" y="67"/>
                  </a:cubicBezTo>
                  <a:cubicBezTo>
                    <a:pt x="231" y="203"/>
                    <a:pt x="231" y="203"/>
                    <a:pt x="231" y="203"/>
                  </a:cubicBezTo>
                  <a:lnTo>
                    <a:pt x="10" y="2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latin typeface="+mj-lt"/>
                <a:ea typeface="+mn-ea"/>
                <a:cs typeface="Calibri Light" panose="020F0302020204030204" pitchFamily="34" charset="0"/>
              </a:endParaRPr>
            </a:p>
          </p:txBody>
        </p:sp>
        <p:sp>
          <p:nvSpPr>
            <p:cNvPr id="20" name="Freeform 173" hidden="1">
              <a:extLst>
                <a:ext uri="{FF2B5EF4-FFF2-40B4-BE49-F238E27FC236}">
                  <a16:creationId xmlns:a16="http://schemas.microsoft.com/office/drawing/2014/main" id="{5236AE53-4770-32F3-76A6-D4ECB719BD81}"/>
                </a:ext>
              </a:extLst>
            </p:cNvPr>
            <p:cNvSpPr>
              <a:spLocks noGrp="1" noRot="1" noMove="1" noResize="1" noEditPoints="1" noAdjustHandles="1" noChangeArrowheads="1" noChangeShapeType="1"/>
            </p:cNvSpPr>
            <p:nvPr/>
          </p:nvSpPr>
          <p:spPr bwMode="auto">
            <a:xfrm>
              <a:off x="3457575" y="5334000"/>
              <a:ext cx="79375" cy="23812"/>
            </a:xfrm>
            <a:custGeom>
              <a:avLst/>
              <a:gdLst>
                <a:gd name="T0" fmla="*/ 29 w 34"/>
                <a:gd name="T1" fmla="*/ 0 h 10"/>
                <a:gd name="T2" fmla="*/ 5 w 34"/>
                <a:gd name="T3" fmla="*/ 0 h 10"/>
                <a:gd name="T4" fmla="*/ 0 w 34"/>
                <a:gd name="T5" fmla="*/ 5 h 10"/>
                <a:gd name="T6" fmla="*/ 5 w 34"/>
                <a:gd name="T7" fmla="*/ 10 h 10"/>
                <a:gd name="T8" fmla="*/ 29 w 34"/>
                <a:gd name="T9" fmla="*/ 10 h 10"/>
                <a:gd name="T10" fmla="*/ 34 w 34"/>
                <a:gd name="T11" fmla="*/ 5 h 10"/>
                <a:gd name="T12" fmla="*/ 29 w 34"/>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4" h="10">
                  <a:moveTo>
                    <a:pt x="29" y="0"/>
                  </a:moveTo>
                  <a:cubicBezTo>
                    <a:pt x="5" y="0"/>
                    <a:pt x="5" y="0"/>
                    <a:pt x="5" y="0"/>
                  </a:cubicBezTo>
                  <a:cubicBezTo>
                    <a:pt x="2" y="0"/>
                    <a:pt x="0" y="3"/>
                    <a:pt x="0" y="5"/>
                  </a:cubicBezTo>
                  <a:cubicBezTo>
                    <a:pt x="0" y="8"/>
                    <a:pt x="2" y="10"/>
                    <a:pt x="5" y="10"/>
                  </a:cubicBezTo>
                  <a:cubicBezTo>
                    <a:pt x="29" y="10"/>
                    <a:pt x="29" y="10"/>
                    <a:pt x="29" y="10"/>
                  </a:cubicBezTo>
                  <a:cubicBezTo>
                    <a:pt x="32" y="10"/>
                    <a:pt x="34" y="8"/>
                    <a:pt x="34" y="5"/>
                  </a:cubicBezTo>
                  <a:cubicBezTo>
                    <a:pt x="34" y="3"/>
                    <a:pt x="32" y="0"/>
                    <a:pt x="29"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latin typeface="+mj-lt"/>
                <a:ea typeface="+mn-ea"/>
                <a:cs typeface="Calibri Light" panose="020F0302020204030204" pitchFamily="34" charset="0"/>
              </a:endParaRPr>
            </a:p>
          </p:txBody>
        </p:sp>
        <p:sp>
          <p:nvSpPr>
            <p:cNvPr id="21" name="Freeform 174" hidden="1">
              <a:extLst>
                <a:ext uri="{FF2B5EF4-FFF2-40B4-BE49-F238E27FC236}">
                  <a16:creationId xmlns:a16="http://schemas.microsoft.com/office/drawing/2014/main" id="{1DD00832-900D-59DF-B91E-58450F3C7ABA}"/>
                </a:ext>
              </a:extLst>
            </p:cNvPr>
            <p:cNvSpPr>
              <a:spLocks noGrp="1" noRot="1" noMove="1" noResize="1" noEditPoints="1" noAdjustHandles="1" noChangeArrowheads="1" noChangeShapeType="1"/>
            </p:cNvSpPr>
            <p:nvPr/>
          </p:nvSpPr>
          <p:spPr bwMode="auto">
            <a:xfrm>
              <a:off x="3670300" y="5286375"/>
              <a:ext cx="73025" cy="71437"/>
            </a:xfrm>
            <a:custGeom>
              <a:avLst/>
              <a:gdLst>
                <a:gd name="T0" fmla="*/ 30 w 31"/>
                <a:gd name="T1" fmla="*/ 2 h 31"/>
                <a:gd name="T2" fmla="*/ 23 w 31"/>
                <a:gd name="T3" fmla="*/ 2 h 31"/>
                <a:gd name="T4" fmla="*/ 16 w 31"/>
                <a:gd name="T5" fmla="*/ 9 h 31"/>
                <a:gd name="T6" fmla="*/ 9 w 31"/>
                <a:gd name="T7" fmla="*/ 2 h 31"/>
                <a:gd name="T8" fmla="*/ 2 w 31"/>
                <a:gd name="T9" fmla="*/ 2 h 31"/>
                <a:gd name="T10" fmla="*/ 2 w 31"/>
                <a:gd name="T11" fmla="*/ 9 h 31"/>
                <a:gd name="T12" fmla="*/ 9 w 31"/>
                <a:gd name="T13" fmla="*/ 16 h 31"/>
                <a:gd name="T14" fmla="*/ 2 w 31"/>
                <a:gd name="T15" fmla="*/ 23 h 31"/>
                <a:gd name="T16" fmla="*/ 2 w 31"/>
                <a:gd name="T17" fmla="*/ 30 h 31"/>
                <a:gd name="T18" fmla="*/ 5 w 31"/>
                <a:gd name="T19" fmla="*/ 31 h 31"/>
                <a:gd name="T20" fmla="*/ 9 w 31"/>
                <a:gd name="T21" fmla="*/ 30 h 31"/>
                <a:gd name="T22" fmla="*/ 16 w 31"/>
                <a:gd name="T23" fmla="*/ 23 h 31"/>
                <a:gd name="T24" fmla="*/ 23 w 31"/>
                <a:gd name="T25" fmla="*/ 30 h 31"/>
                <a:gd name="T26" fmla="*/ 26 w 31"/>
                <a:gd name="T27" fmla="*/ 31 h 31"/>
                <a:gd name="T28" fmla="*/ 30 w 31"/>
                <a:gd name="T29" fmla="*/ 30 h 31"/>
                <a:gd name="T30" fmla="*/ 30 w 31"/>
                <a:gd name="T31" fmla="*/ 23 h 31"/>
                <a:gd name="T32" fmla="*/ 23 w 31"/>
                <a:gd name="T33" fmla="*/ 16 h 31"/>
                <a:gd name="T34" fmla="*/ 30 w 31"/>
                <a:gd name="T35" fmla="*/ 9 h 31"/>
                <a:gd name="T36" fmla="*/ 30 w 31"/>
                <a:gd name="T37"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31">
                  <a:moveTo>
                    <a:pt x="30" y="2"/>
                  </a:moveTo>
                  <a:cubicBezTo>
                    <a:pt x="28" y="0"/>
                    <a:pt x="25" y="0"/>
                    <a:pt x="23" y="2"/>
                  </a:cubicBezTo>
                  <a:cubicBezTo>
                    <a:pt x="16" y="9"/>
                    <a:pt x="16" y="9"/>
                    <a:pt x="16" y="9"/>
                  </a:cubicBezTo>
                  <a:cubicBezTo>
                    <a:pt x="9" y="2"/>
                    <a:pt x="9" y="2"/>
                    <a:pt x="9" y="2"/>
                  </a:cubicBezTo>
                  <a:cubicBezTo>
                    <a:pt x="7" y="0"/>
                    <a:pt x="4" y="0"/>
                    <a:pt x="2" y="2"/>
                  </a:cubicBezTo>
                  <a:cubicBezTo>
                    <a:pt x="0" y="4"/>
                    <a:pt x="0" y="7"/>
                    <a:pt x="2" y="9"/>
                  </a:cubicBezTo>
                  <a:cubicBezTo>
                    <a:pt x="9" y="16"/>
                    <a:pt x="9" y="16"/>
                    <a:pt x="9" y="16"/>
                  </a:cubicBezTo>
                  <a:cubicBezTo>
                    <a:pt x="2" y="23"/>
                    <a:pt x="2" y="23"/>
                    <a:pt x="2" y="23"/>
                  </a:cubicBezTo>
                  <a:cubicBezTo>
                    <a:pt x="0" y="25"/>
                    <a:pt x="0" y="28"/>
                    <a:pt x="2" y="30"/>
                  </a:cubicBezTo>
                  <a:cubicBezTo>
                    <a:pt x="3" y="31"/>
                    <a:pt x="4" y="31"/>
                    <a:pt x="5" y="31"/>
                  </a:cubicBezTo>
                  <a:cubicBezTo>
                    <a:pt x="7" y="31"/>
                    <a:pt x="8" y="31"/>
                    <a:pt x="9" y="30"/>
                  </a:cubicBezTo>
                  <a:cubicBezTo>
                    <a:pt x="16" y="23"/>
                    <a:pt x="16" y="23"/>
                    <a:pt x="16" y="23"/>
                  </a:cubicBezTo>
                  <a:cubicBezTo>
                    <a:pt x="23" y="30"/>
                    <a:pt x="23" y="30"/>
                    <a:pt x="23" y="30"/>
                  </a:cubicBezTo>
                  <a:cubicBezTo>
                    <a:pt x="24" y="31"/>
                    <a:pt x="25" y="31"/>
                    <a:pt x="26" y="31"/>
                  </a:cubicBezTo>
                  <a:cubicBezTo>
                    <a:pt x="27" y="31"/>
                    <a:pt x="29" y="31"/>
                    <a:pt x="30" y="30"/>
                  </a:cubicBezTo>
                  <a:cubicBezTo>
                    <a:pt x="31" y="28"/>
                    <a:pt x="31" y="25"/>
                    <a:pt x="30" y="23"/>
                  </a:cubicBezTo>
                  <a:cubicBezTo>
                    <a:pt x="23" y="16"/>
                    <a:pt x="23" y="16"/>
                    <a:pt x="23" y="16"/>
                  </a:cubicBezTo>
                  <a:cubicBezTo>
                    <a:pt x="30" y="9"/>
                    <a:pt x="30" y="9"/>
                    <a:pt x="30" y="9"/>
                  </a:cubicBezTo>
                  <a:cubicBezTo>
                    <a:pt x="31" y="7"/>
                    <a:pt x="31" y="4"/>
                    <a:pt x="3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latin typeface="+mj-lt"/>
                <a:ea typeface="+mn-ea"/>
                <a:cs typeface="Calibri Light" panose="020F0302020204030204" pitchFamily="34" charset="0"/>
              </a:endParaRPr>
            </a:p>
          </p:txBody>
        </p:sp>
        <p:sp>
          <p:nvSpPr>
            <p:cNvPr id="22" name="Freeform 175">
              <a:extLst>
                <a:ext uri="{FF2B5EF4-FFF2-40B4-BE49-F238E27FC236}">
                  <a16:creationId xmlns:a16="http://schemas.microsoft.com/office/drawing/2014/main" id="{38F511FE-34F2-EB22-12B5-4535532BBC59}"/>
                </a:ext>
              </a:extLst>
            </p:cNvPr>
            <p:cNvSpPr>
              <a:spLocks noGrp="1" noRot="1" noMove="1" noResize="1" noEditPoints="1" noAdjustHandles="1" noChangeArrowheads="1" noChangeShapeType="1"/>
            </p:cNvSpPr>
            <p:nvPr/>
          </p:nvSpPr>
          <p:spPr bwMode="auto">
            <a:xfrm>
              <a:off x="3565525" y="5289550"/>
              <a:ext cx="71438" cy="68262"/>
            </a:xfrm>
            <a:custGeom>
              <a:avLst/>
              <a:gdLst>
                <a:gd name="T0" fmla="*/ 26 w 31"/>
                <a:gd name="T1" fmla="*/ 0 h 29"/>
                <a:gd name="T2" fmla="*/ 4 w 31"/>
                <a:gd name="T3" fmla="*/ 0 h 29"/>
                <a:gd name="T4" fmla="*/ 0 w 31"/>
                <a:gd name="T5" fmla="*/ 4 h 29"/>
                <a:gd name="T6" fmla="*/ 0 w 31"/>
                <a:gd name="T7" fmla="*/ 24 h 29"/>
                <a:gd name="T8" fmla="*/ 4 w 31"/>
                <a:gd name="T9" fmla="*/ 29 h 29"/>
                <a:gd name="T10" fmla="*/ 26 w 31"/>
                <a:gd name="T11" fmla="*/ 29 h 29"/>
                <a:gd name="T12" fmla="*/ 31 w 31"/>
                <a:gd name="T13" fmla="*/ 24 h 29"/>
                <a:gd name="T14" fmla="*/ 31 w 31"/>
                <a:gd name="T15" fmla="*/ 4 h 29"/>
                <a:gd name="T16" fmla="*/ 26 w 31"/>
                <a:gd name="T17" fmla="*/ 0 h 29"/>
                <a:gd name="T18" fmla="*/ 21 w 31"/>
                <a:gd name="T19" fmla="*/ 19 h 29"/>
                <a:gd name="T20" fmla="*/ 9 w 31"/>
                <a:gd name="T21" fmla="*/ 19 h 29"/>
                <a:gd name="T22" fmla="*/ 9 w 31"/>
                <a:gd name="T23" fmla="*/ 9 h 29"/>
                <a:gd name="T24" fmla="*/ 21 w 31"/>
                <a:gd name="T25" fmla="*/ 9 h 29"/>
                <a:gd name="T26" fmla="*/ 21 w 31"/>
                <a:gd name="T27" fmla="*/ 1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29">
                  <a:moveTo>
                    <a:pt x="26" y="0"/>
                  </a:moveTo>
                  <a:cubicBezTo>
                    <a:pt x="4" y="0"/>
                    <a:pt x="4" y="0"/>
                    <a:pt x="4" y="0"/>
                  </a:cubicBezTo>
                  <a:cubicBezTo>
                    <a:pt x="2" y="0"/>
                    <a:pt x="0" y="2"/>
                    <a:pt x="0" y="4"/>
                  </a:cubicBezTo>
                  <a:cubicBezTo>
                    <a:pt x="0" y="24"/>
                    <a:pt x="0" y="24"/>
                    <a:pt x="0" y="24"/>
                  </a:cubicBezTo>
                  <a:cubicBezTo>
                    <a:pt x="0" y="27"/>
                    <a:pt x="2" y="29"/>
                    <a:pt x="4" y="29"/>
                  </a:cubicBezTo>
                  <a:cubicBezTo>
                    <a:pt x="26" y="29"/>
                    <a:pt x="26" y="29"/>
                    <a:pt x="26" y="29"/>
                  </a:cubicBezTo>
                  <a:cubicBezTo>
                    <a:pt x="29" y="29"/>
                    <a:pt x="31" y="27"/>
                    <a:pt x="31" y="24"/>
                  </a:cubicBezTo>
                  <a:cubicBezTo>
                    <a:pt x="31" y="4"/>
                    <a:pt x="31" y="4"/>
                    <a:pt x="31" y="4"/>
                  </a:cubicBezTo>
                  <a:cubicBezTo>
                    <a:pt x="31" y="2"/>
                    <a:pt x="29" y="0"/>
                    <a:pt x="26" y="0"/>
                  </a:cubicBezTo>
                  <a:close/>
                  <a:moveTo>
                    <a:pt x="21" y="19"/>
                  </a:moveTo>
                  <a:cubicBezTo>
                    <a:pt x="9" y="19"/>
                    <a:pt x="9" y="19"/>
                    <a:pt x="9" y="19"/>
                  </a:cubicBezTo>
                  <a:cubicBezTo>
                    <a:pt x="9" y="9"/>
                    <a:pt x="9" y="9"/>
                    <a:pt x="9" y="9"/>
                  </a:cubicBezTo>
                  <a:cubicBezTo>
                    <a:pt x="21" y="9"/>
                    <a:pt x="21" y="9"/>
                    <a:pt x="21" y="9"/>
                  </a:cubicBezTo>
                  <a:lnTo>
                    <a:pt x="21" y="1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latin typeface="+mj-lt"/>
                <a:ea typeface="+mn-ea"/>
                <a:cs typeface="Calibri Light" panose="020F0302020204030204" pitchFamily="34" charset="0"/>
              </a:endParaRPr>
            </a:p>
          </p:txBody>
        </p:sp>
        <p:sp>
          <p:nvSpPr>
            <p:cNvPr id="23" name="Freeform 177">
              <a:extLst>
                <a:ext uri="{FF2B5EF4-FFF2-40B4-BE49-F238E27FC236}">
                  <a16:creationId xmlns:a16="http://schemas.microsoft.com/office/drawing/2014/main" id="{16B36B06-774F-A629-F27C-F4F701DA629B}"/>
                </a:ext>
              </a:extLst>
            </p:cNvPr>
            <p:cNvSpPr>
              <a:spLocks noGrp="1" noRot="1" noMove="1" noResize="1" noEditPoints="1" noAdjustHandles="1" noChangeArrowheads="1" noChangeShapeType="1"/>
            </p:cNvSpPr>
            <p:nvPr/>
          </p:nvSpPr>
          <p:spPr bwMode="auto">
            <a:xfrm>
              <a:off x="3398838" y="5440363"/>
              <a:ext cx="236538" cy="234950"/>
            </a:xfrm>
            <a:custGeom>
              <a:avLst/>
              <a:gdLst>
                <a:gd name="T0" fmla="*/ 90 w 101"/>
                <a:gd name="T1" fmla="*/ 53 h 101"/>
                <a:gd name="T2" fmla="*/ 99 w 101"/>
                <a:gd name="T3" fmla="*/ 43 h 101"/>
                <a:gd name="T4" fmla="*/ 95 w 101"/>
                <a:gd name="T5" fmla="*/ 24 h 101"/>
                <a:gd name="T6" fmla="*/ 80 w 101"/>
                <a:gd name="T7" fmla="*/ 24 h 101"/>
                <a:gd name="T8" fmla="*/ 79 w 101"/>
                <a:gd name="T9" fmla="*/ 11 h 101"/>
                <a:gd name="T10" fmla="*/ 70 w 101"/>
                <a:gd name="T11" fmla="*/ 3 h 101"/>
                <a:gd name="T12" fmla="*/ 58 w 101"/>
                <a:gd name="T13" fmla="*/ 3 h 101"/>
                <a:gd name="T14" fmla="*/ 48 w 101"/>
                <a:gd name="T15" fmla="*/ 11 h 101"/>
                <a:gd name="T16" fmla="*/ 37 w 101"/>
                <a:gd name="T17" fmla="*/ 0 h 101"/>
                <a:gd name="T18" fmla="*/ 30 w 101"/>
                <a:gd name="T19" fmla="*/ 3 h 101"/>
                <a:gd name="T20" fmla="*/ 22 w 101"/>
                <a:gd name="T21" fmla="*/ 11 h 101"/>
                <a:gd name="T22" fmla="*/ 20 w 101"/>
                <a:gd name="T23" fmla="*/ 25 h 101"/>
                <a:gd name="T24" fmla="*/ 6 w 101"/>
                <a:gd name="T25" fmla="*/ 25 h 101"/>
                <a:gd name="T26" fmla="*/ 2 w 101"/>
                <a:gd name="T27" fmla="*/ 32 h 101"/>
                <a:gd name="T28" fmla="*/ 2 w 101"/>
                <a:gd name="T29" fmla="*/ 43 h 101"/>
                <a:gd name="T30" fmla="*/ 11 w 101"/>
                <a:gd name="T31" fmla="*/ 54 h 101"/>
                <a:gd name="T32" fmla="*/ 0 w 101"/>
                <a:gd name="T33" fmla="*/ 64 h 101"/>
                <a:gd name="T34" fmla="*/ 3 w 101"/>
                <a:gd name="T35" fmla="*/ 71 h 101"/>
                <a:gd name="T36" fmla="*/ 11 w 101"/>
                <a:gd name="T37" fmla="*/ 79 h 101"/>
                <a:gd name="T38" fmla="*/ 25 w 101"/>
                <a:gd name="T39" fmla="*/ 81 h 101"/>
                <a:gd name="T40" fmla="*/ 24 w 101"/>
                <a:gd name="T41" fmla="*/ 96 h 101"/>
                <a:gd name="T42" fmla="*/ 38 w 101"/>
                <a:gd name="T43" fmla="*/ 101 h 101"/>
                <a:gd name="T44" fmla="*/ 43 w 101"/>
                <a:gd name="T45" fmla="*/ 99 h 101"/>
                <a:gd name="T46" fmla="*/ 54 w 101"/>
                <a:gd name="T47" fmla="*/ 90 h 101"/>
                <a:gd name="T48" fmla="*/ 64 w 101"/>
                <a:gd name="T49" fmla="*/ 101 h 101"/>
                <a:gd name="T50" fmla="*/ 79 w 101"/>
                <a:gd name="T51" fmla="*/ 90 h 101"/>
                <a:gd name="T52" fmla="*/ 81 w 101"/>
                <a:gd name="T53" fmla="*/ 77 h 101"/>
                <a:gd name="T54" fmla="*/ 95 w 101"/>
                <a:gd name="T55" fmla="*/ 77 h 101"/>
                <a:gd name="T56" fmla="*/ 101 w 101"/>
                <a:gd name="T57" fmla="*/ 64 h 101"/>
                <a:gd name="T58" fmla="*/ 90 w 101"/>
                <a:gd name="T59" fmla="*/ 67 h 101"/>
                <a:gd name="T60" fmla="*/ 80 w 101"/>
                <a:gd name="T61" fmla="*/ 66 h 101"/>
                <a:gd name="T62" fmla="*/ 68 w 101"/>
                <a:gd name="T63" fmla="*/ 75 h 101"/>
                <a:gd name="T64" fmla="*/ 69 w 101"/>
                <a:gd name="T65" fmla="*/ 89 h 101"/>
                <a:gd name="T66" fmla="*/ 60 w 101"/>
                <a:gd name="T67" fmla="*/ 83 h 101"/>
                <a:gd name="T68" fmla="*/ 46 w 101"/>
                <a:gd name="T69" fmla="*/ 80 h 101"/>
                <a:gd name="T70" fmla="*/ 37 w 101"/>
                <a:gd name="T71" fmla="*/ 91 h 101"/>
                <a:gd name="T72" fmla="*/ 33 w 101"/>
                <a:gd name="T73" fmla="*/ 89 h 101"/>
                <a:gd name="T74" fmla="*/ 33 w 101"/>
                <a:gd name="T75" fmla="*/ 75 h 101"/>
                <a:gd name="T76" fmla="*/ 21 w 101"/>
                <a:gd name="T77" fmla="*/ 67 h 101"/>
                <a:gd name="T78" fmla="*/ 12 w 101"/>
                <a:gd name="T79" fmla="*/ 67 h 101"/>
                <a:gd name="T80" fmla="*/ 11 w 101"/>
                <a:gd name="T81" fmla="*/ 65 h 101"/>
                <a:gd name="T82" fmla="*/ 21 w 101"/>
                <a:gd name="T83" fmla="*/ 55 h 101"/>
                <a:gd name="T84" fmla="*/ 18 w 101"/>
                <a:gd name="T85" fmla="*/ 41 h 101"/>
                <a:gd name="T86" fmla="*/ 11 w 101"/>
                <a:gd name="T87" fmla="*/ 35 h 101"/>
                <a:gd name="T88" fmla="*/ 12 w 101"/>
                <a:gd name="T89" fmla="*/ 33 h 101"/>
                <a:gd name="T90" fmla="*/ 26 w 101"/>
                <a:gd name="T91" fmla="*/ 33 h 101"/>
                <a:gd name="T92" fmla="*/ 35 w 101"/>
                <a:gd name="T93" fmla="*/ 21 h 101"/>
                <a:gd name="T94" fmla="*/ 34 w 101"/>
                <a:gd name="T95" fmla="*/ 12 h 101"/>
                <a:gd name="T96" fmla="*/ 36 w 101"/>
                <a:gd name="T97" fmla="*/ 11 h 101"/>
                <a:gd name="T98" fmla="*/ 46 w 101"/>
                <a:gd name="T99" fmla="*/ 21 h 101"/>
                <a:gd name="T100" fmla="*/ 60 w 101"/>
                <a:gd name="T101" fmla="*/ 19 h 101"/>
                <a:gd name="T102" fmla="*/ 67 w 101"/>
                <a:gd name="T103" fmla="*/ 12 h 101"/>
                <a:gd name="T104" fmla="*/ 66 w 101"/>
                <a:gd name="T105" fmla="*/ 21 h 101"/>
                <a:gd name="T106" fmla="*/ 75 w 101"/>
                <a:gd name="T107" fmla="*/ 33 h 101"/>
                <a:gd name="T108" fmla="*/ 89 w 101"/>
                <a:gd name="T109" fmla="*/ 32 h 101"/>
                <a:gd name="T110" fmla="*/ 83 w 101"/>
                <a:gd name="T111" fmla="*/ 41 h 101"/>
                <a:gd name="T112" fmla="*/ 80 w 101"/>
                <a:gd name="T113" fmla="*/ 55 h 101"/>
                <a:gd name="T114" fmla="*/ 90 w 101"/>
                <a:gd name="T115" fmla="*/ 6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1" h="101">
                  <a:moveTo>
                    <a:pt x="99" y="58"/>
                  </a:moveTo>
                  <a:cubicBezTo>
                    <a:pt x="90" y="53"/>
                    <a:pt x="90" y="53"/>
                    <a:pt x="90" y="53"/>
                  </a:cubicBezTo>
                  <a:cubicBezTo>
                    <a:pt x="90" y="51"/>
                    <a:pt x="90" y="50"/>
                    <a:pt x="90" y="48"/>
                  </a:cubicBezTo>
                  <a:cubicBezTo>
                    <a:pt x="99" y="43"/>
                    <a:pt x="99" y="43"/>
                    <a:pt x="99" y="43"/>
                  </a:cubicBezTo>
                  <a:cubicBezTo>
                    <a:pt x="100" y="42"/>
                    <a:pt x="101" y="39"/>
                    <a:pt x="101" y="37"/>
                  </a:cubicBezTo>
                  <a:cubicBezTo>
                    <a:pt x="100" y="33"/>
                    <a:pt x="98" y="28"/>
                    <a:pt x="95" y="24"/>
                  </a:cubicBezTo>
                  <a:cubicBezTo>
                    <a:pt x="94" y="22"/>
                    <a:pt x="92" y="21"/>
                    <a:pt x="90" y="22"/>
                  </a:cubicBezTo>
                  <a:cubicBezTo>
                    <a:pt x="80" y="24"/>
                    <a:pt x="80" y="24"/>
                    <a:pt x="80" y="24"/>
                  </a:cubicBezTo>
                  <a:cubicBezTo>
                    <a:pt x="79" y="23"/>
                    <a:pt x="78" y="22"/>
                    <a:pt x="76" y="21"/>
                  </a:cubicBezTo>
                  <a:cubicBezTo>
                    <a:pt x="79" y="11"/>
                    <a:pt x="79" y="11"/>
                    <a:pt x="79" y="11"/>
                  </a:cubicBezTo>
                  <a:cubicBezTo>
                    <a:pt x="80" y="9"/>
                    <a:pt x="79" y="7"/>
                    <a:pt x="77" y="6"/>
                  </a:cubicBezTo>
                  <a:cubicBezTo>
                    <a:pt x="75" y="5"/>
                    <a:pt x="72" y="3"/>
                    <a:pt x="70" y="3"/>
                  </a:cubicBezTo>
                  <a:cubicBezTo>
                    <a:pt x="68" y="2"/>
                    <a:pt x="66" y="1"/>
                    <a:pt x="63" y="0"/>
                  </a:cubicBezTo>
                  <a:cubicBezTo>
                    <a:pt x="61" y="0"/>
                    <a:pt x="59" y="1"/>
                    <a:pt x="58" y="3"/>
                  </a:cubicBezTo>
                  <a:cubicBezTo>
                    <a:pt x="53" y="11"/>
                    <a:pt x="53" y="11"/>
                    <a:pt x="53" y="11"/>
                  </a:cubicBezTo>
                  <a:cubicBezTo>
                    <a:pt x="51" y="11"/>
                    <a:pt x="49" y="11"/>
                    <a:pt x="48" y="11"/>
                  </a:cubicBezTo>
                  <a:cubicBezTo>
                    <a:pt x="43" y="3"/>
                    <a:pt x="43" y="3"/>
                    <a:pt x="43" y="3"/>
                  </a:cubicBezTo>
                  <a:cubicBezTo>
                    <a:pt x="42" y="1"/>
                    <a:pt x="39" y="0"/>
                    <a:pt x="37" y="0"/>
                  </a:cubicBezTo>
                  <a:cubicBezTo>
                    <a:pt x="35" y="1"/>
                    <a:pt x="33" y="2"/>
                    <a:pt x="31" y="3"/>
                  </a:cubicBezTo>
                  <a:cubicBezTo>
                    <a:pt x="30" y="3"/>
                    <a:pt x="30" y="3"/>
                    <a:pt x="30" y="3"/>
                  </a:cubicBezTo>
                  <a:cubicBezTo>
                    <a:pt x="28" y="4"/>
                    <a:pt x="26" y="5"/>
                    <a:pt x="24" y="6"/>
                  </a:cubicBezTo>
                  <a:cubicBezTo>
                    <a:pt x="22" y="7"/>
                    <a:pt x="21" y="9"/>
                    <a:pt x="22" y="11"/>
                  </a:cubicBezTo>
                  <a:cubicBezTo>
                    <a:pt x="24" y="21"/>
                    <a:pt x="24" y="21"/>
                    <a:pt x="24" y="21"/>
                  </a:cubicBezTo>
                  <a:cubicBezTo>
                    <a:pt x="23" y="22"/>
                    <a:pt x="22" y="23"/>
                    <a:pt x="20" y="25"/>
                  </a:cubicBezTo>
                  <a:cubicBezTo>
                    <a:pt x="11" y="22"/>
                    <a:pt x="11" y="22"/>
                    <a:pt x="11" y="22"/>
                  </a:cubicBezTo>
                  <a:cubicBezTo>
                    <a:pt x="9" y="22"/>
                    <a:pt x="7" y="23"/>
                    <a:pt x="6" y="25"/>
                  </a:cubicBezTo>
                  <a:cubicBezTo>
                    <a:pt x="5" y="26"/>
                    <a:pt x="4" y="28"/>
                    <a:pt x="3" y="30"/>
                  </a:cubicBezTo>
                  <a:cubicBezTo>
                    <a:pt x="2" y="32"/>
                    <a:pt x="2" y="32"/>
                    <a:pt x="2" y="32"/>
                  </a:cubicBezTo>
                  <a:cubicBezTo>
                    <a:pt x="1" y="34"/>
                    <a:pt x="1" y="36"/>
                    <a:pt x="0" y="38"/>
                  </a:cubicBezTo>
                  <a:cubicBezTo>
                    <a:pt x="0" y="40"/>
                    <a:pt x="1" y="42"/>
                    <a:pt x="2" y="43"/>
                  </a:cubicBezTo>
                  <a:cubicBezTo>
                    <a:pt x="11" y="48"/>
                    <a:pt x="11" y="48"/>
                    <a:pt x="11" y="48"/>
                  </a:cubicBezTo>
                  <a:cubicBezTo>
                    <a:pt x="11" y="50"/>
                    <a:pt x="11" y="52"/>
                    <a:pt x="11" y="54"/>
                  </a:cubicBezTo>
                  <a:cubicBezTo>
                    <a:pt x="3" y="59"/>
                    <a:pt x="3" y="59"/>
                    <a:pt x="3" y="59"/>
                  </a:cubicBezTo>
                  <a:cubicBezTo>
                    <a:pt x="1" y="60"/>
                    <a:pt x="0" y="62"/>
                    <a:pt x="0" y="64"/>
                  </a:cubicBezTo>
                  <a:cubicBezTo>
                    <a:pt x="1" y="66"/>
                    <a:pt x="2" y="68"/>
                    <a:pt x="2" y="70"/>
                  </a:cubicBezTo>
                  <a:cubicBezTo>
                    <a:pt x="3" y="71"/>
                    <a:pt x="3" y="71"/>
                    <a:pt x="3" y="71"/>
                  </a:cubicBezTo>
                  <a:cubicBezTo>
                    <a:pt x="4" y="73"/>
                    <a:pt x="5" y="75"/>
                    <a:pt x="6" y="77"/>
                  </a:cubicBezTo>
                  <a:cubicBezTo>
                    <a:pt x="7" y="79"/>
                    <a:pt x="9" y="80"/>
                    <a:pt x="11" y="79"/>
                  </a:cubicBezTo>
                  <a:cubicBezTo>
                    <a:pt x="21" y="77"/>
                    <a:pt x="21" y="77"/>
                    <a:pt x="21" y="77"/>
                  </a:cubicBezTo>
                  <a:cubicBezTo>
                    <a:pt x="22" y="78"/>
                    <a:pt x="23" y="80"/>
                    <a:pt x="25" y="81"/>
                  </a:cubicBezTo>
                  <a:cubicBezTo>
                    <a:pt x="22" y="90"/>
                    <a:pt x="22" y="90"/>
                    <a:pt x="22" y="90"/>
                  </a:cubicBezTo>
                  <a:cubicBezTo>
                    <a:pt x="22" y="92"/>
                    <a:pt x="23" y="94"/>
                    <a:pt x="24" y="96"/>
                  </a:cubicBezTo>
                  <a:cubicBezTo>
                    <a:pt x="27" y="97"/>
                    <a:pt x="29" y="98"/>
                    <a:pt x="31" y="99"/>
                  </a:cubicBezTo>
                  <a:cubicBezTo>
                    <a:pt x="33" y="100"/>
                    <a:pt x="35" y="100"/>
                    <a:pt x="38" y="101"/>
                  </a:cubicBezTo>
                  <a:cubicBezTo>
                    <a:pt x="38" y="101"/>
                    <a:pt x="39" y="101"/>
                    <a:pt x="39" y="101"/>
                  </a:cubicBezTo>
                  <a:cubicBezTo>
                    <a:pt x="41" y="101"/>
                    <a:pt x="42" y="100"/>
                    <a:pt x="43" y="99"/>
                  </a:cubicBezTo>
                  <a:cubicBezTo>
                    <a:pt x="48" y="90"/>
                    <a:pt x="48" y="90"/>
                    <a:pt x="48" y="90"/>
                  </a:cubicBezTo>
                  <a:cubicBezTo>
                    <a:pt x="50" y="90"/>
                    <a:pt x="52" y="90"/>
                    <a:pt x="54" y="90"/>
                  </a:cubicBezTo>
                  <a:cubicBezTo>
                    <a:pt x="58" y="99"/>
                    <a:pt x="58" y="99"/>
                    <a:pt x="58" y="99"/>
                  </a:cubicBezTo>
                  <a:cubicBezTo>
                    <a:pt x="59" y="101"/>
                    <a:pt x="62" y="101"/>
                    <a:pt x="64" y="101"/>
                  </a:cubicBezTo>
                  <a:cubicBezTo>
                    <a:pt x="68" y="100"/>
                    <a:pt x="73" y="98"/>
                    <a:pt x="77" y="95"/>
                  </a:cubicBezTo>
                  <a:cubicBezTo>
                    <a:pt x="79" y="94"/>
                    <a:pt x="80" y="92"/>
                    <a:pt x="79" y="90"/>
                  </a:cubicBezTo>
                  <a:cubicBezTo>
                    <a:pt x="77" y="81"/>
                    <a:pt x="77" y="81"/>
                    <a:pt x="77" y="81"/>
                  </a:cubicBezTo>
                  <a:cubicBezTo>
                    <a:pt x="78" y="79"/>
                    <a:pt x="79" y="78"/>
                    <a:pt x="81" y="77"/>
                  </a:cubicBezTo>
                  <a:cubicBezTo>
                    <a:pt x="90" y="79"/>
                    <a:pt x="90" y="79"/>
                    <a:pt x="90" y="79"/>
                  </a:cubicBezTo>
                  <a:cubicBezTo>
                    <a:pt x="92" y="80"/>
                    <a:pt x="94" y="79"/>
                    <a:pt x="95" y="77"/>
                  </a:cubicBezTo>
                  <a:cubicBezTo>
                    <a:pt x="97" y="75"/>
                    <a:pt x="98" y="73"/>
                    <a:pt x="99" y="70"/>
                  </a:cubicBezTo>
                  <a:cubicBezTo>
                    <a:pt x="100" y="68"/>
                    <a:pt x="100" y="66"/>
                    <a:pt x="101" y="64"/>
                  </a:cubicBezTo>
                  <a:cubicBezTo>
                    <a:pt x="101" y="61"/>
                    <a:pt x="101" y="59"/>
                    <a:pt x="99" y="58"/>
                  </a:cubicBezTo>
                  <a:close/>
                  <a:moveTo>
                    <a:pt x="90" y="67"/>
                  </a:moveTo>
                  <a:cubicBezTo>
                    <a:pt x="89" y="67"/>
                    <a:pt x="89" y="68"/>
                    <a:pt x="89" y="69"/>
                  </a:cubicBezTo>
                  <a:cubicBezTo>
                    <a:pt x="80" y="66"/>
                    <a:pt x="80" y="66"/>
                    <a:pt x="80" y="66"/>
                  </a:cubicBezTo>
                  <a:cubicBezTo>
                    <a:pt x="78" y="66"/>
                    <a:pt x="76" y="67"/>
                    <a:pt x="75" y="68"/>
                  </a:cubicBezTo>
                  <a:cubicBezTo>
                    <a:pt x="73" y="71"/>
                    <a:pt x="71" y="73"/>
                    <a:pt x="68" y="75"/>
                  </a:cubicBezTo>
                  <a:cubicBezTo>
                    <a:pt x="67" y="76"/>
                    <a:pt x="66" y="78"/>
                    <a:pt x="67" y="80"/>
                  </a:cubicBezTo>
                  <a:cubicBezTo>
                    <a:pt x="69" y="89"/>
                    <a:pt x="69" y="89"/>
                    <a:pt x="69" y="89"/>
                  </a:cubicBezTo>
                  <a:cubicBezTo>
                    <a:pt x="68" y="89"/>
                    <a:pt x="66" y="90"/>
                    <a:pt x="65" y="90"/>
                  </a:cubicBezTo>
                  <a:cubicBezTo>
                    <a:pt x="60" y="83"/>
                    <a:pt x="60" y="83"/>
                    <a:pt x="60" y="83"/>
                  </a:cubicBezTo>
                  <a:cubicBezTo>
                    <a:pt x="59" y="81"/>
                    <a:pt x="57" y="80"/>
                    <a:pt x="55" y="80"/>
                  </a:cubicBezTo>
                  <a:cubicBezTo>
                    <a:pt x="52" y="81"/>
                    <a:pt x="49" y="81"/>
                    <a:pt x="46" y="80"/>
                  </a:cubicBezTo>
                  <a:cubicBezTo>
                    <a:pt x="44" y="80"/>
                    <a:pt x="42" y="81"/>
                    <a:pt x="41" y="83"/>
                  </a:cubicBezTo>
                  <a:cubicBezTo>
                    <a:pt x="37" y="91"/>
                    <a:pt x="37" y="91"/>
                    <a:pt x="37" y="91"/>
                  </a:cubicBezTo>
                  <a:cubicBezTo>
                    <a:pt x="36" y="90"/>
                    <a:pt x="35" y="90"/>
                    <a:pt x="35" y="90"/>
                  </a:cubicBezTo>
                  <a:cubicBezTo>
                    <a:pt x="34" y="90"/>
                    <a:pt x="33" y="89"/>
                    <a:pt x="33" y="89"/>
                  </a:cubicBezTo>
                  <a:cubicBezTo>
                    <a:pt x="35" y="80"/>
                    <a:pt x="35" y="80"/>
                    <a:pt x="35" y="80"/>
                  </a:cubicBezTo>
                  <a:cubicBezTo>
                    <a:pt x="35" y="78"/>
                    <a:pt x="35" y="76"/>
                    <a:pt x="33" y="75"/>
                  </a:cubicBezTo>
                  <a:cubicBezTo>
                    <a:pt x="30" y="73"/>
                    <a:pt x="28" y="71"/>
                    <a:pt x="26" y="68"/>
                  </a:cubicBezTo>
                  <a:cubicBezTo>
                    <a:pt x="25" y="67"/>
                    <a:pt x="23" y="66"/>
                    <a:pt x="21" y="67"/>
                  </a:cubicBezTo>
                  <a:cubicBezTo>
                    <a:pt x="12" y="69"/>
                    <a:pt x="12" y="69"/>
                    <a:pt x="12" y="69"/>
                  </a:cubicBezTo>
                  <a:cubicBezTo>
                    <a:pt x="12" y="68"/>
                    <a:pt x="12" y="68"/>
                    <a:pt x="12" y="67"/>
                  </a:cubicBezTo>
                  <a:cubicBezTo>
                    <a:pt x="11" y="67"/>
                    <a:pt x="11" y="67"/>
                    <a:pt x="11" y="67"/>
                  </a:cubicBezTo>
                  <a:cubicBezTo>
                    <a:pt x="11" y="66"/>
                    <a:pt x="11" y="65"/>
                    <a:pt x="11" y="65"/>
                  </a:cubicBezTo>
                  <a:cubicBezTo>
                    <a:pt x="19" y="60"/>
                    <a:pt x="19" y="60"/>
                    <a:pt x="19" y="60"/>
                  </a:cubicBezTo>
                  <a:cubicBezTo>
                    <a:pt x="20" y="59"/>
                    <a:pt x="21" y="57"/>
                    <a:pt x="21" y="55"/>
                  </a:cubicBezTo>
                  <a:cubicBezTo>
                    <a:pt x="20" y="52"/>
                    <a:pt x="20" y="49"/>
                    <a:pt x="21" y="46"/>
                  </a:cubicBezTo>
                  <a:cubicBezTo>
                    <a:pt x="21" y="44"/>
                    <a:pt x="20" y="42"/>
                    <a:pt x="18" y="41"/>
                  </a:cubicBezTo>
                  <a:cubicBezTo>
                    <a:pt x="11" y="37"/>
                    <a:pt x="11" y="37"/>
                    <a:pt x="11" y="37"/>
                  </a:cubicBezTo>
                  <a:cubicBezTo>
                    <a:pt x="11" y="36"/>
                    <a:pt x="11" y="36"/>
                    <a:pt x="11" y="35"/>
                  </a:cubicBezTo>
                  <a:cubicBezTo>
                    <a:pt x="12" y="34"/>
                    <a:pt x="12" y="34"/>
                    <a:pt x="12" y="34"/>
                  </a:cubicBezTo>
                  <a:cubicBezTo>
                    <a:pt x="12" y="34"/>
                    <a:pt x="12" y="33"/>
                    <a:pt x="12" y="33"/>
                  </a:cubicBezTo>
                  <a:cubicBezTo>
                    <a:pt x="21" y="35"/>
                    <a:pt x="21" y="35"/>
                    <a:pt x="21" y="35"/>
                  </a:cubicBezTo>
                  <a:cubicBezTo>
                    <a:pt x="23" y="35"/>
                    <a:pt x="25" y="35"/>
                    <a:pt x="26" y="33"/>
                  </a:cubicBezTo>
                  <a:cubicBezTo>
                    <a:pt x="28" y="31"/>
                    <a:pt x="30" y="28"/>
                    <a:pt x="33" y="26"/>
                  </a:cubicBezTo>
                  <a:cubicBezTo>
                    <a:pt x="34" y="25"/>
                    <a:pt x="35" y="23"/>
                    <a:pt x="35" y="21"/>
                  </a:cubicBezTo>
                  <a:cubicBezTo>
                    <a:pt x="32" y="13"/>
                    <a:pt x="32" y="13"/>
                    <a:pt x="32" y="13"/>
                  </a:cubicBezTo>
                  <a:cubicBezTo>
                    <a:pt x="33" y="12"/>
                    <a:pt x="33" y="12"/>
                    <a:pt x="34" y="12"/>
                  </a:cubicBezTo>
                  <a:cubicBezTo>
                    <a:pt x="35" y="11"/>
                    <a:pt x="35" y="11"/>
                    <a:pt x="35" y="11"/>
                  </a:cubicBezTo>
                  <a:cubicBezTo>
                    <a:pt x="35" y="11"/>
                    <a:pt x="36" y="11"/>
                    <a:pt x="36" y="11"/>
                  </a:cubicBezTo>
                  <a:cubicBezTo>
                    <a:pt x="41" y="19"/>
                    <a:pt x="41" y="19"/>
                    <a:pt x="41" y="19"/>
                  </a:cubicBezTo>
                  <a:cubicBezTo>
                    <a:pt x="42" y="20"/>
                    <a:pt x="44" y="21"/>
                    <a:pt x="46" y="21"/>
                  </a:cubicBezTo>
                  <a:cubicBezTo>
                    <a:pt x="49" y="20"/>
                    <a:pt x="52" y="20"/>
                    <a:pt x="55" y="21"/>
                  </a:cubicBezTo>
                  <a:cubicBezTo>
                    <a:pt x="57" y="21"/>
                    <a:pt x="59" y="20"/>
                    <a:pt x="60" y="19"/>
                  </a:cubicBezTo>
                  <a:cubicBezTo>
                    <a:pt x="65" y="11"/>
                    <a:pt x="65" y="11"/>
                    <a:pt x="65" y="11"/>
                  </a:cubicBezTo>
                  <a:cubicBezTo>
                    <a:pt x="65" y="11"/>
                    <a:pt x="66" y="11"/>
                    <a:pt x="67" y="12"/>
                  </a:cubicBezTo>
                  <a:cubicBezTo>
                    <a:pt x="67" y="12"/>
                    <a:pt x="68" y="12"/>
                    <a:pt x="69" y="12"/>
                  </a:cubicBezTo>
                  <a:cubicBezTo>
                    <a:pt x="66" y="21"/>
                    <a:pt x="66" y="21"/>
                    <a:pt x="66" y="21"/>
                  </a:cubicBezTo>
                  <a:cubicBezTo>
                    <a:pt x="66" y="23"/>
                    <a:pt x="67" y="25"/>
                    <a:pt x="68" y="26"/>
                  </a:cubicBezTo>
                  <a:cubicBezTo>
                    <a:pt x="71" y="28"/>
                    <a:pt x="73" y="30"/>
                    <a:pt x="75" y="33"/>
                  </a:cubicBezTo>
                  <a:cubicBezTo>
                    <a:pt x="76" y="34"/>
                    <a:pt x="78" y="35"/>
                    <a:pt x="80" y="35"/>
                  </a:cubicBezTo>
                  <a:cubicBezTo>
                    <a:pt x="89" y="32"/>
                    <a:pt x="89" y="32"/>
                    <a:pt x="89" y="32"/>
                  </a:cubicBezTo>
                  <a:cubicBezTo>
                    <a:pt x="89" y="34"/>
                    <a:pt x="90" y="35"/>
                    <a:pt x="90" y="36"/>
                  </a:cubicBezTo>
                  <a:cubicBezTo>
                    <a:pt x="83" y="41"/>
                    <a:pt x="83" y="41"/>
                    <a:pt x="83" y="41"/>
                  </a:cubicBezTo>
                  <a:cubicBezTo>
                    <a:pt x="81" y="42"/>
                    <a:pt x="80" y="44"/>
                    <a:pt x="80" y="46"/>
                  </a:cubicBezTo>
                  <a:cubicBezTo>
                    <a:pt x="81" y="49"/>
                    <a:pt x="81" y="52"/>
                    <a:pt x="80" y="55"/>
                  </a:cubicBezTo>
                  <a:cubicBezTo>
                    <a:pt x="80" y="57"/>
                    <a:pt x="81" y="59"/>
                    <a:pt x="83" y="60"/>
                  </a:cubicBezTo>
                  <a:cubicBezTo>
                    <a:pt x="90" y="65"/>
                    <a:pt x="90" y="65"/>
                    <a:pt x="90" y="65"/>
                  </a:cubicBezTo>
                  <a:cubicBezTo>
                    <a:pt x="90" y="65"/>
                    <a:pt x="90" y="66"/>
                    <a:pt x="90" y="6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buClrTx/>
                <a:defRPr/>
              </a:pPr>
              <a:endParaRPr lang="en-US" sz="1350" kern="1200">
                <a:latin typeface="+mj-lt"/>
                <a:ea typeface="+mn-ea"/>
                <a:cs typeface="Calibri Light" panose="020F0302020204030204" pitchFamily="34" charset="0"/>
              </a:endParaRPr>
            </a:p>
          </p:txBody>
        </p:sp>
      </p:grpSp>
      <p:pic>
        <p:nvPicPr>
          <p:cNvPr id="24" name="Picture 23">
            <a:extLst>
              <a:ext uri="{FF2B5EF4-FFF2-40B4-BE49-F238E27FC236}">
                <a16:creationId xmlns:a16="http://schemas.microsoft.com/office/drawing/2014/main" id="{B9E1C3E8-2708-FE83-F966-38B973C333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biLevel thresh="75000"/>
          </a:blip>
          <a:stretch>
            <a:fillRect/>
          </a:stretch>
        </p:blipFill>
        <p:spPr>
          <a:xfrm>
            <a:off x="7559251" y="1059052"/>
            <a:ext cx="498887" cy="448276"/>
          </a:xfrm>
          <a:prstGeom prst="rect">
            <a:avLst/>
          </a:prstGeom>
          <a:ln>
            <a:noFill/>
          </a:ln>
        </p:spPr>
      </p:pic>
      <p:sp>
        <p:nvSpPr>
          <p:cNvPr id="44" name="TextBox 43">
            <a:extLst>
              <a:ext uri="{FF2B5EF4-FFF2-40B4-BE49-F238E27FC236}">
                <a16:creationId xmlns:a16="http://schemas.microsoft.com/office/drawing/2014/main" id="{BCCB1BE2-4C70-C3D5-62D2-06E316A2F34D}"/>
              </a:ext>
            </a:extLst>
          </p:cNvPr>
          <p:cNvSpPr txBox="1">
            <a:spLocks noGrp="1" noRot="1" noMove="1" noResize="1" noEditPoints="1" noAdjustHandles="1" noChangeArrowheads="1" noChangeShapeType="1"/>
          </p:cNvSpPr>
          <p:nvPr/>
        </p:nvSpPr>
        <p:spPr>
          <a:xfrm>
            <a:off x="525778" y="4196042"/>
            <a:ext cx="6150306" cy="106736"/>
          </a:xfrm>
          <a:prstGeom prst="rect">
            <a:avLst/>
          </a:prstGeom>
          <a:noFill/>
        </p:spPr>
        <p:txBody>
          <a:bodyPr wrap="none" lIns="0" tIns="0" rIns="0" bIns="0" rtlCol="0">
            <a:noAutofit/>
          </a:bodyPr>
          <a:lstStyle/>
          <a:p>
            <a:pPr>
              <a:spcBef>
                <a:spcPts val="450"/>
              </a:spcBef>
              <a:buSzPct val="100000"/>
            </a:pPr>
            <a:r>
              <a:rPr lang="en-US" sz="675" b="1"/>
              <a:t>*For illustration purpose only</a:t>
            </a:r>
          </a:p>
        </p:txBody>
      </p:sp>
      <p:sp>
        <p:nvSpPr>
          <p:cNvPr id="32" name="TextBox 31">
            <a:extLst>
              <a:ext uri="{FF2B5EF4-FFF2-40B4-BE49-F238E27FC236}">
                <a16:creationId xmlns:a16="http://schemas.microsoft.com/office/drawing/2014/main" id="{5C0D5B53-3CC9-2936-B17C-AE66C81FEBEC}"/>
              </a:ext>
            </a:extLst>
          </p:cNvPr>
          <p:cNvSpPr txBox="1">
            <a:spLocks noGrp="1" noRot="1" noMove="1" noResize="1" noEditPoints="1" noAdjustHandles="1" noChangeArrowheads="1" noChangeShapeType="1"/>
          </p:cNvSpPr>
          <p:nvPr/>
        </p:nvSpPr>
        <p:spPr>
          <a:xfrm>
            <a:off x="575383" y="4011190"/>
            <a:ext cx="4918013" cy="115416"/>
          </a:xfrm>
          <a:prstGeom prst="rect">
            <a:avLst/>
          </a:prstGeom>
          <a:noFill/>
        </p:spPr>
        <p:txBody>
          <a:bodyPr vert="horz" wrap="none" lIns="0" tIns="0" rIns="0" bIns="0" rtlCol="0">
            <a:spAutoFit/>
          </a:bodyPr>
          <a:lstStyle/>
          <a:p>
            <a:pPr>
              <a:spcBef>
                <a:spcPts val="150"/>
              </a:spcBef>
              <a:buSzPct val="100000"/>
            </a:pPr>
            <a:r>
              <a:rPr lang="en-US" sz="750" i="1">
                <a:solidFill>
                  <a:srgbClr val="75787B"/>
                </a:solidFill>
              </a:rPr>
              <a:t>Fund      	Agency       Program             Natural Account              Project                Intercompany    Future</a:t>
            </a:r>
          </a:p>
        </p:txBody>
      </p:sp>
      <p:sp>
        <p:nvSpPr>
          <p:cNvPr id="31" name="TextBox 30">
            <a:extLst>
              <a:ext uri="{FF2B5EF4-FFF2-40B4-BE49-F238E27FC236}">
                <a16:creationId xmlns:a16="http://schemas.microsoft.com/office/drawing/2014/main" id="{B7962650-B82E-8B12-A5A7-63C9A0941064}"/>
              </a:ext>
            </a:extLst>
          </p:cNvPr>
          <p:cNvSpPr txBox="1">
            <a:spLocks noGrp="1" noRot="1" noMove="1" noResize="1" noEditPoints="1" noAdjustHandles="1" noChangeArrowheads="1" noChangeShapeType="1"/>
          </p:cNvSpPr>
          <p:nvPr/>
        </p:nvSpPr>
        <p:spPr>
          <a:xfrm>
            <a:off x="575383" y="3546290"/>
            <a:ext cx="4900380" cy="323165"/>
          </a:xfrm>
          <a:prstGeom prst="rect">
            <a:avLst/>
          </a:prstGeom>
          <a:noFill/>
        </p:spPr>
        <p:txBody>
          <a:bodyPr vert="horz" wrap="none" lIns="0" tIns="0" rIns="0" bIns="0" rtlCol="0">
            <a:spAutoFit/>
          </a:bodyPr>
          <a:lstStyle/>
          <a:p>
            <a:pPr>
              <a:spcBef>
                <a:spcPts val="150"/>
              </a:spcBef>
              <a:buSzPct val="100000"/>
            </a:pPr>
            <a:r>
              <a:rPr lang="en-US" sz="2100" b="1">
                <a:solidFill>
                  <a:srgbClr val="75787B"/>
                </a:solidFill>
              </a:rPr>
              <a:t>XXX.000.0000.YYYYYY.00000.000.0000</a:t>
            </a:r>
          </a:p>
        </p:txBody>
      </p:sp>
      <p:sp>
        <p:nvSpPr>
          <p:cNvPr id="37" name="Rectangle: Rounded Corners 38">
            <a:extLst>
              <a:ext uri="{FF2B5EF4-FFF2-40B4-BE49-F238E27FC236}">
                <a16:creationId xmlns:a16="http://schemas.microsoft.com/office/drawing/2014/main" id="{2DC458E4-9C36-C906-83ED-180ECDAE037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2327028" y="3553648"/>
            <a:ext cx="76199" cy="324821"/>
          </a:xfrm>
          <a:prstGeom prst="roundRect">
            <a:avLst/>
          </a:prstGeom>
          <a:noFill/>
          <a:ln w="38100" algn="ctr">
            <a:solidFill>
              <a:schemeClr val="bg2"/>
            </a:solidFill>
            <a:prstDash val="sysDot"/>
            <a:miter lim="800000"/>
            <a:headEnd/>
            <a:tailEnd/>
          </a:ln>
        </p:spPr>
        <p:txBody>
          <a:bodyPr wrap="square" lIns="66675" tIns="66675" rIns="66675" bIns="66675" rtlCol="0" anchor="ctr"/>
          <a:lstStyle/>
          <a:p>
            <a:pPr algn="ctr">
              <a:lnSpc>
                <a:spcPct val="106000"/>
              </a:lnSpc>
              <a:buFont typeface="Wingdings 2" pitchFamily="18" charset="2"/>
              <a:buNone/>
            </a:pPr>
            <a:endParaRPr lang="en-US" sz="1200" b="1">
              <a:solidFill>
                <a:schemeClr val="bg1"/>
              </a:solidFill>
            </a:endParaRPr>
          </a:p>
        </p:txBody>
      </p:sp>
      <p:sp>
        <p:nvSpPr>
          <p:cNvPr id="39" name="Rectangle: Rounded Corners 40">
            <a:extLst>
              <a:ext uri="{FF2B5EF4-FFF2-40B4-BE49-F238E27FC236}">
                <a16:creationId xmlns:a16="http://schemas.microsoft.com/office/drawing/2014/main" id="{4D0924BC-3790-7628-230B-1E02EF335CA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424534" y="3475656"/>
            <a:ext cx="6211393" cy="481280"/>
          </a:xfrm>
          <a:prstGeom prst="roundRect">
            <a:avLst/>
          </a:prstGeom>
          <a:noFill/>
          <a:ln w="38100" algn="ctr">
            <a:solidFill>
              <a:srgbClr val="990000"/>
            </a:solidFill>
            <a:prstDash val="sysDot"/>
            <a:miter lim="800000"/>
            <a:headEnd/>
            <a:tailEnd/>
          </a:ln>
        </p:spPr>
        <p:txBody>
          <a:bodyPr wrap="square" lIns="66675" tIns="66675" rIns="66675" bIns="66675" rtlCol="0" anchor="ctr"/>
          <a:lstStyle/>
          <a:p>
            <a:pPr algn="ctr">
              <a:lnSpc>
                <a:spcPct val="106000"/>
              </a:lnSpc>
              <a:buFont typeface="Wingdings 2" pitchFamily="18" charset="2"/>
              <a:buNone/>
            </a:pPr>
            <a:endParaRPr lang="en-US" sz="1200" b="1">
              <a:solidFill>
                <a:schemeClr val="bg1"/>
              </a:solidFill>
            </a:endParaRPr>
          </a:p>
        </p:txBody>
      </p:sp>
      <p:sp>
        <p:nvSpPr>
          <p:cNvPr id="40" name="Rectangle: Rounded Corners 41">
            <a:extLst>
              <a:ext uri="{FF2B5EF4-FFF2-40B4-BE49-F238E27FC236}">
                <a16:creationId xmlns:a16="http://schemas.microsoft.com/office/drawing/2014/main" id="{2166D08D-219A-93D0-E5C0-AE482D6E8648}"/>
              </a:ext>
            </a:extLst>
          </p:cNvPr>
          <p:cNvSpPr>
            <a:spLocks noGrp="1" noRot="1" noMove="1" noResize="1" noEditPoints="1" noAdjustHandles="1" noChangeArrowheads="1" noChangeShapeType="1"/>
          </p:cNvSpPr>
          <p:nvPr/>
        </p:nvSpPr>
        <p:spPr bwMode="gray">
          <a:xfrm>
            <a:off x="3035319" y="2874134"/>
            <a:ext cx="989822" cy="369322"/>
          </a:xfrm>
          <a:prstGeom prst="roundRect">
            <a:avLst/>
          </a:prstGeom>
          <a:noFill/>
          <a:ln w="19050" algn="ctr">
            <a:solidFill>
              <a:schemeClr val="accent1"/>
            </a:solidFill>
            <a:miter lim="800000"/>
            <a:headEnd/>
            <a:tailEnd/>
          </a:ln>
        </p:spPr>
        <p:txBody>
          <a:bodyPr wrap="square" lIns="66675" tIns="66675" rIns="66675" bIns="66675" rtlCol="0" anchor="ctr"/>
          <a:lstStyle/>
          <a:p>
            <a:pPr algn="ctr">
              <a:lnSpc>
                <a:spcPct val="106000"/>
              </a:lnSpc>
              <a:buFont typeface="Wingdings 2" pitchFamily="18" charset="2"/>
              <a:buNone/>
            </a:pPr>
            <a:r>
              <a:rPr lang="en-US" sz="900" b="1"/>
              <a:t>Combination</a:t>
            </a:r>
          </a:p>
        </p:txBody>
      </p:sp>
      <p:sp>
        <p:nvSpPr>
          <p:cNvPr id="36" name="Rectangle: Rounded Corners 37">
            <a:extLst>
              <a:ext uri="{FF2B5EF4-FFF2-40B4-BE49-F238E27FC236}">
                <a16:creationId xmlns:a16="http://schemas.microsoft.com/office/drawing/2014/main" id="{93B41AE2-43AA-1634-53B8-B8172E1EB0F8}"/>
              </a:ext>
            </a:extLst>
          </p:cNvPr>
          <p:cNvSpPr>
            <a:spLocks noGrp="1" noRot="1" noMove="1" noResize="1" noEditPoints="1" noAdjustHandles="1" noChangeArrowheads="1" noChangeShapeType="1"/>
          </p:cNvSpPr>
          <p:nvPr/>
        </p:nvSpPr>
        <p:spPr bwMode="gray">
          <a:xfrm>
            <a:off x="1964613" y="2880497"/>
            <a:ext cx="801483" cy="369322"/>
          </a:xfrm>
          <a:prstGeom prst="roundRect">
            <a:avLst/>
          </a:prstGeom>
          <a:noFill/>
          <a:ln w="19050" algn="ctr">
            <a:solidFill>
              <a:schemeClr val="accent1"/>
            </a:solidFill>
            <a:miter lim="800000"/>
            <a:headEnd/>
            <a:tailEnd/>
          </a:ln>
        </p:spPr>
        <p:txBody>
          <a:bodyPr wrap="square" lIns="66675" tIns="66675" rIns="66675" bIns="66675" rtlCol="0" anchor="ctr"/>
          <a:lstStyle/>
          <a:p>
            <a:pPr algn="ctr">
              <a:lnSpc>
                <a:spcPct val="106000"/>
              </a:lnSpc>
              <a:buFont typeface="Wingdings 2" pitchFamily="18" charset="2"/>
              <a:buNone/>
            </a:pPr>
            <a:r>
              <a:rPr lang="en-US" sz="900" b="1"/>
              <a:t>Delimiter</a:t>
            </a:r>
          </a:p>
        </p:txBody>
      </p:sp>
      <p:sp>
        <p:nvSpPr>
          <p:cNvPr id="33" name="Rectangle: Rounded Corners 34">
            <a:extLst>
              <a:ext uri="{FF2B5EF4-FFF2-40B4-BE49-F238E27FC236}">
                <a16:creationId xmlns:a16="http://schemas.microsoft.com/office/drawing/2014/main" id="{D84B20CF-6F25-5E46-E71B-2B9B822CC2F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gray">
          <a:xfrm>
            <a:off x="516461" y="3546289"/>
            <a:ext cx="666545" cy="341892"/>
          </a:xfrm>
          <a:prstGeom prst="roundRect">
            <a:avLst/>
          </a:prstGeom>
          <a:noFill/>
          <a:ln w="38100" algn="ctr">
            <a:solidFill>
              <a:schemeClr val="bg2"/>
            </a:solidFill>
            <a:prstDash val="sysDot"/>
            <a:miter lim="800000"/>
            <a:headEnd/>
            <a:tailEnd/>
          </a:ln>
        </p:spPr>
        <p:txBody>
          <a:bodyPr wrap="square" lIns="66675" tIns="66675" rIns="66675" bIns="66675" rtlCol="0" anchor="ctr"/>
          <a:lstStyle/>
          <a:p>
            <a:pPr algn="ctr">
              <a:lnSpc>
                <a:spcPct val="106000"/>
              </a:lnSpc>
              <a:buFont typeface="Wingdings 2" pitchFamily="18" charset="2"/>
              <a:buNone/>
            </a:pPr>
            <a:endParaRPr lang="en-US" sz="1200" b="1">
              <a:solidFill>
                <a:schemeClr val="bg1"/>
              </a:solidFill>
            </a:endParaRPr>
          </a:p>
        </p:txBody>
      </p:sp>
      <p:sp>
        <p:nvSpPr>
          <p:cNvPr id="34" name="Rectangle: Rounded Corners 35">
            <a:extLst>
              <a:ext uri="{FF2B5EF4-FFF2-40B4-BE49-F238E27FC236}">
                <a16:creationId xmlns:a16="http://schemas.microsoft.com/office/drawing/2014/main" id="{891CA672-6C6F-F54B-8D69-38F7804532E9}"/>
              </a:ext>
            </a:extLst>
          </p:cNvPr>
          <p:cNvSpPr>
            <a:spLocks noGrp="1" noRot="1" noMove="1" noResize="1" noEditPoints="1" noAdjustHandles="1" noChangeArrowheads="1" noChangeShapeType="1"/>
          </p:cNvSpPr>
          <p:nvPr/>
        </p:nvSpPr>
        <p:spPr bwMode="gray">
          <a:xfrm>
            <a:off x="440444" y="2867230"/>
            <a:ext cx="801483" cy="369322"/>
          </a:xfrm>
          <a:prstGeom prst="roundRect">
            <a:avLst/>
          </a:prstGeom>
          <a:noFill/>
          <a:ln w="19050" algn="ctr">
            <a:solidFill>
              <a:schemeClr val="accent1"/>
            </a:solidFill>
            <a:miter lim="800000"/>
            <a:headEnd/>
            <a:tailEnd/>
          </a:ln>
        </p:spPr>
        <p:txBody>
          <a:bodyPr wrap="square" lIns="66675" tIns="66675" rIns="66675" bIns="66675" rtlCol="0" anchor="ctr"/>
          <a:lstStyle/>
          <a:p>
            <a:pPr algn="ctr">
              <a:lnSpc>
                <a:spcPct val="106000"/>
              </a:lnSpc>
              <a:buFont typeface="Wingdings 2" pitchFamily="18" charset="2"/>
              <a:buNone/>
            </a:pPr>
            <a:r>
              <a:rPr lang="en-US" sz="900" b="1"/>
              <a:t>Segment</a:t>
            </a:r>
          </a:p>
        </p:txBody>
      </p:sp>
      <p:sp>
        <p:nvSpPr>
          <p:cNvPr id="29" name="Rectangle 28">
            <a:extLst>
              <a:ext uri="{FF2B5EF4-FFF2-40B4-BE49-F238E27FC236}">
                <a16:creationId xmlns:a16="http://schemas.microsoft.com/office/drawing/2014/main" id="{D088C9C6-2AD3-90C2-0C24-CD501647E79A}"/>
              </a:ext>
            </a:extLst>
          </p:cNvPr>
          <p:cNvSpPr>
            <a:spLocks noGrp="1" noRot="1" noMove="1" noResize="1" noEditPoints="1" noAdjustHandles="1" noChangeArrowheads="1" noChangeShapeType="1"/>
          </p:cNvSpPr>
          <p:nvPr/>
        </p:nvSpPr>
        <p:spPr>
          <a:xfrm>
            <a:off x="6676084" y="1514336"/>
            <a:ext cx="1995500" cy="1015663"/>
          </a:xfrm>
          <a:prstGeom prst="rect">
            <a:avLst/>
          </a:prstGeom>
        </p:spPr>
        <p:txBody>
          <a:bodyPr wrap="square">
            <a:spAutoFit/>
          </a:bodyPr>
          <a:lstStyle/>
          <a:p>
            <a:pPr marL="7144" lvl="2">
              <a:spcAft>
                <a:spcPts val="900"/>
              </a:spcAft>
              <a:defRPr/>
            </a:pPr>
            <a:r>
              <a:rPr lang="en-US" sz="750">
                <a:solidFill>
                  <a:prstClr val="black"/>
                </a:solidFill>
                <a:ea typeface="Open Sans Light" panose="020B0306030504020204" pitchFamily="34" charset="0"/>
                <a:cs typeface="Calibri Light" panose="020F0302020204030204" pitchFamily="34" charset="0"/>
              </a:rPr>
              <a:t>All segments may not be relevant for all transactions, but </a:t>
            </a:r>
            <a:r>
              <a:rPr lang="en-US" sz="750" b="1">
                <a:solidFill>
                  <a:schemeClr val="bg2"/>
                </a:solidFill>
                <a:ea typeface="Open Sans Light" panose="020B0306030504020204" pitchFamily="34" charset="0"/>
                <a:cs typeface="Calibri Light" panose="020F0302020204030204" pitchFamily="34" charset="0"/>
              </a:rPr>
              <a:t>all segments </a:t>
            </a:r>
            <a:r>
              <a:rPr lang="en-US" sz="750">
                <a:solidFill>
                  <a:prstClr val="black"/>
                </a:solidFill>
                <a:ea typeface="Open Sans Light" panose="020B0306030504020204" pitchFamily="34" charset="0"/>
                <a:cs typeface="Calibri Light" panose="020F0302020204030204" pitchFamily="34" charset="0"/>
              </a:rPr>
              <a:t>of a combination entry is always </a:t>
            </a:r>
            <a:r>
              <a:rPr lang="en-US" sz="750" b="1">
                <a:solidFill>
                  <a:schemeClr val="bg2"/>
                </a:solidFill>
                <a:ea typeface="Open Sans Light" panose="020B0306030504020204" pitchFamily="34" charset="0"/>
                <a:cs typeface="Calibri Light" panose="020F0302020204030204" pitchFamily="34" charset="0"/>
              </a:rPr>
              <a:t>mandatory</a:t>
            </a:r>
            <a:r>
              <a:rPr lang="en-US" sz="750">
                <a:solidFill>
                  <a:prstClr val="black"/>
                </a:solidFill>
                <a:ea typeface="Open Sans Light" panose="020B0306030504020204" pitchFamily="34" charset="0"/>
                <a:cs typeface="Calibri Light" panose="020F0302020204030204" pitchFamily="34" charset="0"/>
              </a:rPr>
              <a:t> and cannot be blank</a:t>
            </a:r>
          </a:p>
          <a:p>
            <a:pPr marL="7144" lvl="2" defTabSz="685800">
              <a:spcAft>
                <a:spcPts val="900"/>
              </a:spcAft>
              <a:defRPr/>
            </a:pPr>
            <a:endParaRPr lang="en-US" sz="750" kern="1200">
              <a:solidFill>
                <a:prstClr val="black"/>
              </a:solidFill>
              <a:ea typeface="Open Sans Light" panose="020B0306030504020204" pitchFamily="34" charset="0"/>
              <a:cs typeface="Calibri Light" panose="020F0302020204030204" pitchFamily="34" charset="0"/>
            </a:endParaRPr>
          </a:p>
          <a:p>
            <a:pPr marL="7144" lvl="2" defTabSz="685800">
              <a:spcAft>
                <a:spcPts val="900"/>
              </a:spcAft>
              <a:defRPr/>
            </a:pPr>
            <a:endParaRPr lang="en-US" sz="750" kern="1200">
              <a:solidFill>
                <a:prstClr val="black"/>
              </a:solidFill>
              <a:ea typeface="Open Sans Light" panose="020B0306030504020204" pitchFamily="34" charset="0"/>
              <a:cs typeface="Calibri Light" panose="020F0302020204030204" pitchFamily="34" charset="0"/>
            </a:endParaRPr>
          </a:p>
        </p:txBody>
      </p:sp>
      <p:sp>
        <p:nvSpPr>
          <p:cNvPr id="28" name="Rectangle 27">
            <a:extLst>
              <a:ext uri="{FF2B5EF4-FFF2-40B4-BE49-F238E27FC236}">
                <a16:creationId xmlns:a16="http://schemas.microsoft.com/office/drawing/2014/main" id="{AEEF9E7D-7FE8-ECA5-724B-7AA7398D5A2C}"/>
              </a:ext>
            </a:extLst>
          </p:cNvPr>
          <p:cNvSpPr>
            <a:spLocks noGrp="1" noRot="1" noMove="1" noResize="1" noEditPoints="1" noAdjustHandles="1" noChangeArrowheads="1" noChangeShapeType="1"/>
          </p:cNvSpPr>
          <p:nvPr/>
        </p:nvSpPr>
        <p:spPr>
          <a:xfrm>
            <a:off x="4568135" y="1514336"/>
            <a:ext cx="1995500" cy="784830"/>
          </a:xfrm>
          <a:prstGeom prst="rect">
            <a:avLst/>
          </a:prstGeom>
        </p:spPr>
        <p:txBody>
          <a:bodyPr wrap="square">
            <a:spAutoFit/>
          </a:bodyPr>
          <a:lstStyle/>
          <a:p>
            <a:pPr marL="7144" lvl="2" defTabSz="685800">
              <a:spcAft>
                <a:spcPts val="900"/>
              </a:spcAft>
              <a:defRPr/>
            </a:pPr>
            <a:r>
              <a:rPr lang="en-US" sz="750">
                <a:solidFill>
                  <a:prstClr val="black"/>
                </a:solidFill>
                <a:ea typeface="Open Sans Light" panose="020B0306030504020204" pitchFamily="34" charset="0"/>
                <a:cs typeface="Calibri Light" panose="020F0302020204030204" pitchFamily="34" charset="0"/>
              </a:rPr>
              <a:t>Every </a:t>
            </a:r>
            <a:r>
              <a:rPr lang="en-US" sz="750" b="1">
                <a:solidFill>
                  <a:schemeClr val="bg2"/>
                </a:solidFill>
                <a:ea typeface="Open Sans Light" panose="020B0306030504020204" pitchFamily="34" charset="0"/>
                <a:cs typeface="Calibri Light" panose="020F0302020204030204" pitchFamily="34" charset="0"/>
              </a:rPr>
              <a:t>event</a:t>
            </a:r>
            <a:r>
              <a:rPr lang="en-US" sz="750">
                <a:solidFill>
                  <a:prstClr val="black"/>
                </a:solidFill>
                <a:ea typeface="Open Sans Light" panose="020B0306030504020204" pitchFamily="34" charset="0"/>
                <a:cs typeface="Calibri Light" panose="020F0302020204030204" pitchFamily="34" charset="0"/>
              </a:rPr>
              <a:t> on a transaction that has a </a:t>
            </a:r>
            <a:r>
              <a:rPr lang="en-US" sz="750" b="1">
                <a:solidFill>
                  <a:schemeClr val="bg2"/>
                </a:solidFill>
                <a:ea typeface="Open Sans Light" panose="020B0306030504020204" pitchFamily="34" charset="0"/>
                <a:cs typeface="Calibri Light" panose="020F0302020204030204" pitchFamily="34" charset="0"/>
              </a:rPr>
              <a:t>financial impact </a:t>
            </a:r>
            <a:r>
              <a:rPr lang="en-US" sz="750">
                <a:solidFill>
                  <a:prstClr val="black"/>
                </a:solidFill>
                <a:ea typeface="Open Sans Light" panose="020B0306030504020204" pitchFamily="34" charset="0"/>
                <a:cs typeface="Calibri Light" panose="020F0302020204030204" pitchFamily="34" charset="0"/>
              </a:rPr>
              <a:t>generates accounting entries posting it to a </a:t>
            </a:r>
            <a:r>
              <a:rPr lang="en-US" sz="750" b="1">
                <a:solidFill>
                  <a:schemeClr val="bg2"/>
                </a:solidFill>
                <a:ea typeface="Open Sans Light" panose="020B0306030504020204" pitchFamily="34" charset="0"/>
                <a:cs typeface="Calibri Light" panose="020F0302020204030204" pitchFamily="34" charset="0"/>
              </a:rPr>
              <a:t>combination</a:t>
            </a:r>
            <a:r>
              <a:rPr lang="en-US" sz="750">
                <a:solidFill>
                  <a:prstClr val="black"/>
                </a:solidFill>
                <a:ea typeface="Open Sans Light" panose="020B0306030504020204" pitchFamily="34" charset="0"/>
                <a:cs typeface="Calibri Light" panose="020F0302020204030204" pitchFamily="34" charset="0"/>
              </a:rPr>
              <a:t> of segment values in the General Ledger</a:t>
            </a:r>
            <a:endParaRPr lang="en-US" sz="750" kern="1200">
              <a:solidFill>
                <a:prstClr val="black"/>
              </a:solidFill>
              <a:ea typeface="Open Sans Light" panose="020B0306030504020204" pitchFamily="34" charset="0"/>
              <a:cs typeface="Calibri Light" panose="020F0302020204030204" pitchFamily="34" charset="0"/>
            </a:endParaRPr>
          </a:p>
          <a:p>
            <a:pPr marL="7144" lvl="2" defTabSz="685800">
              <a:spcAft>
                <a:spcPts val="900"/>
              </a:spcAft>
              <a:defRPr/>
            </a:pPr>
            <a:endParaRPr lang="en-US" sz="750" kern="1200">
              <a:solidFill>
                <a:prstClr val="black"/>
              </a:solidFill>
              <a:ea typeface="Open Sans Light" panose="020B0306030504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15394D8C-B47F-0C7C-2C91-3BF44AC5196A}"/>
              </a:ext>
            </a:extLst>
          </p:cNvPr>
          <p:cNvSpPr>
            <a:spLocks noGrp="1" noRot="1" noMove="1" noResize="1" noEditPoints="1" noAdjustHandles="1" noChangeArrowheads="1" noChangeShapeType="1"/>
          </p:cNvSpPr>
          <p:nvPr/>
        </p:nvSpPr>
        <p:spPr>
          <a:xfrm>
            <a:off x="2460187" y="1514336"/>
            <a:ext cx="1995500" cy="900246"/>
          </a:xfrm>
          <a:prstGeom prst="rect">
            <a:avLst/>
          </a:prstGeom>
        </p:spPr>
        <p:txBody>
          <a:bodyPr wrap="square">
            <a:spAutoFit/>
          </a:bodyPr>
          <a:lstStyle/>
          <a:p>
            <a:pPr marL="7144" lvl="2" defTabSz="685800">
              <a:spcAft>
                <a:spcPts val="900"/>
              </a:spcAft>
              <a:defRPr/>
            </a:pPr>
            <a:r>
              <a:rPr lang="en-US" sz="750">
                <a:solidFill>
                  <a:prstClr val="black"/>
                </a:solidFill>
                <a:ea typeface="Open Sans Light" panose="020B0306030504020204" pitchFamily="34" charset="0"/>
                <a:cs typeface="Calibri Light" panose="020F0302020204030204" pitchFamily="34" charset="0"/>
              </a:rPr>
              <a:t>Every segment is a critical </a:t>
            </a:r>
            <a:r>
              <a:rPr lang="en-US" sz="750" b="1">
                <a:solidFill>
                  <a:schemeClr val="bg2"/>
                </a:solidFill>
                <a:ea typeface="Open Sans Light" panose="020B0306030504020204" pitchFamily="34" charset="0"/>
                <a:cs typeface="Calibri Light" panose="020F0302020204030204" pitchFamily="34" charset="0"/>
              </a:rPr>
              <a:t>dimension</a:t>
            </a:r>
            <a:r>
              <a:rPr lang="en-US" sz="750">
                <a:solidFill>
                  <a:prstClr val="black"/>
                </a:solidFill>
                <a:ea typeface="Open Sans Light" panose="020B0306030504020204" pitchFamily="34" charset="0"/>
                <a:cs typeface="Calibri Light" panose="020F0302020204030204" pitchFamily="34" charset="0"/>
              </a:rPr>
              <a:t> in representing some aspect of the business – legal, financial, operational, management – on the books for every transaction</a:t>
            </a:r>
            <a:endParaRPr lang="en-US" sz="750" kern="1200">
              <a:solidFill>
                <a:prstClr val="black"/>
              </a:solidFill>
              <a:ea typeface="Open Sans Light" panose="020B0306030504020204" pitchFamily="34" charset="0"/>
              <a:cs typeface="Calibri Light" panose="020F0302020204030204" pitchFamily="34" charset="0"/>
            </a:endParaRPr>
          </a:p>
          <a:p>
            <a:pPr marL="7144" lvl="2" defTabSz="685800">
              <a:spcAft>
                <a:spcPts val="900"/>
              </a:spcAft>
              <a:defRPr/>
            </a:pPr>
            <a:endParaRPr lang="en-US" sz="750" kern="1200">
              <a:solidFill>
                <a:prstClr val="black"/>
              </a:solidFill>
              <a:ea typeface="Open Sans Light" panose="020B0306030504020204" pitchFamily="34" charset="0"/>
              <a:cs typeface="Calibri Light" panose="020F0302020204030204" pitchFamily="34" charset="0"/>
            </a:endParaRPr>
          </a:p>
        </p:txBody>
      </p:sp>
      <p:sp>
        <p:nvSpPr>
          <p:cNvPr id="3" name="Rectangle 2">
            <a:extLst>
              <a:ext uri="{FF2B5EF4-FFF2-40B4-BE49-F238E27FC236}">
                <a16:creationId xmlns:a16="http://schemas.microsoft.com/office/drawing/2014/main" id="{206BAABF-ADD1-4000-1AE1-F1865B94D6A1}"/>
              </a:ext>
            </a:extLst>
          </p:cNvPr>
          <p:cNvSpPr>
            <a:spLocks noGrp="1" noRot="1" noMove="1" noResize="1" noEditPoints="1" noAdjustHandles="1" noChangeArrowheads="1" noChangeShapeType="1"/>
          </p:cNvSpPr>
          <p:nvPr/>
        </p:nvSpPr>
        <p:spPr>
          <a:xfrm>
            <a:off x="352238" y="1514336"/>
            <a:ext cx="1995500" cy="553998"/>
          </a:xfrm>
          <a:prstGeom prst="rect">
            <a:avLst/>
          </a:prstGeom>
        </p:spPr>
        <p:txBody>
          <a:bodyPr wrap="square">
            <a:spAutoFit/>
          </a:bodyPr>
          <a:lstStyle/>
          <a:p>
            <a:pPr marL="7144" lvl="2" defTabSz="685800">
              <a:spcAft>
                <a:spcPts val="900"/>
              </a:spcAft>
              <a:defRPr/>
            </a:pPr>
            <a:r>
              <a:rPr lang="en-US" sz="750">
                <a:solidFill>
                  <a:prstClr val="black"/>
                </a:solidFill>
                <a:ea typeface="Open Sans Light" panose="020B0306030504020204" pitchFamily="34" charset="0"/>
                <a:cs typeface="Calibri Light" panose="020F0302020204030204" pitchFamily="34" charset="0"/>
              </a:rPr>
              <a:t>The chart of accounts is a set </a:t>
            </a:r>
            <a:r>
              <a:rPr lang="en-US" sz="750">
                <a:solidFill>
                  <a:schemeClr val="bg2"/>
                </a:solidFill>
                <a:ea typeface="Open Sans Light" panose="020B0306030504020204" pitchFamily="34" charset="0"/>
                <a:cs typeface="Calibri Light" panose="020F0302020204030204" pitchFamily="34" charset="0"/>
              </a:rPr>
              <a:t>of </a:t>
            </a:r>
            <a:r>
              <a:rPr lang="en-US" sz="750" b="1">
                <a:solidFill>
                  <a:schemeClr val="bg2"/>
                </a:solidFill>
                <a:ea typeface="Open Sans Light" panose="020B0306030504020204" pitchFamily="34" charset="0"/>
                <a:cs typeface="Calibri Light" panose="020F0302020204030204" pitchFamily="34" charset="0"/>
              </a:rPr>
              <a:t>pre-defined segments</a:t>
            </a:r>
            <a:r>
              <a:rPr lang="en-US" sz="750">
                <a:solidFill>
                  <a:prstClr val="black"/>
                </a:solidFill>
                <a:ea typeface="Open Sans Light" panose="020B0306030504020204" pitchFamily="34" charset="0"/>
                <a:cs typeface="Calibri Light" panose="020F0302020204030204" pitchFamily="34" charset="0"/>
              </a:rPr>
              <a:t> (in a pre-defined </a:t>
            </a:r>
            <a:r>
              <a:rPr lang="en-US" sz="750" b="1">
                <a:solidFill>
                  <a:schemeClr val="bg2"/>
                </a:solidFill>
                <a:ea typeface="Open Sans Light" panose="020B0306030504020204" pitchFamily="34" charset="0"/>
                <a:cs typeface="Calibri Light" panose="020F0302020204030204" pitchFamily="34" charset="0"/>
              </a:rPr>
              <a:t>sequence</a:t>
            </a:r>
            <a:r>
              <a:rPr lang="en-US" sz="750">
                <a:solidFill>
                  <a:prstClr val="black"/>
                </a:solidFill>
                <a:ea typeface="Open Sans Light" panose="020B0306030504020204" pitchFamily="34" charset="0"/>
                <a:cs typeface="Calibri Light" panose="020F0302020204030204" pitchFamily="34" charset="0"/>
              </a:rPr>
              <a:t>), with a </a:t>
            </a:r>
            <a:r>
              <a:rPr lang="en-US" sz="750" b="1">
                <a:solidFill>
                  <a:schemeClr val="bg2"/>
                </a:solidFill>
                <a:ea typeface="Open Sans Light" panose="020B0306030504020204" pitchFamily="34" charset="0"/>
                <a:cs typeface="Calibri Light" panose="020F0302020204030204" pitchFamily="34" charset="0"/>
              </a:rPr>
              <a:t>fixed list </a:t>
            </a:r>
            <a:r>
              <a:rPr lang="en-US" sz="750">
                <a:solidFill>
                  <a:prstClr val="black"/>
                </a:solidFill>
                <a:ea typeface="Open Sans Light" panose="020B0306030504020204" pitchFamily="34" charset="0"/>
                <a:cs typeface="Calibri Light" panose="020F0302020204030204" pitchFamily="34" charset="0"/>
              </a:rPr>
              <a:t>of values available under each segment</a:t>
            </a:r>
          </a:p>
        </p:txBody>
      </p:sp>
      <p:sp>
        <p:nvSpPr>
          <p:cNvPr id="2" name="Title 1">
            <a:extLst>
              <a:ext uri="{FF2B5EF4-FFF2-40B4-BE49-F238E27FC236}">
                <a16:creationId xmlns:a16="http://schemas.microsoft.com/office/drawing/2014/main" id="{7A532272-D388-CD29-B8B6-3A3469E90B8E}"/>
              </a:ext>
            </a:extLst>
          </p:cNvPr>
          <p:cNvSpPr txBox="1">
            <a:spLocks noGrp="1" noRot="1" noMove="1" noResize="1" noEditPoints="1" noAdjustHandles="1" noChangeArrowheads="1" noChangeShapeType="1"/>
          </p:cNvSpPr>
          <p:nvPr>
            <p:ph type="title" idx="4294967295"/>
          </p:nvPr>
        </p:nvSpPr>
        <p:spPr>
          <a:xfrm>
            <a:off x="214406" y="155168"/>
            <a:ext cx="6302746" cy="402611"/>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0000"/>
              </a:lnSpc>
              <a:spcBef>
                <a:spcPts val="0"/>
              </a:spcBef>
              <a:spcAft>
                <a:spcPts val="0"/>
              </a:spcAft>
              <a:buClr>
                <a:schemeClr val="dk2"/>
              </a:buClr>
              <a:buSzPts val="3000"/>
              <a:buFont typeface="Montserrat ExtraBold"/>
              <a:buNone/>
              <a:tabLst/>
              <a:defRPr/>
            </a:pPr>
            <a:r>
              <a:rPr kumimoji="0" lang="en-US" sz="28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What is a Chart of Accounts? </a:t>
            </a:r>
            <a:br>
              <a:rPr kumimoji="0" lang="en-US" sz="28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endParaRPr kumimoji="0" lang="en-US" sz="2800" b="0" i="0" u="none" strike="noStrike" kern="0" cap="none" spc="0" normalizeH="0" baseline="0" noProof="0">
              <a:ln>
                <a:noFill/>
              </a:ln>
              <a:solidFill>
                <a:schemeClr val="dk2"/>
              </a:solidFill>
              <a:effectLst/>
              <a:uLnTx/>
              <a:uFillTx/>
              <a:latin typeface="Montserrat ExtraBold"/>
              <a:ea typeface="Montserrat ExtraBold"/>
              <a:cs typeface="Montserrat ExtraBold"/>
              <a:sym typeface="Montserrat ExtraBold"/>
            </a:endParaRPr>
          </a:p>
        </p:txBody>
      </p:sp>
      <p:sp>
        <p:nvSpPr>
          <p:cNvPr id="4" name="TextBox 3">
            <a:extLst>
              <a:ext uri="{FF2B5EF4-FFF2-40B4-BE49-F238E27FC236}">
                <a16:creationId xmlns:a16="http://schemas.microsoft.com/office/drawing/2014/main" id="{50CD6EC0-4579-4F3D-03D1-1D86C41662FE}"/>
              </a:ext>
            </a:extLst>
          </p:cNvPr>
          <p:cNvSpPr txBox="1">
            <a:spLocks noGrp="1" noRot="1" noMove="1" noResize="1" noEditPoints="1" noAdjustHandles="1" noChangeArrowheads="1" noChangeShapeType="1"/>
          </p:cNvSpPr>
          <p:nvPr/>
        </p:nvSpPr>
        <p:spPr>
          <a:xfrm>
            <a:off x="7130838" y="2733917"/>
            <a:ext cx="1440122" cy="1277273"/>
          </a:xfrm>
          <a:prstGeom prst="rect">
            <a:avLst/>
          </a:prstGeom>
          <a:noFill/>
        </p:spPr>
        <p:txBody>
          <a:bodyPr wrap="square" lIns="91440" tIns="45720" rIns="91440" bIns="45720" rtlCol="0" anchor="t">
            <a:spAutoFit/>
          </a:bodyPr>
          <a:lstStyle/>
          <a:p>
            <a:r>
              <a:rPr lang="en-US" sz="1100">
                <a:latin typeface="Montserrat"/>
              </a:rPr>
              <a:t>Simply put, the chart is a structure to label and organize transactions in a financial and HR system. </a:t>
            </a:r>
          </a:p>
        </p:txBody>
      </p:sp>
    </p:spTree>
    <p:extLst>
      <p:ext uri="{BB962C8B-B14F-4D97-AF65-F5344CB8AC3E}">
        <p14:creationId xmlns:p14="http://schemas.microsoft.com/office/powerpoint/2010/main" val="139042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8"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AA381-24EE-D756-D0B9-0371768CAD5A}"/>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C94EB6C0-1A00-C2F8-BA86-53EE043BDF9E}"/>
              </a:ext>
            </a:extLst>
          </p:cNvPr>
          <p:cNvSpPr txBox="1">
            <a:spLocks/>
          </p:cNvSpPr>
          <p:nvPr/>
        </p:nvSpPr>
        <p:spPr>
          <a:xfrm>
            <a:off x="263338" y="3785678"/>
            <a:ext cx="8770925" cy="494389"/>
          </a:xfrm>
          <a:prstGeom prst="rect">
            <a:avLst/>
          </a:prstGeom>
          <a:solidFill>
            <a:schemeClr val="bg1"/>
          </a:solid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latin typeface="Montserrat"/>
              </a:rPr>
              <a:t>Budget Year </a:t>
            </a:r>
            <a:r>
              <a:rPr lang="en-US" sz="1200">
                <a:latin typeface="Montserrat"/>
              </a:rPr>
              <a:t>– Designates the appropriation year.</a:t>
            </a:r>
          </a:p>
        </p:txBody>
      </p:sp>
      <p:sp>
        <p:nvSpPr>
          <p:cNvPr id="8" name="Text Placeholder 3">
            <a:extLst>
              <a:ext uri="{FF2B5EF4-FFF2-40B4-BE49-F238E27FC236}">
                <a16:creationId xmlns:a16="http://schemas.microsoft.com/office/drawing/2014/main" id="{55FDC111-24F7-115C-5F35-CB1FBD273BBB}"/>
              </a:ext>
            </a:extLst>
          </p:cNvPr>
          <p:cNvSpPr txBox="1">
            <a:spLocks/>
          </p:cNvSpPr>
          <p:nvPr/>
        </p:nvSpPr>
        <p:spPr>
          <a:xfrm>
            <a:off x="246786" y="3120936"/>
            <a:ext cx="8770925" cy="712871"/>
          </a:xfrm>
          <a:prstGeom prst="rect">
            <a:avLst/>
          </a:prstGeom>
          <a:solidFill>
            <a:schemeClr val="bg1"/>
          </a:solid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latin typeface="Montserrat"/>
              </a:rPr>
              <a:t>Campus Commitments</a:t>
            </a:r>
            <a:r>
              <a:rPr lang="en-US" sz="1200">
                <a:latin typeface="Montserrat"/>
              </a:rPr>
              <a:t>– Current and future operating obligations of the campus and units that require planning and reserving of funds, as well as funding transactions (one-time and multi-year) that are allocated to support a reporting unit. </a:t>
            </a:r>
          </a:p>
        </p:txBody>
      </p:sp>
      <p:sp>
        <p:nvSpPr>
          <p:cNvPr id="6" name="Text Placeholder 3">
            <a:extLst>
              <a:ext uri="{FF2B5EF4-FFF2-40B4-BE49-F238E27FC236}">
                <a16:creationId xmlns:a16="http://schemas.microsoft.com/office/drawing/2014/main" id="{8DDE3D31-F542-B6FE-1886-7BB4B2D6D242}"/>
              </a:ext>
            </a:extLst>
          </p:cNvPr>
          <p:cNvSpPr txBox="1">
            <a:spLocks/>
          </p:cNvSpPr>
          <p:nvPr/>
        </p:nvSpPr>
        <p:spPr>
          <a:xfrm>
            <a:off x="237642" y="2435626"/>
            <a:ext cx="8770925" cy="396551"/>
          </a:xfrm>
          <a:prstGeom prst="rect">
            <a:avLst/>
          </a:prstGeom>
          <a:solidFill>
            <a:schemeClr val="bg1"/>
          </a:solid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latin typeface="Montserrat"/>
              </a:rPr>
              <a:t>Classification</a:t>
            </a:r>
            <a:r>
              <a:rPr lang="en-US" sz="1200">
                <a:latin typeface="Montserrat"/>
              </a:rPr>
              <a:t> –Describes other attributes refining the transaction.  It describes the “what for”, such as for research or instruction. It defines a “type” of something.  This segment is critical for reporting and auditable financial statements, and required for </a:t>
            </a:r>
            <a:r>
              <a:rPr lang="en-US" sz="1200" err="1">
                <a:latin typeface="Montserrat"/>
              </a:rPr>
              <a:t>WolfMart</a:t>
            </a:r>
            <a:r>
              <a:rPr lang="en-US" sz="1200">
                <a:latin typeface="Montserrat"/>
              </a:rPr>
              <a:t> Transactions.</a:t>
            </a:r>
          </a:p>
          <a:p>
            <a:r>
              <a:rPr lang="en-US" sz="1200">
                <a:latin typeface="Montserrat"/>
              </a:rPr>
              <a:t>.</a:t>
            </a:r>
          </a:p>
        </p:txBody>
      </p:sp>
      <p:sp>
        <p:nvSpPr>
          <p:cNvPr id="5" name="Text Placeholder 3">
            <a:extLst>
              <a:ext uri="{FF2B5EF4-FFF2-40B4-BE49-F238E27FC236}">
                <a16:creationId xmlns:a16="http://schemas.microsoft.com/office/drawing/2014/main" id="{3D74F26A-7988-DAF8-C373-3421F0F30388}"/>
              </a:ext>
            </a:extLst>
          </p:cNvPr>
          <p:cNvSpPr txBox="1">
            <a:spLocks noGrp="1" noRot="1" noMove="1" noResize="1" noEditPoints="1" noAdjustHandles="1" noChangeArrowheads="1" noChangeShapeType="1"/>
          </p:cNvSpPr>
          <p:nvPr/>
        </p:nvSpPr>
        <p:spPr>
          <a:xfrm>
            <a:off x="246786" y="2058748"/>
            <a:ext cx="8770925" cy="376877"/>
          </a:xfrm>
          <a:prstGeom prst="rect">
            <a:avLst/>
          </a:prstGeom>
          <a:solidFill>
            <a:schemeClr val="bg1"/>
          </a:solid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latin typeface="Montserrat"/>
              </a:rPr>
              <a:t>Account</a:t>
            </a:r>
            <a:r>
              <a:rPr lang="en-US" sz="1200">
                <a:latin typeface="Montserrat"/>
              </a:rPr>
              <a:t> – Nature of the transaction (e.g. asset, liability, expense, revenue, net position).</a:t>
            </a:r>
          </a:p>
        </p:txBody>
      </p:sp>
      <p:sp>
        <p:nvSpPr>
          <p:cNvPr id="4" name="Text Placeholder 3">
            <a:extLst>
              <a:ext uri="{FF2B5EF4-FFF2-40B4-BE49-F238E27FC236}">
                <a16:creationId xmlns:a16="http://schemas.microsoft.com/office/drawing/2014/main" id="{41C1ED28-0F6F-7DCA-B3F3-6ACB40660722}"/>
              </a:ext>
            </a:extLst>
          </p:cNvPr>
          <p:cNvSpPr txBox="1">
            <a:spLocks noGrp="1" noRot="1" noMove="1" noResize="1" noEditPoints="1" noAdjustHandles="1" noChangeArrowheads="1" noChangeShapeType="1"/>
          </p:cNvSpPr>
          <p:nvPr/>
        </p:nvSpPr>
        <p:spPr>
          <a:xfrm>
            <a:off x="243082" y="1547310"/>
            <a:ext cx="8770925" cy="529727"/>
          </a:xfrm>
          <a:prstGeom prst="rect">
            <a:avLst/>
          </a:prstGeom>
          <a:solidFill>
            <a:schemeClr val="bg1"/>
          </a:solid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latin typeface="Montserrat"/>
              </a:rPr>
              <a:t>Fund</a:t>
            </a:r>
            <a:r>
              <a:rPr lang="en-US" sz="1200">
                <a:latin typeface="Montserrat"/>
              </a:rPr>
              <a:t> – Segment to represent financial sources and uses related to specific activities, aligned with restriction categorizations. </a:t>
            </a:r>
          </a:p>
        </p:txBody>
      </p:sp>
      <p:sp>
        <p:nvSpPr>
          <p:cNvPr id="3" name="Text Placeholder 3">
            <a:extLst>
              <a:ext uri="{FF2B5EF4-FFF2-40B4-BE49-F238E27FC236}">
                <a16:creationId xmlns:a16="http://schemas.microsoft.com/office/drawing/2014/main" id="{5A5833F1-8CB2-418D-4556-FA313E7FC358}"/>
              </a:ext>
            </a:extLst>
          </p:cNvPr>
          <p:cNvSpPr txBox="1">
            <a:spLocks noGrp="1" noRot="1" noMove="1" noResize="1" noEditPoints="1" noAdjustHandles="1" noChangeArrowheads="1" noChangeShapeType="1"/>
          </p:cNvSpPr>
          <p:nvPr/>
        </p:nvSpPr>
        <p:spPr>
          <a:xfrm>
            <a:off x="224794" y="1017582"/>
            <a:ext cx="8770925" cy="557159"/>
          </a:xfrm>
          <a:prstGeom prst="rect">
            <a:avLst/>
          </a:prstGeom>
          <a:solidFill>
            <a:schemeClr val="bg1"/>
          </a:solid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latin typeface="Montserrat"/>
              </a:rPr>
              <a:t>Org</a:t>
            </a:r>
            <a:r>
              <a:rPr lang="en-US" sz="1200">
                <a:latin typeface="Montserrat"/>
              </a:rPr>
              <a:t> – An operating area that is responsible or benefits from the specific transaction.  The area must have a financial budget greater than $100,000.</a:t>
            </a:r>
          </a:p>
        </p:txBody>
      </p:sp>
      <p:sp>
        <p:nvSpPr>
          <p:cNvPr id="2" name="Text Placeholder 3">
            <a:extLst>
              <a:ext uri="{FF2B5EF4-FFF2-40B4-BE49-F238E27FC236}">
                <a16:creationId xmlns:a16="http://schemas.microsoft.com/office/drawing/2014/main" id="{E509D32D-1103-F111-736D-51B271ACBC4D}"/>
              </a:ext>
            </a:extLst>
          </p:cNvPr>
          <p:cNvSpPr txBox="1">
            <a:spLocks noGrp="1" noRot="1" noMove="1" noResize="1" noEditPoints="1" noAdjustHandles="1" noChangeArrowheads="1" noChangeShapeType="1"/>
          </p:cNvSpPr>
          <p:nvPr/>
        </p:nvSpPr>
        <p:spPr>
          <a:xfrm>
            <a:off x="236658" y="658994"/>
            <a:ext cx="8770925" cy="358588"/>
          </a:xfrm>
          <a:prstGeom prst="rect">
            <a:avLst/>
          </a:prstGeom>
          <a:solidFill>
            <a:schemeClr val="bg1"/>
          </a:solid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latin typeface="Montserrat"/>
              </a:rPr>
              <a:t>Entity</a:t>
            </a:r>
            <a:r>
              <a:rPr lang="en-US" sz="1200" b="0">
                <a:latin typeface="Montserrat"/>
              </a:rPr>
              <a:t> – Major institutional operating unit (e.g. SBF, SBU).</a:t>
            </a:r>
          </a:p>
        </p:txBody>
      </p:sp>
      <p:sp>
        <p:nvSpPr>
          <p:cNvPr id="9" name="Title 1">
            <a:extLst>
              <a:ext uri="{FF2B5EF4-FFF2-40B4-BE49-F238E27FC236}">
                <a16:creationId xmlns:a16="http://schemas.microsoft.com/office/drawing/2014/main" id="{530AD8A4-CCCF-B5A2-F11D-0D7C4ED8618F}"/>
              </a:ext>
            </a:extLst>
          </p:cNvPr>
          <p:cNvSpPr>
            <a:spLocks noGrp="1" noRot="1" noMove="1" noResize="1" noEditPoints="1" noAdjustHandles="1" noChangeArrowheads="1" noChangeShapeType="1"/>
          </p:cNvSpPr>
          <p:nvPr>
            <p:ph type="title"/>
          </p:nvPr>
        </p:nvSpPr>
        <p:spPr>
          <a:xfrm>
            <a:off x="212438" y="135416"/>
            <a:ext cx="6302746" cy="402611"/>
          </a:xfrm>
        </p:spPr>
        <p:txBody>
          <a:bodyPr/>
          <a:lstStyle/>
          <a:p>
            <a:r>
              <a:rPr lang="en-US">
                <a:solidFill>
                  <a:srgbClr val="990000"/>
                </a:solidFill>
                <a:latin typeface="Montserrat ExtraBold"/>
                <a:ea typeface="Montserrat ExtraBold"/>
                <a:cs typeface="Montserrat ExtraBold"/>
                <a:sym typeface="Montserrat ExtraBold"/>
              </a:rPr>
              <a:t>New SBU Chart Segments</a:t>
            </a:r>
            <a:br>
              <a:rPr lang="en-US" sz="3200" b="0" i="0" u="none" strike="noStrike" cap="none">
                <a:solidFill>
                  <a:schemeClr val="bg1">
                    <a:lumMod val="50000"/>
                  </a:schemeClr>
                </a:solidFill>
                <a:latin typeface="Montserrat ExtraBold"/>
                <a:ea typeface="Montserrat ExtraBold"/>
                <a:cs typeface="Montserrat ExtraBold"/>
                <a:sym typeface="Montserrat ExtraBold"/>
              </a:rPr>
            </a:br>
            <a:endParaRPr lang="en-US" sz="120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861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6" grpId="0" animBg="1"/>
      <p:bldP spid="5" grpId="0" animBg="1"/>
      <p:bldP spid="4"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403BDD-1489-4ED5-D49D-4E6E6940C286}"/>
              </a:ext>
            </a:extLst>
          </p:cNvPr>
          <p:cNvSpPr txBox="1">
            <a:spLocks noGrp="1" noRot="1" noMove="1" noResize="1" noEditPoints="1" noAdjustHandles="1" noChangeArrowheads="1" noChangeShapeType="1"/>
          </p:cNvSpPr>
          <p:nvPr/>
        </p:nvSpPr>
        <p:spPr>
          <a:xfrm>
            <a:off x="358339" y="3993753"/>
            <a:ext cx="8714226" cy="600164"/>
          </a:xfrm>
          <a:prstGeom prst="rect">
            <a:avLst/>
          </a:prstGeom>
          <a:noFill/>
        </p:spPr>
        <p:txBody>
          <a:bodyPr wrap="square" rtlCol="0">
            <a:spAutoFit/>
          </a:bodyPr>
          <a:lstStyle/>
          <a:p>
            <a:r>
              <a:rPr lang="en-US" sz="1100" b="1" err="1">
                <a:effectLst/>
                <a:latin typeface="Montserrat" panose="00000500000000000000" pitchFamily="2" charset="0"/>
              </a:rPr>
              <a:t>Chartstring</a:t>
            </a:r>
            <a:r>
              <a:rPr lang="en-US" sz="1100">
                <a:effectLst/>
                <a:latin typeface="Montserrat" panose="00000500000000000000" pitchFamily="2" charset="0"/>
              </a:rPr>
              <a:t>: </a:t>
            </a:r>
            <a:r>
              <a:rPr lang="en-US" sz="1100">
                <a:latin typeface="Montserrat" panose="00000500000000000000" pitchFamily="2" charset="0"/>
              </a:rPr>
              <a:t>The combined segment values, in a fixed order, is called a </a:t>
            </a:r>
            <a:r>
              <a:rPr lang="en-US" sz="1100" err="1">
                <a:latin typeface="Montserrat" panose="00000500000000000000" pitchFamily="2" charset="0"/>
              </a:rPr>
              <a:t>chartstring</a:t>
            </a:r>
            <a:r>
              <a:rPr lang="en-US" sz="1100">
                <a:latin typeface="Montserrat" panose="00000500000000000000" pitchFamily="2" charset="0"/>
              </a:rPr>
              <a:t>. Every event on a transaction that has a financial impact generates accounting entries, posting it to a combination of segment values in the General Ledger. This illustrates what a </a:t>
            </a:r>
            <a:r>
              <a:rPr lang="en-US" sz="1100" err="1">
                <a:latin typeface="Montserrat" panose="00000500000000000000" pitchFamily="2" charset="0"/>
              </a:rPr>
              <a:t>chartstring</a:t>
            </a:r>
            <a:r>
              <a:rPr lang="en-US" sz="1100">
                <a:latin typeface="Montserrat" panose="00000500000000000000" pitchFamily="2" charset="0"/>
              </a:rPr>
              <a:t> looks like:</a:t>
            </a:r>
            <a:endParaRPr lang="en-US" sz="1100">
              <a:effectLst/>
              <a:latin typeface="Montserrat" panose="00000500000000000000" pitchFamily="2" charset="0"/>
            </a:endParaRPr>
          </a:p>
        </p:txBody>
      </p:sp>
      <p:sp>
        <p:nvSpPr>
          <p:cNvPr id="3" name="TextBox 2">
            <a:extLst>
              <a:ext uri="{FF2B5EF4-FFF2-40B4-BE49-F238E27FC236}">
                <a16:creationId xmlns:a16="http://schemas.microsoft.com/office/drawing/2014/main" id="{5FB17117-A19A-F843-3BDE-C49B87160C7D}"/>
              </a:ext>
            </a:extLst>
          </p:cNvPr>
          <p:cNvSpPr txBox="1">
            <a:spLocks noGrp="1" noRot="1" noMove="1" noResize="1" noEditPoints="1" noAdjustHandles="1" noChangeArrowheads="1" noChangeShapeType="1"/>
          </p:cNvSpPr>
          <p:nvPr/>
        </p:nvSpPr>
        <p:spPr>
          <a:xfrm>
            <a:off x="353195" y="3307795"/>
            <a:ext cx="8714226" cy="784830"/>
          </a:xfrm>
          <a:prstGeom prst="rect">
            <a:avLst/>
          </a:prstGeom>
          <a:noFill/>
        </p:spPr>
        <p:txBody>
          <a:bodyPr wrap="square" rtlCol="0">
            <a:spAutoFit/>
          </a:bodyPr>
          <a:lstStyle/>
          <a:p>
            <a:r>
              <a:rPr lang="en-US" sz="1100" b="1">
                <a:effectLst/>
                <a:latin typeface="Montserrat" panose="00000500000000000000" pitchFamily="2" charset="0"/>
              </a:rPr>
              <a:t>Chart Segment: </a:t>
            </a:r>
            <a:r>
              <a:rPr lang="en-US" sz="1100">
                <a:latin typeface="Montserrat" panose="00000500000000000000" pitchFamily="2" charset="0"/>
              </a:rPr>
              <a:t>Every segment is a critical dimension in representing some aspect of the business – legal, financial, operational, management – “tagging” every transaction, like a hashtag or a label.</a:t>
            </a:r>
            <a:r>
              <a:rPr lang="en-US" sz="1200">
                <a:latin typeface="Montserrat" panose="00000500000000000000" pitchFamily="2" charset="0"/>
              </a:rPr>
              <a:t> </a:t>
            </a:r>
            <a:r>
              <a:rPr lang="en-US" sz="1100">
                <a:latin typeface="Montserrat" panose="00000500000000000000" pitchFamily="2" charset="0"/>
              </a:rPr>
              <a:t>The future state “golden rule” is for each segment to have a </a:t>
            </a:r>
            <a:r>
              <a:rPr lang="en-US" sz="1100" b="1">
                <a:latin typeface="Montserrat" panose="00000500000000000000" pitchFamily="2" charset="0"/>
              </a:rPr>
              <a:t>single and standard use</a:t>
            </a:r>
            <a:r>
              <a:rPr lang="en-US" sz="1100">
                <a:latin typeface="Montserrat" panose="00000500000000000000" pitchFamily="2" charset="0"/>
              </a:rPr>
              <a:t> for every segment across departments. </a:t>
            </a:r>
            <a:r>
              <a:rPr lang="en-US" sz="1100" b="0" i="0" u="none" strike="noStrike" cap="none">
                <a:solidFill>
                  <a:schemeClr val="tx1"/>
                </a:solidFill>
                <a:latin typeface="Montserrat" panose="00000500000000000000" pitchFamily="2" charset="0"/>
                <a:cs typeface="Calibri" panose="020F0502020204030204" pitchFamily="34" charset="0"/>
                <a:sym typeface="Montserrat ExtraBold"/>
              </a:rPr>
              <a:t>No “co-mingling” of purposes. </a:t>
            </a:r>
          </a:p>
          <a:p>
            <a:endParaRPr lang="en-US" sz="1100">
              <a:effectLst/>
              <a:latin typeface="Montserrat" panose="00000500000000000000" pitchFamily="2" charset="0"/>
            </a:endParaRPr>
          </a:p>
        </p:txBody>
      </p:sp>
      <p:sp>
        <p:nvSpPr>
          <p:cNvPr id="2" name="TextBox 1">
            <a:extLst>
              <a:ext uri="{FF2B5EF4-FFF2-40B4-BE49-F238E27FC236}">
                <a16:creationId xmlns:a16="http://schemas.microsoft.com/office/drawing/2014/main" id="{77456B79-E48B-0561-0CDB-1B4386EAE688}"/>
              </a:ext>
            </a:extLst>
          </p:cNvPr>
          <p:cNvSpPr txBox="1">
            <a:spLocks noGrp="1" noRot="1" noMove="1" noResize="1" noEditPoints="1" noAdjustHandles="1" noChangeArrowheads="1" noChangeShapeType="1"/>
          </p:cNvSpPr>
          <p:nvPr/>
        </p:nvSpPr>
        <p:spPr>
          <a:xfrm>
            <a:off x="358339" y="1650622"/>
            <a:ext cx="8714226" cy="1785104"/>
          </a:xfrm>
          <a:prstGeom prst="rect">
            <a:avLst/>
          </a:prstGeom>
          <a:noFill/>
        </p:spPr>
        <p:txBody>
          <a:bodyPr wrap="square" rtlCol="0">
            <a:spAutoFit/>
          </a:bodyPr>
          <a:lstStyle/>
          <a:p>
            <a:r>
              <a:rPr lang="en-US" sz="1100" b="1">
                <a:effectLst/>
                <a:latin typeface="Montserrat" panose="00000500000000000000" pitchFamily="2" charset="0"/>
              </a:rPr>
              <a:t>Hierarchy</a:t>
            </a:r>
            <a:r>
              <a:rPr lang="en-US" sz="1100">
                <a:effectLst/>
                <a:latin typeface="Montserrat" panose="00000500000000000000" pitchFamily="2" charset="0"/>
              </a:rPr>
              <a:t>: a structure that provides summarized nodes used to report on all the "children" that fall below it. Oracle gives the ability to rearrange the children values into alternative hierarchies that also summarize the reporting view.  </a:t>
            </a:r>
            <a:r>
              <a:rPr lang="en-US" sz="1100">
                <a:latin typeface="Montserrat" panose="00000500000000000000" pitchFamily="2" charset="0"/>
              </a:rPr>
              <a:t>The</a:t>
            </a:r>
            <a:r>
              <a:rPr lang="en-US" sz="1100" b="1">
                <a:latin typeface="Montserrat" panose="00000500000000000000" pitchFamily="2" charset="0"/>
              </a:rPr>
              <a:t> parent and child </a:t>
            </a:r>
            <a:r>
              <a:rPr lang="en-US" sz="1100">
                <a:latin typeface="Montserrat" panose="00000500000000000000" pitchFamily="2" charset="0"/>
              </a:rPr>
              <a:t>levels are part of the hierarchy for each segment in the chart of accounts.  </a:t>
            </a:r>
          </a:p>
          <a:p>
            <a:endParaRPr lang="en-US" sz="1100">
              <a:latin typeface="Montserrat" panose="00000500000000000000" pitchFamily="2" charset="0"/>
            </a:endParaRPr>
          </a:p>
          <a:p>
            <a:pPr lvl="0"/>
            <a:r>
              <a:rPr lang="en-US" sz="1100" b="1">
                <a:latin typeface="Montserrat" pitchFamily="2" charset="77"/>
              </a:rPr>
              <a:t>Child:</a:t>
            </a:r>
            <a:r>
              <a:rPr lang="en-US" sz="1100">
                <a:latin typeface="Montserrat" pitchFamily="2" charset="77"/>
              </a:rPr>
              <a:t> </a:t>
            </a:r>
            <a:r>
              <a:rPr lang="en-US" sz="1100" i="1">
                <a:latin typeface="Montserrat" pitchFamily="2" charset="77"/>
              </a:rPr>
              <a:t>Every node other than the highest node</a:t>
            </a:r>
            <a:r>
              <a:rPr lang="en-US" sz="1100">
                <a:latin typeface="Montserrat" pitchFamily="2" charset="77"/>
              </a:rPr>
              <a:t> (at the very top of the hierarchy), is considered a child of the node directly above it.</a:t>
            </a:r>
          </a:p>
          <a:p>
            <a:pPr lvl="0"/>
            <a:endParaRPr lang="en-US" sz="1100">
              <a:latin typeface="Montserrat" pitchFamily="2" charset="77"/>
            </a:endParaRPr>
          </a:p>
          <a:p>
            <a:pPr lvl="0"/>
            <a:r>
              <a:rPr lang="en-US" sz="1100" b="1">
                <a:latin typeface="Montserrat" pitchFamily="2" charset="77"/>
              </a:rPr>
              <a:t>Parent will be</a:t>
            </a:r>
            <a:r>
              <a:rPr lang="en-US" sz="1100">
                <a:latin typeface="Montserrat" pitchFamily="2" charset="77"/>
              </a:rPr>
              <a:t> </a:t>
            </a:r>
            <a:r>
              <a:rPr lang="en-US" sz="1100" i="1">
                <a:latin typeface="Montserrat" pitchFamily="2" charset="77"/>
              </a:rPr>
              <a:t>more </a:t>
            </a:r>
            <a:r>
              <a:rPr lang="en-US" sz="1100">
                <a:latin typeface="Montserrat" pitchFamily="2" charset="77"/>
              </a:rPr>
              <a:t>specific. </a:t>
            </a:r>
            <a:r>
              <a:rPr lang="en-US" sz="1100" i="1">
                <a:latin typeface="Montserrat" pitchFamily="2" charset="77"/>
              </a:rPr>
              <a:t>Only the node directly above </a:t>
            </a:r>
            <a:r>
              <a:rPr lang="en-US" sz="1100">
                <a:latin typeface="Montserrat" pitchFamily="2" charset="77"/>
              </a:rPr>
              <a:t>a child, is its parent.  (Nodes higher than that in the same branch of the tree, are its "</a:t>
            </a:r>
            <a:r>
              <a:rPr lang="en-US" sz="1100" b="1">
                <a:latin typeface="Montserrat" pitchFamily="2" charset="77"/>
              </a:rPr>
              <a:t>ancestors</a:t>
            </a:r>
            <a:r>
              <a:rPr lang="en-US" sz="1100">
                <a:latin typeface="Montserrat" pitchFamily="2" charset="77"/>
              </a:rPr>
              <a:t>".)</a:t>
            </a:r>
          </a:p>
          <a:p>
            <a:endParaRPr lang="en-US" sz="1100">
              <a:latin typeface="Montserrat" panose="00000500000000000000" pitchFamily="2" charset="0"/>
            </a:endParaRPr>
          </a:p>
        </p:txBody>
      </p:sp>
      <p:pic>
        <p:nvPicPr>
          <p:cNvPr id="4" name="Picture 3" descr="A diagram of a combination of a segments, which, when put together, forms a COA chartstring.&#10;&#10;">
            <a:extLst>
              <a:ext uri="{FF2B5EF4-FFF2-40B4-BE49-F238E27FC236}">
                <a16:creationId xmlns:a16="http://schemas.microsoft.com/office/drawing/2014/main" id="{079C9DFD-D795-4BA6-323C-76803134DB80}"/>
              </a:ext>
            </a:extLst>
          </p:cNvPr>
          <p:cNvPicPr>
            <a:picLocks noGrp="1" noRot="1" noChangeAspect="1" noMove="1" noResize="1" noEditPoints="1" noAdjustHandles="1" noChangeArrowheads="1" noChangeShapeType="1" noCrop="1"/>
          </p:cNvPicPr>
          <p:nvPr/>
        </p:nvPicPr>
        <p:blipFill>
          <a:blip r:embed="rId3"/>
          <a:stretch>
            <a:fillRect/>
          </a:stretch>
        </p:blipFill>
        <p:spPr>
          <a:xfrm>
            <a:off x="3595569" y="420383"/>
            <a:ext cx="4034196" cy="1106727"/>
          </a:xfrm>
          <a:prstGeom prst="rect">
            <a:avLst/>
          </a:prstGeom>
        </p:spPr>
      </p:pic>
      <p:sp>
        <p:nvSpPr>
          <p:cNvPr id="9" name="Title 1">
            <a:extLst>
              <a:ext uri="{FF2B5EF4-FFF2-40B4-BE49-F238E27FC236}">
                <a16:creationId xmlns:a16="http://schemas.microsoft.com/office/drawing/2014/main" id="{82E81642-1394-4F2A-62F4-4E03BDFDE2C2}"/>
              </a:ext>
            </a:extLst>
          </p:cNvPr>
          <p:cNvSpPr>
            <a:spLocks noGrp="1" noRot="1" noMove="1" noResize="1" noEditPoints="1" noAdjustHandles="1" noChangeArrowheads="1" noChangeShapeType="1"/>
          </p:cNvSpPr>
          <p:nvPr>
            <p:ph type="title"/>
          </p:nvPr>
        </p:nvSpPr>
        <p:spPr>
          <a:xfrm>
            <a:off x="358339" y="138235"/>
            <a:ext cx="6302746" cy="402611"/>
          </a:xfrm>
        </p:spPr>
        <p:txBody>
          <a:bodyPr/>
          <a:lstStyle/>
          <a:p>
            <a:r>
              <a:rPr lang="en-US" sz="3200">
                <a:solidFill>
                  <a:srgbClr val="990000"/>
                </a:solidFill>
                <a:latin typeface="Montserrat ExtraBold"/>
                <a:ea typeface="Montserrat ExtraBold"/>
                <a:cs typeface="Montserrat ExtraBold"/>
                <a:sym typeface="Montserrat ExtraBold"/>
              </a:rPr>
              <a:t>Terminology</a:t>
            </a:r>
            <a:br>
              <a:rPr lang="en-US" sz="3200" b="0" i="0" u="none" strike="noStrike" cap="none">
                <a:solidFill>
                  <a:schemeClr val="bg1">
                    <a:lumMod val="50000"/>
                  </a:schemeClr>
                </a:solidFill>
                <a:latin typeface="Montserrat ExtraBold"/>
                <a:ea typeface="Montserrat ExtraBold"/>
                <a:cs typeface="Montserrat ExtraBold"/>
                <a:sym typeface="Montserrat ExtraBold"/>
              </a:rPr>
            </a:br>
            <a:r>
              <a:rPr lang="en-US" sz="1200" b="0" i="0" u="none" strike="noStrike" cap="none">
                <a:solidFill>
                  <a:schemeClr val="tx1"/>
                </a:solidFill>
                <a:latin typeface="Calibri" panose="020F0502020204030204" pitchFamily="34" charset="0"/>
                <a:cs typeface="Calibri" panose="020F0502020204030204" pitchFamily="34" charset="0"/>
                <a:sym typeface="Montserrat ExtraBold"/>
              </a:rPr>
              <a:t> </a:t>
            </a:r>
            <a:endParaRPr lang="en-US" sz="120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359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4" name="Freeform: Shape 4">
            <a:extLst>
              <a:ext uri="{FF2B5EF4-FFF2-40B4-BE49-F238E27FC236}">
                <a16:creationId xmlns:a16="http://schemas.microsoft.com/office/drawing/2014/main" id="{EB9D777F-DD48-3406-9C58-AA350B183E4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19242" y="3302000"/>
            <a:ext cx="8500924" cy="1356263"/>
          </a:xfrm>
          <a:custGeom>
            <a:avLst/>
            <a:gdLst>
              <a:gd name="connsiteX0" fmla="*/ 0 w 5633510"/>
              <a:gd name="connsiteY0" fmla="*/ 0 h 522701"/>
              <a:gd name="connsiteX1" fmla="*/ 5633510 w 5633510"/>
              <a:gd name="connsiteY1" fmla="*/ 0 h 522701"/>
              <a:gd name="connsiteX2" fmla="*/ 5633510 w 5633510"/>
              <a:gd name="connsiteY2" fmla="*/ 522701 h 522701"/>
              <a:gd name="connsiteX3" fmla="*/ 0 w 5633510"/>
              <a:gd name="connsiteY3" fmla="*/ 522701 h 522701"/>
              <a:gd name="connsiteX4" fmla="*/ 0 w 5633510"/>
              <a:gd name="connsiteY4" fmla="*/ 0 h 522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3510" h="522701">
                <a:moveTo>
                  <a:pt x="0" y="0"/>
                </a:moveTo>
                <a:lnTo>
                  <a:pt x="5633510" y="0"/>
                </a:lnTo>
                <a:lnTo>
                  <a:pt x="5633510" y="522701"/>
                </a:lnTo>
                <a:lnTo>
                  <a:pt x="0" y="522701"/>
                </a:lnTo>
                <a:lnTo>
                  <a:pt x="0" y="0"/>
                </a:lnTo>
                <a:close/>
              </a:path>
            </a:pathLst>
          </a:custGeom>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7223" tIns="145796" rIns="437223" bIns="85344" numCol="1" spcCol="1270" anchor="t" anchorCtr="0">
            <a:noAutofit/>
          </a:bodyPr>
          <a:lstStyle/>
          <a:p>
            <a:pPr marL="114300" lvl="1" indent="-114300" algn="l" defTabSz="533400" rtl="0">
              <a:lnSpc>
                <a:spcPct val="90000"/>
              </a:lnSpc>
              <a:spcBef>
                <a:spcPct val="0"/>
              </a:spcBef>
              <a:spcAft>
                <a:spcPct val="15000"/>
              </a:spcAft>
              <a:buChar char="•"/>
            </a:pPr>
            <a:endParaRPr lang="en-US" sz="1100"/>
          </a:p>
        </p:txBody>
      </p:sp>
      <p:sp>
        <p:nvSpPr>
          <p:cNvPr id="6" name="TextBox 5">
            <a:extLst>
              <a:ext uri="{FF2B5EF4-FFF2-40B4-BE49-F238E27FC236}">
                <a16:creationId xmlns:a16="http://schemas.microsoft.com/office/drawing/2014/main" id="{A68CBA82-EBEC-65C6-84DB-AD5FFB5009C3}"/>
              </a:ext>
            </a:extLst>
          </p:cNvPr>
          <p:cNvSpPr txBox="1">
            <a:spLocks noGrp="1" noRot="1" noMove="1" noResize="1" noEditPoints="1" noAdjustHandles="1" noChangeArrowheads="1" noChangeShapeType="1"/>
          </p:cNvSpPr>
          <p:nvPr/>
        </p:nvSpPr>
        <p:spPr>
          <a:xfrm>
            <a:off x="372405" y="3533258"/>
            <a:ext cx="8400197" cy="1107996"/>
          </a:xfrm>
          <a:prstGeom prst="rect">
            <a:avLst/>
          </a:prstGeom>
          <a:noFill/>
        </p:spPr>
        <p:txBody>
          <a:bodyPr wrap="square" rtlCol="0">
            <a:spAutoFit/>
          </a:bodyPr>
          <a:lstStyle/>
          <a:p>
            <a:pPr marL="114300" lvl="1" indent="-114300" algn="l" defTabSz="533400" rtl="0">
              <a:lnSpc>
                <a:spcPct val="90000"/>
              </a:lnSpc>
              <a:spcBef>
                <a:spcPct val="0"/>
              </a:spcBef>
              <a:spcAft>
                <a:spcPct val="15000"/>
              </a:spcAft>
              <a:buChar char="•"/>
            </a:pPr>
            <a:r>
              <a:rPr lang="en-US" sz="1100" b="0" i="0" u="none" kern="1200">
                <a:latin typeface="Montserrat" pitchFamily="2" charset="77"/>
              </a:rPr>
              <a:t>The Entity segment will be the primary segment to consolidate for reporting and balancing (ability to rely on the entity itself for a full accurate picture of transactions)</a:t>
            </a:r>
          </a:p>
          <a:p>
            <a:pPr marL="114300" lvl="1" indent="-114300" algn="l" defTabSz="533400" rtl="0">
              <a:lnSpc>
                <a:spcPct val="90000"/>
              </a:lnSpc>
              <a:spcBef>
                <a:spcPct val="0"/>
              </a:spcBef>
              <a:spcAft>
                <a:spcPct val="15000"/>
              </a:spcAft>
              <a:buChar char="•"/>
            </a:pPr>
            <a:r>
              <a:rPr lang="en-US" sz="1100" kern="1200">
                <a:latin typeface="Montserrat" pitchFamily="2" charset="77"/>
              </a:rPr>
              <a:t>The entity segment will have a hierarchy that provides reporting capabilities </a:t>
            </a:r>
          </a:p>
          <a:p>
            <a:pPr marL="114300" lvl="1" indent="-114300" algn="l" defTabSz="533400" rtl="0">
              <a:lnSpc>
                <a:spcPct val="90000"/>
              </a:lnSpc>
              <a:spcBef>
                <a:spcPct val="0"/>
              </a:spcBef>
              <a:spcAft>
                <a:spcPct val="15000"/>
              </a:spcAft>
              <a:buChar char="•"/>
            </a:pPr>
            <a:r>
              <a:rPr lang="en-US" sz="1100" kern="1200">
                <a:latin typeface="Montserrat" pitchFamily="2" charset="77"/>
              </a:rPr>
              <a:t>Requirement: an entity needs to be entered for every transaction</a:t>
            </a:r>
          </a:p>
          <a:p>
            <a:pPr marL="114300" lvl="1" indent="-114300" algn="l" defTabSz="533400" rtl="0">
              <a:lnSpc>
                <a:spcPct val="90000"/>
              </a:lnSpc>
              <a:spcBef>
                <a:spcPct val="0"/>
              </a:spcBef>
              <a:spcAft>
                <a:spcPct val="15000"/>
              </a:spcAft>
              <a:buChar char="•"/>
            </a:pPr>
            <a:r>
              <a:rPr lang="en-US" sz="1100" kern="1200">
                <a:latin typeface="Montserrat" pitchFamily="2" charset="77"/>
              </a:rPr>
              <a:t>Mapping: </a:t>
            </a:r>
            <a:r>
              <a:rPr lang="en-US" sz="1100" b="1" kern="1200">
                <a:latin typeface="Montserrat" pitchFamily="2" charset="77"/>
              </a:rPr>
              <a:t>Normally the new entity </a:t>
            </a:r>
            <a:r>
              <a:rPr lang="en-US" sz="1100">
                <a:latin typeface="Montserrat" pitchFamily="2" charset="77"/>
              </a:rPr>
              <a:t>value is closest to “business unit” in a current state PeopleSoft environment. </a:t>
            </a:r>
          </a:p>
          <a:p>
            <a:pPr lvl="1" algn="l" defTabSz="533400" rtl="0">
              <a:lnSpc>
                <a:spcPct val="90000"/>
              </a:lnSpc>
              <a:spcBef>
                <a:spcPct val="0"/>
              </a:spcBef>
              <a:spcAft>
                <a:spcPct val="15000"/>
              </a:spcAft>
            </a:pPr>
            <a:endParaRPr lang="en-US" sz="1100">
              <a:latin typeface="Montserrat" pitchFamily="2" charset="77"/>
            </a:endParaRPr>
          </a:p>
        </p:txBody>
      </p:sp>
      <p:sp>
        <p:nvSpPr>
          <p:cNvPr id="5" name="Freeform: Shape 5">
            <a:extLst>
              <a:ext uri="{FF2B5EF4-FFF2-40B4-BE49-F238E27FC236}">
                <a16:creationId xmlns:a16="http://schemas.microsoft.com/office/drawing/2014/main" id="{B04BC315-BA1F-08FE-856F-001BEEAA24AA}"/>
              </a:ext>
            </a:extLst>
          </p:cNvPr>
          <p:cNvSpPr>
            <a:spLocks noGrp="1" noRot="1" noMove="1" noResize="1" noEditPoints="1" noAdjustHandles="1" noChangeArrowheads="1" noChangeShapeType="1"/>
          </p:cNvSpPr>
          <p:nvPr/>
        </p:nvSpPr>
        <p:spPr>
          <a:xfrm>
            <a:off x="390693" y="3051794"/>
            <a:ext cx="1548547" cy="472320"/>
          </a:xfrm>
          <a:custGeom>
            <a:avLst/>
            <a:gdLst>
              <a:gd name="connsiteX0" fmla="*/ 0 w 1264311"/>
              <a:gd name="connsiteY0" fmla="*/ 78722 h 472320"/>
              <a:gd name="connsiteX1" fmla="*/ 78722 w 1264311"/>
              <a:gd name="connsiteY1" fmla="*/ 0 h 472320"/>
              <a:gd name="connsiteX2" fmla="*/ 1185589 w 1264311"/>
              <a:gd name="connsiteY2" fmla="*/ 0 h 472320"/>
              <a:gd name="connsiteX3" fmla="*/ 1264311 w 1264311"/>
              <a:gd name="connsiteY3" fmla="*/ 78722 h 472320"/>
              <a:gd name="connsiteX4" fmla="*/ 1264311 w 1264311"/>
              <a:gd name="connsiteY4" fmla="*/ 393598 h 472320"/>
              <a:gd name="connsiteX5" fmla="*/ 1185589 w 1264311"/>
              <a:gd name="connsiteY5" fmla="*/ 472320 h 472320"/>
              <a:gd name="connsiteX6" fmla="*/ 78722 w 1264311"/>
              <a:gd name="connsiteY6" fmla="*/ 472320 h 472320"/>
              <a:gd name="connsiteX7" fmla="*/ 0 w 1264311"/>
              <a:gd name="connsiteY7" fmla="*/ 393598 h 472320"/>
              <a:gd name="connsiteX8" fmla="*/ 0 w 1264311"/>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11" h="472320">
                <a:moveTo>
                  <a:pt x="0" y="78722"/>
                </a:moveTo>
                <a:cubicBezTo>
                  <a:pt x="0" y="35245"/>
                  <a:pt x="35245" y="0"/>
                  <a:pt x="78722" y="0"/>
                </a:cubicBezTo>
                <a:lnTo>
                  <a:pt x="1185589" y="0"/>
                </a:lnTo>
                <a:cubicBezTo>
                  <a:pt x="1229066" y="0"/>
                  <a:pt x="1264311" y="35245"/>
                  <a:pt x="1264311" y="78722"/>
                </a:cubicBezTo>
                <a:lnTo>
                  <a:pt x="1264311" y="393598"/>
                </a:lnTo>
                <a:cubicBezTo>
                  <a:pt x="1264311" y="437075"/>
                  <a:pt x="1229066" y="472320"/>
                  <a:pt x="1185589"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72110" tIns="23057" rIns="172110" bIns="23057" numCol="1" spcCol="1270" anchor="ctr" anchorCtr="0">
            <a:noAutofit/>
          </a:bodyPr>
          <a:lstStyle/>
          <a:p>
            <a:pPr marL="0" lvl="0" indent="0" algn="l" defTabSz="311150" rtl="0">
              <a:lnSpc>
                <a:spcPct val="90000"/>
              </a:lnSpc>
              <a:spcBef>
                <a:spcPct val="0"/>
              </a:spcBef>
              <a:spcAft>
                <a:spcPct val="35000"/>
              </a:spcAft>
              <a:buNone/>
            </a:pPr>
            <a:r>
              <a:rPr lang="en-US" sz="1200" b="1" kern="1200">
                <a:latin typeface="Arial"/>
              </a:rPr>
              <a:t>Segment Details</a:t>
            </a:r>
            <a:endParaRPr lang="en-US" sz="1200" b="1" kern="1200"/>
          </a:p>
        </p:txBody>
      </p:sp>
      <p:sp>
        <p:nvSpPr>
          <p:cNvPr id="2" name="TextBox 1">
            <a:extLst>
              <a:ext uri="{FF2B5EF4-FFF2-40B4-BE49-F238E27FC236}">
                <a16:creationId xmlns:a16="http://schemas.microsoft.com/office/drawing/2014/main" id="{962EE5FA-37C7-03B3-8D5E-51BFAEDBFAE5}"/>
              </a:ext>
            </a:extLst>
          </p:cNvPr>
          <p:cNvSpPr txBox="1">
            <a:spLocks noGrp="1" noRot="1" noMove="1" noResize="1" noEditPoints="1" noAdjustHandles="1" noChangeArrowheads="1" noChangeShapeType="1"/>
          </p:cNvSpPr>
          <p:nvPr/>
        </p:nvSpPr>
        <p:spPr>
          <a:xfrm>
            <a:off x="306900" y="1541433"/>
            <a:ext cx="8530200" cy="1430905"/>
          </a:xfrm>
          <a:prstGeom prst="rect">
            <a:avLst/>
          </a:prstGeom>
          <a:noFill/>
        </p:spPr>
        <p:txBody>
          <a:bodyPr wrap="square" rtlCol="0">
            <a:spAutoFit/>
          </a:bodyPr>
          <a:lstStyle/>
          <a:p>
            <a:pPr>
              <a:lnSpc>
                <a:spcPct val="107000"/>
              </a:lnSpc>
              <a:spcAft>
                <a:spcPts val="1067"/>
              </a:spcAft>
            </a:pPr>
            <a:r>
              <a:rPr lang="en-US" sz="1600">
                <a:latin typeface="Montserrat" pitchFamily="2" charset="77"/>
              </a:rPr>
              <a:t>Major institutional operational unit. This segment shows where the transaction resides, on the accounting ledgers. Future examples: </a:t>
            </a:r>
          </a:p>
          <a:p>
            <a:pPr marL="182880">
              <a:lnSpc>
                <a:spcPct val="50000"/>
              </a:lnSpc>
              <a:spcAft>
                <a:spcPts val="1067"/>
              </a:spcAft>
            </a:pPr>
            <a:r>
              <a:rPr lang="en-US" sz="1600">
                <a:latin typeface="Montserrat" pitchFamily="2" charset="77"/>
              </a:rPr>
              <a:t>Stony Brook University</a:t>
            </a:r>
          </a:p>
          <a:p>
            <a:pPr marL="182880">
              <a:lnSpc>
                <a:spcPct val="50000"/>
              </a:lnSpc>
              <a:spcAft>
                <a:spcPts val="1067"/>
              </a:spcAft>
            </a:pPr>
            <a:r>
              <a:rPr lang="en-US" sz="1600">
                <a:latin typeface="Montserrat" pitchFamily="2" charset="77"/>
              </a:rPr>
              <a:t>Stony Brook Foundation</a:t>
            </a:r>
          </a:p>
          <a:p>
            <a:pPr marL="182880">
              <a:lnSpc>
                <a:spcPct val="50000"/>
              </a:lnSpc>
              <a:spcAft>
                <a:spcPts val="1067"/>
              </a:spcAft>
            </a:pPr>
            <a:r>
              <a:rPr lang="en-US" sz="1600">
                <a:latin typeface="Montserrat" pitchFamily="2" charset="77"/>
              </a:rPr>
              <a:t>Research Foundation</a:t>
            </a:r>
            <a:endParaRPr lang="en-US" sz="933">
              <a:latin typeface="Arial" panose="020B0604020202020204" pitchFamily="34" charset="0"/>
              <a:ea typeface="Calibri" panose="020F0502020204030204" pitchFamily="34" charset="0"/>
              <a:cs typeface="Arial" panose="020B0604020202020204" pitchFamily="34" charset="0"/>
            </a:endParaRPr>
          </a:p>
        </p:txBody>
      </p:sp>
      <p:sp>
        <p:nvSpPr>
          <p:cNvPr id="7" name="Title 1">
            <a:extLst>
              <a:ext uri="{FF2B5EF4-FFF2-40B4-BE49-F238E27FC236}">
                <a16:creationId xmlns:a16="http://schemas.microsoft.com/office/drawing/2014/main" id="{75AEF506-8721-55D8-78AC-B7C482437CE7}"/>
              </a:ext>
            </a:extLst>
          </p:cNvPr>
          <p:cNvSpPr txBox="1">
            <a:spLocks noGrp="1" noRot="1" noMove="1" noResize="1" noEditPoints="1" noAdjustHandles="1" noChangeArrowheads="1" noChangeShapeType="1"/>
          </p:cNvSpPr>
          <p:nvPr>
            <p:ph type="title" idx="4294967295"/>
          </p:nvPr>
        </p:nvSpPr>
        <p:spPr>
          <a:xfrm>
            <a:off x="358339" y="138235"/>
            <a:ext cx="6302746" cy="4026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Entity</a:t>
            </a:r>
            <a:br>
              <a:rPr kumimoji="0" lang="en-US" sz="32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r>
              <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Montserrat ExtraBold"/>
              </a:rPr>
              <a:t> </a:t>
            </a:r>
            <a:endPar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Arial"/>
            </a:endParaRPr>
          </a:p>
        </p:txBody>
      </p:sp>
      <p:graphicFrame>
        <p:nvGraphicFramePr>
          <p:cNvPr id="3" name="Table 2">
            <a:extLst>
              <a:ext uri="{FF2B5EF4-FFF2-40B4-BE49-F238E27FC236}">
                <a16:creationId xmlns:a16="http://schemas.microsoft.com/office/drawing/2014/main" id="{6694589F-B98E-6488-6994-9CAF1B9F4109}"/>
              </a:ext>
            </a:extLst>
          </p:cNvPr>
          <p:cNvGraphicFramePr>
            <a:graphicFrameLocks noGrp="1" noDrilldown="1" noMove="1" noResize="1"/>
          </p:cNvGraphicFramePr>
          <p:nvPr>
            <p:extLst>
              <p:ext uri="{D42A27DB-BD31-4B8C-83A1-F6EECF244321}">
                <p14:modId xmlns:p14="http://schemas.microsoft.com/office/powerpoint/2010/main" val="2695202134"/>
              </p:ext>
            </p:extLst>
          </p:nvPr>
        </p:nvGraphicFramePr>
        <p:xfrm>
          <a:off x="322428" y="999673"/>
          <a:ext cx="7621515" cy="487680"/>
        </p:xfrm>
        <a:graphic>
          <a:graphicData uri="http://schemas.openxmlformats.org/drawingml/2006/table">
            <a:tbl>
              <a:tblPr firstRow="1" bandRow="1">
                <a:tableStyleId>{5940675A-B579-460E-94D1-54222C63F5DA}</a:tableStyleId>
              </a:tblPr>
              <a:tblGrid>
                <a:gridCol w="997489">
                  <a:extLst>
                    <a:ext uri="{9D8B030D-6E8A-4147-A177-3AD203B41FA5}">
                      <a16:colId xmlns:a16="http://schemas.microsoft.com/office/drawing/2014/main" val="4153570468"/>
                    </a:ext>
                  </a:extLst>
                </a:gridCol>
                <a:gridCol w="898497">
                  <a:extLst>
                    <a:ext uri="{9D8B030D-6E8A-4147-A177-3AD203B41FA5}">
                      <a16:colId xmlns:a16="http://schemas.microsoft.com/office/drawing/2014/main" val="3207048747"/>
                    </a:ext>
                  </a:extLst>
                </a:gridCol>
                <a:gridCol w="1081377">
                  <a:extLst>
                    <a:ext uri="{9D8B030D-6E8A-4147-A177-3AD203B41FA5}">
                      <a16:colId xmlns:a16="http://schemas.microsoft.com/office/drawing/2014/main" val="5717160"/>
                    </a:ext>
                  </a:extLst>
                </a:gridCol>
                <a:gridCol w="954157">
                  <a:extLst>
                    <a:ext uri="{9D8B030D-6E8A-4147-A177-3AD203B41FA5}">
                      <a16:colId xmlns:a16="http://schemas.microsoft.com/office/drawing/2014/main" val="119219019"/>
                    </a:ext>
                  </a:extLst>
                </a:gridCol>
                <a:gridCol w="1399855">
                  <a:extLst>
                    <a:ext uri="{9D8B030D-6E8A-4147-A177-3AD203B41FA5}">
                      <a16:colId xmlns:a16="http://schemas.microsoft.com/office/drawing/2014/main" val="1647100384"/>
                    </a:ext>
                  </a:extLst>
                </a:gridCol>
                <a:gridCol w="1347483">
                  <a:extLst>
                    <a:ext uri="{9D8B030D-6E8A-4147-A177-3AD203B41FA5}">
                      <a16:colId xmlns:a16="http://schemas.microsoft.com/office/drawing/2014/main" val="2106790921"/>
                    </a:ext>
                  </a:extLst>
                </a:gridCol>
                <a:gridCol w="942657">
                  <a:extLst>
                    <a:ext uri="{9D8B030D-6E8A-4147-A177-3AD203B41FA5}">
                      <a16:colId xmlns:a16="http://schemas.microsoft.com/office/drawing/2014/main" val="45774012"/>
                    </a:ext>
                  </a:extLst>
                </a:gridCol>
              </a:tblGrid>
              <a:tr h="382653">
                <a:tc>
                  <a:txBody>
                    <a:bodyPr/>
                    <a:lstStyle/>
                    <a:p>
                      <a:pPr algn="ctr"/>
                      <a:r>
                        <a:rPr lang="en-US" sz="1200" b="1">
                          <a:solidFill>
                            <a:schemeClr val="bg1"/>
                          </a:solidFill>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tc>
                  <a:txBody>
                    <a:bodyPr/>
                    <a:lstStyle/>
                    <a:p>
                      <a:pPr algn="ctr"/>
                      <a:r>
                        <a:rPr lang="en-US" sz="1200" b="1">
                          <a:solidFill>
                            <a:schemeClr val="bg1"/>
                          </a:solidFill>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Classification</a:t>
                      </a:r>
                      <a:endParaRPr lang="en-US" sz="70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3342638393"/>
                  </a:ext>
                </a:extLst>
              </a:tr>
            </a:tbl>
          </a:graphicData>
        </a:graphic>
      </p:graphicFrame>
    </p:spTree>
    <p:extLst>
      <p:ext uri="{BB962C8B-B14F-4D97-AF65-F5344CB8AC3E}">
        <p14:creationId xmlns:p14="http://schemas.microsoft.com/office/powerpoint/2010/main" val="2757476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988E4096-B25A-8F5D-654F-A5866E581AE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3EECD5D-4A14-ED45-CC5B-F915D07C7D9D}"/>
              </a:ext>
            </a:extLst>
          </p:cNvPr>
          <p:cNvSpPr txBox="1">
            <a:spLocks noGrp="1" noRot="1" noMove="1" noResize="1" noEditPoints="1" noAdjustHandles="1" noChangeArrowheads="1" noChangeShapeType="1"/>
          </p:cNvSpPr>
          <p:nvPr/>
        </p:nvSpPr>
        <p:spPr>
          <a:xfrm>
            <a:off x="390693" y="3065653"/>
            <a:ext cx="8493879" cy="1431161"/>
          </a:xfrm>
          <a:prstGeom prst="rect">
            <a:avLst/>
          </a:prstGeom>
          <a:noFill/>
        </p:spPr>
        <p:txBody>
          <a:bodyPr wrap="square" rtlCol="0">
            <a:spAutoFit/>
          </a:bodyPr>
          <a:lstStyle/>
          <a:p>
            <a:pPr algn="l" rtl="0" fontAlgn="base">
              <a:buFont typeface="Arial" panose="020B0604020202020204" pitchFamily="34" charset="0"/>
              <a:buChar char="•"/>
            </a:pPr>
            <a:r>
              <a:rPr lang="en-US" sz="1000" b="0" i="0" u="none" strike="noStrike">
                <a:solidFill>
                  <a:srgbClr val="000000"/>
                </a:solidFill>
                <a:effectLst/>
                <a:latin typeface="+mn-lt"/>
              </a:rPr>
              <a:t> </a:t>
            </a:r>
            <a:r>
              <a:rPr lang="en-US" sz="1100" b="0" i="0" u="none" strike="noStrike">
                <a:solidFill>
                  <a:srgbClr val="000000"/>
                </a:solidFill>
                <a:effectLst/>
                <a:latin typeface="Montserrat" pitchFamily="2" charset="77"/>
              </a:rPr>
              <a:t>An operating area that is responsible or benefits from the specific transaction- a department, in the HR sense of the word. </a:t>
            </a:r>
            <a:endParaRPr lang="en-US" sz="1100">
              <a:latin typeface="Montserrat" pitchFamily="2" charset="77"/>
            </a:endParaRPr>
          </a:p>
          <a:p>
            <a:pPr algn="l" rtl="0" fontAlgn="base">
              <a:buFont typeface="Arial" panose="020B0604020202020204" pitchFamily="34" charset="0"/>
              <a:buChar char="•"/>
            </a:pPr>
            <a:r>
              <a:rPr lang="en-US" sz="1100" b="0" i="0" u="none" strike="noStrike">
                <a:solidFill>
                  <a:srgbClr val="000000"/>
                </a:solidFill>
                <a:effectLst/>
                <a:latin typeface="Montserrat" pitchFamily="2" charset="77"/>
              </a:rPr>
              <a:t> Must have intended permanence.</a:t>
            </a:r>
            <a:r>
              <a:rPr lang="en-US" sz="1100" b="0" i="0">
                <a:solidFill>
                  <a:srgbClr val="000000"/>
                </a:solidFill>
                <a:effectLst/>
                <a:latin typeface="Montserrat" pitchFamily="2" charset="77"/>
              </a:rPr>
              <a:t>​</a:t>
            </a:r>
          </a:p>
          <a:p>
            <a:pPr algn="l" rtl="0" fontAlgn="base">
              <a:buFont typeface="Arial" panose="020B0604020202020204" pitchFamily="34" charset="0"/>
              <a:buChar char="•"/>
            </a:pPr>
            <a:r>
              <a:rPr lang="en-US" sz="1100" b="0" i="0" u="none" strike="noStrike">
                <a:solidFill>
                  <a:srgbClr val="000000"/>
                </a:solidFill>
                <a:effectLst/>
                <a:latin typeface="Montserrat" pitchFamily="2" charset="77"/>
              </a:rPr>
              <a:t> </a:t>
            </a:r>
            <a:r>
              <a:rPr lang="en-US" sz="1100">
                <a:latin typeface="Montserrat" pitchFamily="2" charset="77"/>
              </a:rPr>
              <a:t>An Org should</a:t>
            </a:r>
            <a:r>
              <a:rPr lang="en-US" sz="1100" b="0" i="0" u="none" strike="noStrike">
                <a:solidFill>
                  <a:srgbClr val="000000"/>
                </a:solidFill>
                <a:effectLst/>
                <a:latin typeface="Montserrat" pitchFamily="2" charset="77"/>
              </a:rPr>
              <a:t> have an employee and/or a financial budget greater than $100,000. </a:t>
            </a:r>
          </a:p>
          <a:p>
            <a:pPr algn="l" rtl="0" fontAlgn="base">
              <a:buFont typeface="Arial" panose="020B0604020202020204" pitchFamily="34" charset="0"/>
              <a:buChar char="•"/>
            </a:pPr>
            <a:r>
              <a:rPr lang="en-US" sz="1100" b="0" i="0" u="none" strike="noStrike">
                <a:solidFill>
                  <a:srgbClr val="000000"/>
                </a:solidFill>
                <a:effectLst/>
                <a:latin typeface="Montserrat" pitchFamily="2" charset="77"/>
              </a:rPr>
              <a:t> Requirement: all Oracle Cloud transactions require an Organization value.</a:t>
            </a:r>
          </a:p>
          <a:p>
            <a:pPr fontAlgn="base">
              <a:buFont typeface="Arial" panose="020B0604020202020204" pitchFamily="34" charset="0"/>
              <a:buChar char="•"/>
            </a:pPr>
            <a:r>
              <a:rPr lang="en-US" sz="1100">
                <a:latin typeface="Montserrat" pitchFamily="2" charset="77"/>
              </a:rPr>
              <a:t> M</a:t>
            </a:r>
            <a:r>
              <a:rPr lang="en-US" sz="1100" b="0" i="0" u="none" strike="noStrike">
                <a:solidFill>
                  <a:srgbClr val="000000"/>
                </a:solidFill>
                <a:effectLst/>
                <a:latin typeface="Montserrat" pitchFamily="2" charset="77"/>
              </a:rPr>
              <a:t>apping: </a:t>
            </a:r>
            <a:r>
              <a:rPr lang="en-US" sz="1100">
                <a:latin typeface="Montserrat" pitchFamily="2" charset="77"/>
              </a:rPr>
              <a:t>typically, the </a:t>
            </a:r>
            <a:r>
              <a:rPr lang="en-US" sz="1100" b="0" i="0" u="none" strike="noStrike">
                <a:solidFill>
                  <a:srgbClr val="000000"/>
                </a:solidFill>
                <a:effectLst/>
                <a:latin typeface="Montserrat" pitchFamily="2" charset="77"/>
              </a:rPr>
              <a:t>current state </a:t>
            </a:r>
            <a:r>
              <a:rPr lang="en-US" sz="1100" b="1" i="0" u="none" strike="noStrike">
                <a:solidFill>
                  <a:srgbClr val="000000"/>
                </a:solidFill>
                <a:effectLst/>
                <a:latin typeface="Montserrat" pitchFamily="2" charset="77"/>
              </a:rPr>
              <a:t>department, </a:t>
            </a:r>
            <a:r>
              <a:rPr lang="en-US" sz="1100" b="0" i="0" u="none" strike="noStrike">
                <a:solidFill>
                  <a:srgbClr val="000000"/>
                </a:solidFill>
                <a:effectLst/>
                <a:latin typeface="Montserrat" pitchFamily="2" charset="77"/>
              </a:rPr>
              <a:t>with greater consistency across the institution. </a:t>
            </a:r>
            <a:r>
              <a:rPr lang="en-US" sz="1100" b="1" i="0">
                <a:solidFill>
                  <a:srgbClr val="000000"/>
                </a:solidFill>
                <a:effectLst/>
                <a:highlight>
                  <a:srgbClr val="FFFF00"/>
                </a:highlight>
                <a:latin typeface="Montserrat" pitchFamily="2" charset="77"/>
              </a:rPr>
              <a:t>​</a:t>
            </a:r>
            <a:r>
              <a:rPr lang="en-US" sz="1100" i="0">
                <a:solidFill>
                  <a:srgbClr val="000000"/>
                </a:solidFill>
                <a:effectLst/>
                <a:latin typeface="Montserrat" pitchFamily="2" charset="77"/>
              </a:rPr>
              <a:t>This will streamline accounting and reporting. </a:t>
            </a:r>
          </a:p>
          <a:p>
            <a:pPr algn="l" rtl="0" fontAlgn="base"/>
            <a:endParaRPr lang="en-US" sz="1000" b="0" i="0">
              <a:solidFill>
                <a:srgbClr val="000000"/>
              </a:solidFill>
              <a:effectLst/>
              <a:latin typeface="+mn-lt"/>
            </a:endParaRPr>
          </a:p>
        </p:txBody>
      </p:sp>
      <p:sp>
        <p:nvSpPr>
          <p:cNvPr id="4" name="Freeform: Shape 4" descr="Segment details callout box">
            <a:extLst>
              <a:ext uri="{FF2B5EF4-FFF2-40B4-BE49-F238E27FC236}">
                <a16:creationId xmlns:a16="http://schemas.microsoft.com/office/drawing/2014/main" id="{E6621BF6-DC7D-729F-5F01-F67345AC8DDC}"/>
              </a:ext>
            </a:extLst>
          </p:cNvPr>
          <p:cNvSpPr>
            <a:spLocks noGrp="1" noRot="1" noMove="1" noResize="1" noEditPoints="1" noAdjustHandles="1" noChangeArrowheads="1" noChangeShapeType="1"/>
          </p:cNvSpPr>
          <p:nvPr/>
        </p:nvSpPr>
        <p:spPr>
          <a:xfrm>
            <a:off x="319242" y="2885546"/>
            <a:ext cx="8500924" cy="1611268"/>
          </a:xfrm>
          <a:custGeom>
            <a:avLst/>
            <a:gdLst>
              <a:gd name="connsiteX0" fmla="*/ 0 w 5633510"/>
              <a:gd name="connsiteY0" fmla="*/ 0 h 522701"/>
              <a:gd name="connsiteX1" fmla="*/ 5633510 w 5633510"/>
              <a:gd name="connsiteY1" fmla="*/ 0 h 522701"/>
              <a:gd name="connsiteX2" fmla="*/ 5633510 w 5633510"/>
              <a:gd name="connsiteY2" fmla="*/ 522701 h 522701"/>
              <a:gd name="connsiteX3" fmla="*/ 0 w 5633510"/>
              <a:gd name="connsiteY3" fmla="*/ 522701 h 522701"/>
              <a:gd name="connsiteX4" fmla="*/ 0 w 5633510"/>
              <a:gd name="connsiteY4" fmla="*/ 0 h 522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3510" h="522701">
                <a:moveTo>
                  <a:pt x="0" y="0"/>
                </a:moveTo>
                <a:lnTo>
                  <a:pt x="5633510" y="0"/>
                </a:lnTo>
                <a:lnTo>
                  <a:pt x="5633510" y="522701"/>
                </a:lnTo>
                <a:lnTo>
                  <a:pt x="0" y="522701"/>
                </a:lnTo>
                <a:lnTo>
                  <a:pt x="0" y="0"/>
                </a:lnTo>
                <a:close/>
              </a:path>
            </a:pathLst>
          </a:custGeom>
          <a:noFill/>
        </p:spPr>
        <p:style>
          <a:lnRef idx="2">
            <a:schemeClr val="accent1">
              <a:shade val="5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7223" tIns="145796" rIns="437223" bIns="85344" numCol="1" spcCol="1270" anchor="t" anchorCtr="0">
            <a:noAutofit/>
          </a:bodyPr>
          <a:lstStyle/>
          <a:p>
            <a:pPr marL="114300" lvl="1" indent="-114300" algn="l" defTabSz="533400" rtl="0">
              <a:lnSpc>
                <a:spcPct val="90000"/>
              </a:lnSpc>
              <a:spcBef>
                <a:spcPct val="0"/>
              </a:spcBef>
              <a:spcAft>
                <a:spcPct val="15000"/>
              </a:spcAft>
              <a:buChar char="•"/>
            </a:pPr>
            <a:endParaRPr lang="en-US" sz="1100"/>
          </a:p>
        </p:txBody>
      </p:sp>
      <p:sp>
        <p:nvSpPr>
          <p:cNvPr id="5" name="Freeform: Shape 5">
            <a:extLst>
              <a:ext uri="{FF2B5EF4-FFF2-40B4-BE49-F238E27FC236}">
                <a16:creationId xmlns:a16="http://schemas.microsoft.com/office/drawing/2014/main" id="{93DCD974-5DDA-348B-9A32-ACD860355FAE}"/>
              </a:ext>
            </a:extLst>
          </p:cNvPr>
          <p:cNvSpPr>
            <a:spLocks noGrp="1" noRot="1" noMove="1" noResize="1" noEditPoints="1" noAdjustHandles="1" noChangeArrowheads="1" noChangeShapeType="1"/>
          </p:cNvSpPr>
          <p:nvPr/>
        </p:nvSpPr>
        <p:spPr>
          <a:xfrm>
            <a:off x="390693" y="2635340"/>
            <a:ext cx="1548547" cy="472320"/>
          </a:xfrm>
          <a:custGeom>
            <a:avLst/>
            <a:gdLst>
              <a:gd name="connsiteX0" fmla="*/ 0 w 1264311"/>
              <a:gd name="connsiteY0" fmla="*/ 78722 h 472320"/>
              <a:gd name="connsiteX1" fmla="*/ 78722 w 1264311"/>
              <a:gd name="connsiteY1" fmla="*/ 0 h 472320"/>
              <a:gd name="connsiteX2" fmla="*/ 1185589 w 1264311"/>
              <a:gd name="connsiteY2" fmla="*/ 0 h 472320"/>
              <a:gd name="connsiteX3" fmla="*/ 1264311 w 1264311"/>
              <a:gd name="connsiteY3" fmla="*/ 78722 h 472320"/>
              <a:gd name="connsiteX4" fmla="*/ 1264311 w 1264311"/>
              <a:gd name="connsiteY4" fmla="*/ 393598 h 472320"/>
              <a:gd name="connsiteX5" fmla="*/ 1185589 w 1264311"/>
              <a:gd name="connsiteY5" fmla="*/ 472320 h 472320"/>
              <a:gd name="connsiteX6" fmla="*/ 78722 w 1264311"/>
              <a:gd name="connsiteY6" fmla="*/ 472320 h 472320"/>
              <a:gd name="connsiteX7" fmla="*/ 0 w 1264311"/>
              <a:gd name="connsiteY7" fmla="*/ 393598 h 472320"/>
              <a:gd name="connsiteX8" fmla="*/ 0 w 1264311"/>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311" h="472320">
                <a:moveTo>
                  <a:pt x="0" y="78722"/>
                </a:moveTo>
                <a:cubicBezTo>
                  <a:pt x="0" y="35245"/>
                  <a:pt x="35245" y="0"/>
                  <a:pt x="78722" y="0"/>
                </a:cubicBezTo>
                <a:lnTo>
                  <a:pt x="1185589" y="0"/>
                </a:lnTo>
                <a:cubicBezTo>
                  <a:pt x="1229066" y="0"/>
                  <a:pt x="1264311" y="35245"/>
                  <a:pt x="1264311" y="78722"/>
                </a:cubicBezTo>
                <a:lnTo>
                  <a:pt x="1264311" y="393598"/>
                </a:lnTo>
                <a:cubicBezTo>
                  <a:pt x="1264311" y="437075"/>
                  <a:pt x="1229066" y="472320"/>
                  <a:pt x="1185589" y="472320"/>
                </a:cubicBezTo>
                <a:lnTo>
                  <a:pt x="78722" y="472320"/>
                </a:lnTo>
                <a:cubicBezTo>
                  <a:pt x="35245" y="472320"/>
                  <a:pt x="0" y="437075"/>
                  <a:pt x="0" y="393598"/>
                </a:cubicBezTo>
                <a:lnTo>
                  <a:pt x="0" y="78722"/>
                </a:lnTo>
                <a:close/>
              </a:path>
            </a:pathLst>
          </a:cu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txBody>
          <a:bodyPr spcFirstLastPara="0" vert="horz" wrap="square" lIns="172110" tIns="23057" rIns="172110" bIns="23057" numCol="1" spcCol="1270" anchor="ctr" anchorCtr="0">
            <a:noAutofit/>
          </a:bodyPr>
          <a:lstStyle/>
          <a:p>
            <a:pPr marL="0" lvl="0" indent="0" algn="l" defTabSz="311150" rtl="0">
              <a:lnSpc>
                <a:spcPct val="90000"/>
              </a:lnSpc>
              <a:spcBef>
                <a:spcPct val="0"/>
              </a:spcBef>
              <a:spcAft>
                <a:spcPct val="35000"/>
              </a:spcAft>
              <a:buNone/>
            </a:pPr>
            <a:r>
              <a:rPr lang="en-US" sz="1200" b="1" kern="1200">
                <a:latin typeface="Arial"/>
              </a:rPr>
              <a:t>Segment Details</a:t>
            </a:r>
            <a:endParaRPr lang="en-US" sz="1200" b="1" kern="1200"/>
          </a:p>
        </p:txBody>
      </p:sp>
      <p:sp>
        <p:nvSpPr>
          <p:cNvPr id="2" name="TextBox 1">
            <a:extLst>
              <a:ext uri="{FF2B5EF4-FFF2-40B4-BE49-F238E27FC236}">
                <a16:creationId xmlns:a16="http://schemas.microsoft.com/office/drawing/2014/main" id="{60C141E1-1EA0-F469-BBF2-098D92BBB187}"/>
              </a:ext>
            </a:extLst>
          </p:cNvPr>
          <p:cNvSpPr txBox="1">
            <a:spLocks noGrp="1" noRot="1" noMove="1" noResize="1" noEditPoints="1" noAdjustHandles="1" noChangeArrowheads="1" noChangeShapeType="1"/>
          </p:cNvSpPr>
          <p:nvPr/>
        </p:nvSpPr>
        <p:spPr>
          <a:xfrm>
            <a:off x="306900" y="1541433"/>
            <a:ext cx="8530200" cy="1508555"/>
          </a:xfrm>
          <a:prstGeom prst="rect">
            <a:avLst/>
          </a:prstGeom>
          <a:noFill/>
        </p:spPr>
        <p:txBody>
          <a:bodyPr wrap="square" rtlCol="0">
            <a:spAutoFit/>
          </a:bodyPr>
          <a:lstStyle/>
          <a:p>
            <a:r>
              <a:rPr lang="en-US" sz="1600" b="0">
                <a:latin typeface="Montserrat"/>
              </a:rPr>
              <a:t>An operating area that is responsible or benefits from the specific transaction.  </a:t>
            </a:r>
          </a:p>
          <a:p>
            <a:endParaRPr lang="en-US" sz="1600">
              <a:latin typeface="Montserrat"/>
            </a:endParaRPr>
          </a:p>
          <a:p>
            <a:r>
              <a:rPr lang="en-US" sz="1600" b="0">
                <a:latin typeface="Montserrat"/>
              </a:rPr>
              <a:t>When you see Org, that corresponds to the current state Dept. (typically a level 4, if your unit has both level 4 and level 5 dept. </a:t>
            </a:r>
            <a:r>
              <a:rPr lang="en-US" sz="1600">
                <a:latin typeface="Montserrat"/>
              </a:rPr>
              <a:t>“accounts”</a:t>
            </a:r>
            <a:r>
              <a:rPr lang="en-US" sz="1600" b="0">
                <a:latin typeface="Montserrat"/>
              </a:rPr>
              <a:t> in the current state)</a:t>
            </a:r>
          </a:p>
          <a:p>
            <a:endParaRPr lang="en-US" sz="1870">
              <a:latin typeface="Arial" panose="020B0604020202020204" pitchFamily="34" charset="0"/>
              <a:ea typeface="Calibri" panose="020F0502020204030204" pitchFamily="34" charset="0"/>
              <a:cs typeface="Arial" panose="020B0604020202020204" pitchFamily="34" charset="0"/>
            </a:endParaRPr>
          </a:p>
          <a:p>
            <a:pPr marL="457189" indent="-457189">
              <a:buFont typeface="+mj-lt"/>
              <a:buAutoNum type="arabicPeriod"/>
            </a:pPr>
            <a:endParaRPr lang="en-US" sz="933">
              <a:latin typeface="Arial" panose="020B060402020202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65C2B6E4-9A12-076B-C405-EB1ED9B993FB}"/>
              </a:ext>
            </a:extLst>
          </p:cNvPr>
          <p:cNvGraphicFramePr>
            <a:graphicFrameLocks noGrp="1" noDrilldown="1" noMove="1" noResize="1"/>
          </p:cNvGraphicFramePr>
          <p:nvPr>
            <p:extLst>
              <p:ext uri="{D42A27DB-BD31-4B8C-83A1-F6EECF244321}">
                <p14:modId xmlns:p14="http://schemas.microsoft.com/office/powerpoint/2010/main" val="1558960779"/>
              </p:ext>
            </p:extLst>
          </p:nvPr>
        </p:nvGraphicFramePr>
        <p:xfrm>
          <a:off x="322428" y="999673"/>
          <a:ext cx="7621515" cy="487680"/>
        </p:xfrm>
        <a:graphic>
          <a:graphicData uri="http://schemas.openxmlformats.org/drawingml/2006/table">
            <a:tbl>
              <a:tblPr firstRow="1" bandRow="1">
                <a:tableStyleId>{5940675A-B579-460E-94D1-54222C63F5DA}</a:tableStyleId>
              </a:tblPr>
              <a:tblGrid>
                <a:gridCol w="997489">
                  <a:extLst>
                    <a:ext uri="{9D8B030D-6E8A-4147-A177-3AD203B41FA5}">
                      <a16:colId xmlns:a16="http://schemas.microsoft.com/office/drawing/2014/main" val="4153570468"/>
                    </a:ext>
                  </a:extLst>
                </a:gridCol>
                <a:gridCol w="898497">
                  <a:extLst>
                    <a:ext uri="{9D8B030D-6E8A-4147-A177-3AD203B41FA5}">
                      <a16:colId xmlns:a16="http://schemas.microsoft.com/office/drawing/2014/main" val="3207048747"/>
                    </a:ext>
                  </a:extLst>
                </a:gridCol>
                <a:gridCol w="1081377">
                  <a:extLst>
                    <a:ext uri="{9D8B030D-6E8A-4147-A177-3AD203B41FA5}">
                      <a16:colId xmlns:a16="http://schemas.microsoft.com/office/drawing/2014/main" val="5717160"/>
                    </a:ext>
                  </a:extLst>
                </a:gridCol>
                <a:gridCol w="954157">
                  <a:extLst>
                    <a:ext uri="{9D8B030D-6E8A-4147-A177-3AD203B41FA5}">
                      <a16:colId xmlns:a16="http://schemas.microsoft.com/office/drawing/2014/main" val="119219019"/>
                    </a:ext>
                  </a:extLst>
                </a:gridCol>
                <a:gridCol w="1399855">
                  <a:extLst>
                    <a:ext uri="{9D8B030D-6E8A-4147-A177-3AD203B41FA5}">
                      <a16:colId xmlns:a16="http://schemas.microsoft.com/office/drawing/2014/main" val="1647100384"/>
                    </a:ext>
                  </a:extLst>
                </a:gridCol>
                <a:gridCol w="1347483">
                  <a:extLst>
                    <a:ext uri="{9D8B030D-6E8A-4147-A177-3AD203B41FA5}">
                      <a16:colId xmlns:a16="http://schemas.microsoft.com/office/drawing/2014/main" val="2106790921"/>
                    </a:ext>
                  </a:extLst>
                </a:gridCol>
                <a:gridCol w="942657">
                  <a:extLst>
                    <a:ext uri="{9D8B030D-6E8A-4147-A177-3AD203B41FA5}">
                      <a16:colId xmlns:a16="http://schemas.microsoft.com/office/drawing/2014/main" val="45774012"/>
                    </a:ext>
                  </a:extLst>
                </a:gridCol>
              </a:tblGrid>
              <a:tr h="382653">
                <a:tc>
                  <a:txBody>
                    <a:bodyPr/>
                    <a:lstStyle/>
                    <a:p>
                      <a:pPr algn="ctr"/>
                      <a:r>
                        <a:rPr lang="en-US" sz="1200" b="1">
                          <a:solidFill>
                            <a:schemeClr val="bg1"/>
                          </a:solidFill>
                        </a:rPr>
                        <a:t>Entity</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Org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tc>
                  <a:txBody>
                    <a:bodyPr/>
                    <a:lstStyle/>
                    <a:p>
                      <a:pPr algn="ctr"/>
                      <a:r>
                        <a:rPr lang="en-US" sz="1200" b="1">
                          <a:solidFill>
                            <a:schemeClr val="bg1"/>
                          </a:solidFill>
                        </a:rPr>
                        <a:t>Fund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Account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Classification</a:t>
                      </a:r>
                      <a:endParaRPr lang="en-US" sz="700" b="1">
                        <a:solidFill>
                          <a:schemeClr val="bg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Campus Commitments</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tc>
                  <a:txBody>
                    <a:bodyPr/>
                    <a:lstStyle/>
                    <a:p>
                      <a:pPr algn="ctr"/>
                      <a:r>
                        <a:rPr lang="en-US" sz="1200" b="1">
                          <a:solidFill>
                            <a:schemeClr val="bg1"/>
                          </a:solidFill>
                        </a:rPr>
                        <a:t>Budget Year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3342638393"/>
                  </a:ext>
                </a:extLst>
              </a:tr>
            </a:tbl>
          </a:graphicData>
        </a:graphic>
      </p:graphicFrame>
      <p:sp>
        <p:nvSpPr>
          <p:cNvPr id="6" name="Title 1">
            <a:extLst>
              <a:ext uri="{FF2B5EF4-FFF2-40B4-BE49-F238E27FC236}">
                <a16:creationId xmlns:a16="http://schemas.microsoft.com/office/drawing/2014/main" id="{398A1A28-AB29-21A2-964D-498AB3E6E28B}"/>
              </a:ext>
            </a:extLst>
          </p:cNvPr>
          <p:cNvSpPr txBox="1">
            <a:spLocks noGrp="1" noRot="1" noMove="1" noResize="1" noEditPoints="1" noAdjustHandles="1" noChangeArrowheads="1" noChangeShapeType="1"/>
          </p:cNvSpPr>
          <p:nvPr>
            <p:ph type="title" idx="4294967295"/>
          </p:nvPr>
        </p:nvSpPr>
        <p:spPr>
          <a:xfrm>
            <a:off x="358339" y="138235"/>
            <a:ext cx="6302746" cy="4026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990000"/>
                </a:solidFill>
                <a:effectLst/>
                <a:uLnTx/>
                <a:uFillTx/>
                <a:latin typeface="Montserrat ExtraBold"/>
                <a:ea typeface="Montserrat ExtraBold"/>
                <a:cs typeface="Montserrat ExtraBold"/>
                <a:sym typeface="Montserrat ExtraBold"/>
              </a:rPr>
              <a:t>Org</a:t>
            </a:r>
            <a:br>
              <a:rPr kumimoji="0" lang="en-US" sz="3200" b="0" i="0" u="none" strike="noStrike" kern="0" cap="none" spc="0" normalizeH="0" baseline="0" noProof="0">
                <a:ln>
                  <a:noFill/>
                </a:ln>
                <a:solidFill>
                  <a:schemeClr val="bg1">
                    <a:lumMod val="50000"/>
                  </a:schemeClr>
                </a:solidFill>
                <a:effectLst/>
                <a:uLnTx/>
                <a:uFillTx/>
                <a:latin typeface="Montserrat ExtraBold"/>
                <a:ea typeface="Montserrat ExtraBold"/>
                <a:cs typeface="Montserrat ExtraBold"/>
                <a:sym typeface="Montserrat ExtraBold"/>
              </a:rPr>
            </a:br>
            <a:r>
              <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Montserrat ExtraBold"/>
              </a:rPr>
              <a:t> </a:t>
            </a:r>
            <a:endParaRPr kumimoji="0" lang="en-US" sz="1200" b="0" i="0" u="none" strike="noStrike" kern="0" cap="none" spc="0" normalizeH="0" baseline="0" noProof="0">
              <a:ln>
                <a:noFill/>
              </a:ln>
              <a:solidFill>
                <a:schemeClr val="tx1"/>
              </a:solidFill>
              <a:effectLst/>
              <a:uLnTx/>
              <a:uFillTx/>
              <a:latin typeface="Calibri" panose="020F0502020204030204" pitchFamily="34" charset="0"/>
              <a:ea typeface="Arial"/>
              <a:cs typeface="Calibri" panose="020F0502020204030204" pitchFamily="34" charset="0"/>
              <a:sym typeface="Arial"/>
            </a:endParaRPr>
          </a:p>
        </p:txBody>
      </p:sp>
    </p:spTree>
    <p:extLst>
      <p:ext uri="{BB962C8B-B14F-4D97-AF65-F5344CB8AC3E}">
        <p14:creationId xmlns:p14="http://schemas.microsoft.com/office/powerpoint/2010/main" val="353257664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Status xmlns="dcb1adae-cdfa-4c50-8e62-5427ea533be7" xsi:nil="true"/>
    <SMEReviewer xmlns="dcb1adae-cdfa-4c50-8e62-5427ea533be7" xsi:nil="true"/>
    <DueDate xmlns="dcb1adae-cdfa-4c50-8e62-5427ea533be7" xsi:nil="true"/>
    <ReviewedbyOCM xmlns="dcb1adae-cdfa-4c50-8e62-5427ea533be7" xsi:nil="true"/>
    <Comments xmlns="dcb1adae-cdfa-4c50-8e62-5427ea533be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6a7e18c12e4883b4469f2180a5080116">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6a240b151d2e5576bab0cd6d063f6f6a"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Status" minOccurs="0"/>
                <xsd:element ref="ns2:ReviewedbyOCM" minOccurs="0"/>
                <xsd:element ref="ns2:SMEReviewer" minOccurs="0"/>
                <xsd:element ref="ns2:DueDate" minOccurs="0"/>
                <xsd:element ref="ns2:Comments"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Status" ma:index="3" nillable="true" ma:displayName="Status" ma:format="Dropdown" ma:internalName="Status">
      <xsd:simpleType>
        <xsd:restriction base="dms:Choice">
          <xsd:enumeration value="Review"/>
          <xsd:enumeration value="Edit"/>
          <xsd:enumeration value="Review 2"/>
          <xsd:enumeration value="Edit 2"/>
          <xsd:enumeration value="Approved"/>
          <xsd:enumeration value="Choice 5"/>
        </xsd:restriction>
      </xsd:simpleType>
    </xsd:element>
    <xsd:element name="ReviewedbyOCM" ma:index="4" nillable="true" ma:displayName="Reviewed by OCM" ma:format="Dropdown" ma:internalName="ReviewedbyOCM">
      <xsd:simpleType>
        <xsd:restriction base="dms:Text">
          <xsd:maxLength value="255"/>
        </xsd:restriction>
      </xsd:simpleType>
    </xsd:element>
    <xsd:element name="SMEReviewer" ma:index="5" nillable="true" ma:displayName="SME Reviewer" ma:format="Dropdown" ma:internalName="SMEReviewer">
      <xsd:simpleType>
        <xsd:restriction base="dms:Text">
          <xsd:maxLength value="255"/>
        </xsd:restriction>
      </xsd:simpleType>
    </xsd:element>
    <xsd:element name="DueDate" ma:index="6" nillable="true" ma:displayName="Due Date" ma:format="DateOnly" ma:internalName="DueDate">
      <xsd:simpleType>
        <xsd:restriction base="dms:DateTime"/>
      </xsd:simpleType>
    </xsd:element>
    <xsd:element name="Comments" ma:index="7" nillable="true" ma:displayName="Comments" ma:format="Dropdown" ma:internalName="Comments">
      <xsd:simpleType>
        <xsd:restriction base="dms:Note">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Location" ma:index="2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5EB3F6-E7ED-4D0E-98CF-BC64CD58BC3B}">
  <ds:schemaRefs>
    <ds:schemaRef ds:uri="7b42f114-0ebd-418c-92c7-a9346f5218af"/>
    <ds:schemaRef ds:uri="dcb1adae-cdfa-4c50-8e62-5427ea533be7"/>
    <ds:schemaRef ds:uri="f603df75-28ef-425d-b969-a87d28f3a2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559EAE3-9FB9-4806-BF30-A25E79ADD57F}">
  <ds:schemaRefs>
    <ds:schemaRef ds:uri="http://schemas.microsoft.com/sharepoint/v3/contenttype/forms"/>
  </ds:schemaRefs>
</ds:datastoreItem>
</file>

<file path=customXml/itemProps3.xml><?xml version="1.0" encoding="utf-8"?>
<ds:datastoreItem xmlns:ds="http://schemas.openxmlformats.org/officeDocument/2006/customXml" ds:itemID="{386778F1-B992-4A66-80DB-1A015E793AEA}">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33</Slides>
  <Notes>27</Notes>
  <HiddenSlides>0</HiddenSlides>
  <ScaleCrop>false</ScaleCrop>
  <HeadingPairs>
    <vt:vector size="4" baseType="variant">
      <vt:variant>
        <vt:lpstr>Theme</vt:lpstr>
      </vt:variant>
      <vt:variant>
        <vt:i4>4</vt:i4>
      </vt:variant>
      <vt:variant>
        <vt:lpstr>Slide Titles</vt:lpstr>
      </vt:variant>
      <vt:variant>
        <vt:i4>33</vt:i4>
      </vt:variant>
    </vt:vector>
  </HeadingPairs>
  <TitlesOfParts>
    <vt:vector size="37" baseType="lpstr">
      <vt:lpstr>Simple Light</vt:lpstr>
      <vt:lpstr>SBU Cap Headlines</vt:lpstr>
      <vt:lpstr>1_SBU Cap Headlines</vt:lpstr>
      <vt:lpstr>2_SBU Cap Headlines</vt:lpstr>
      <vt:lpstr> Chart of Accounts  Educational January 2026    </vt:lpstr>
      <vt:lpstr>Table of Contents </vt:lpstr>
      <vt:lpstr> </vt:lpstr>
      <vt:lpstr>PowerPoint Presentation</vt:lpstr>
      <vt:lpstr>What is a Chart of Accounts?  </vt:lpstr>
      <vt:lpstr>New SBU Chart Segments </vt:lpstr>
      <vt:lpstr>Terminology  </vt:lpstr>
      <vt:lpstr>Entity  </vt:lpstr>
      <vt:lpstr>Org  </vt:lpstr>
      <vt:lpstr>Fund  </vt:lpstr>
      <vt:lpstr>Account  </vt:lpstr>
      <vt:lpstr>Classification  </vt:lpstr>
      <vt:lpstr>Campus Commitment  </vt:lpstr>
      <vt:lpstr>Budget Year  </vt:lpstr>
      <vt:lpstr>In-system examples</vt:lpstr>
      <vt:lpstr>Current state WolfMart </vt:lpstr>
      <vt:lpstr>WolfMart and Concur data entry</vt:lpstr>
      <vt:lpstr>Appendix</vt:lpstr>
      <vt:lpstr> </vt:lpstr>
      <vt:lpstr>HCM User entry expectations</vt:lpstr>
      <vt:lpstr>Sample Chart Usage in WolfMART &amp; Concur  </vt:lpstr>
      <vt:lpstr>Additional Concepts</vt:lpstr>
      <vt:lpstr>Example (Illustrative only)</vt:lpstr>
      <vt:lpstr>Hierarchy example (illustrative only) </vt:lpstr>
      <vt:lpstr>Notes on boundary systems</vt:lpstr>
      <vt:lpstr>Chart Mapping Summary (PeopleSoft to WolfieONE)</vt:lpstr>
      <vt:lpstr>Potential - SUNY to SBU Mappings </vt:lpstr>
      <vt:lpstr>RF to SBU Mappings (Transactions coming in)  </vt:lpstr>
      <vt:lpstr>Guiding Principles</vt:lpstr>
      <vt:lpstr>Progression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Rubin, Jessica</dc:creator>
  <cp:revision>2</cp:revision>
  <cp:lastPrinted>2023-10-22T19:20:54Z</cp:lastPrinted>
  <dcterms:modified xsi:type="dcterms:W3CDTF">2026-02-05T04:58:36Z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2023-09-20T15:31:25Z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cdf1603c-a433-4584-b64f-829e8d7b79e8</vt:lpwstr>
  </property>
  <property fmtid="{D5CDD505-2E9C-101B-9397-08002B2CF9AE}" pid="8" name="MSIP_Label_ea60d57e-af5b-4752-ac57-3e4f28ca11dc_ContentBits">
    <vt:lpwstr>0</vt:lpwstr>
  </property>
  <property fmtid="{D5CDD505-2E9C-101B-9397-08002B2CF9AE}" pid="9" name="MediaServiceImageTags">
    <vt:lpwstr/>
  </property>
  <property fmtid="{D5CDD505-2E9C-101B-9397-08002B2CF9AE}" pid="10" name="ContentTypeId">
    <vt:lpwstr>0x0101008CAFB70577581F499734701140231F9C</vt:lpwstr>
  </property>
</Properties>
</file>