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66" r:id="rId2"/>
    <p:sldId id="270" r:id="rId3"/>
    <p:sldId id="281" r:id="rId4"/>
    <p:sldId id="272" r:id="rId5"/>
    <p:sldId id="257" r:id="rId6"/>
    <p:sldId id="282" r:id="rId7"/>
    <p:sldId id="283" r:id="rId8"/>
    <p:sldId id="280" r:id="rId9"/>
    <p:sldId id="284" r:id="rId10"/>
    <p:sldId id="285" r:id="rId11"/>
    <p:sldId id="287" r:id="rId12"/>
    <p:sldId id="261" r:id="rId13"/>
    <p:sldId id="276" r:id="rId14"/>
    <p:sldId id="273" r:id="rId15"/>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6855"/>
    <a:srgbClr val="0432FF"/>
    <a:srgbClr val="990000"/>
    <a:srgbClr val="D51E27"/>
    <a:srgbClr val="991B1E"/>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19" autoAdjust="0"/>
    <p:restoredTop sz="94208" autoAdjust="0"/>
  </p:normalViewPr>
  <p:slideViewPr>
    <p:cSldViewPr snapToGrid="0" snapToObjects="1">
      <p:cViewPr varScale="1">
        <p:scale>
          <a:sx n="67" d="100"/>
          <a:sy n="67" d="100"/>
        </p:scale>
        <p:origin x="576" y="44"/>
      </p:cViewPr>
      <p:guideLst/>
    </p:cSldViewPr>
  </p:slideViewPr>
  <p:outlineViewPr>
    <p:cViewPr>
      <p:scale>
        <a:sx n="33" d="100"/>
        <a:sy n="33" d="100"/>
      </p:scale>
      <p:origin x="0" y="-2944"/>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67" d="100"/>
          <a:sy n="67" d="100"/>
        </p:scale>
        <p:origin x="1868"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414E8897-9AF6-43C5-97A9-51819973C6FD}" type="datetimeFigureOut">
              <a:rPr lang="en-US" smtClean="0"/>
              <a:t>4/29/2022</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F02C86B9-4C81-48F1-9725-7566254267F1}" type="slidenum">
              <a:rPr lang="en-US" smtClean="0"/>
              <a:t>‹#›</a:t>
            </a:fld>
            <a:endParaRPr lang="en-US"/>
          </a:p>
        </p:txBody>
      </p:sp>
    </p:spTree>
    <p:extLst>
      <p:ext uri="{BB962C8B-B14F-4D97-AF65-F5344CB8AC3E}">
        <p14:creationId xmlns:p14="http://schemas.microsoft.com/office/powerpoint/2010/main" val="3756706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C86B9-4C81-48F1-9725-7566254267F1}" type="slidenum">
              <a:rPr lang="en-US" smtClean="0"/>
              <a:t>4</a:t>
            </a:fld>
            <a:endParaRPr lang="en-US"/>
          </a:p>
        </p:txBody>
      </p:sp>
    </p:spTree>
    <p:extLst>
      <p:ext uri="{BB962C8B-B14F-4D97-AF65-F5344CB8AC3E}">
        <p14:creationId xmlns:p14="http://schemas.microsoft.com/office/powerpoint/2010/main" val="2919275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2C86B9-4C81-48F1-9725-7566254267F1}" type="slidenum">
              <a:rPr lang="en-US" smtClean="0"/>
              <a:t>5</a:t>
            </a:fld>
            <a:endParaRPr lang="en-US"/>
          </a:p>
        </p:txBody>
      </p:sp>
    </p:spTree>
    <p:extLst>
      <p:ext uri="{BB962C8B-B14F-4D97-AF65-F5344CB8AC3E}">
        <p14:creationId xmlns:p14="http://schemas.microsoft.com/office/powerpoint/2010/main" val="3418064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E8C22-3323-E347-BEFB-85E3264FF0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C58BC3-06DE-154C-945C-113A377531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67D767-5C6B-7047-9F95-FAD338347096}"/>
              </a:ext>
            </a:extLst>
          </p:cNvPr>
          <p:cNvSpPr>
            <a:spLocks noGrp="1"/>
          </p:cNvSpPr>
          <p:nvPr>
            <p:ph type="dt" sz="half" idx="10"/>
          </p:nvPr>
        </p:nvSpPr>
        <p:spPr/>
        <p:txBody>
          <a:bodyPr/>
          <a:lstStyle/>
          <a:p>
            <a:fld id="{B260AB28-2F4F-F14E-A7CE-61EA83DE1EA6}" type="datetimeFigureOut">
              <a:rPr lang="en-US" smtClean="0"/>
              <a:t>4/29/2022</a:t>
            </a:fld>
            <a:endParaRPr lang="en-US"/>
          </a:p>
        </p:txBody>
      </p:sp>
      <p:sp>
        <p:nvSpPr>
          <p:cNvPr id="5" name="Footer Placeholder 4">
            <a:extLst>
              <a:ext uri="{FF2B5EF4-FFF2-40B4-BE49-F238E27FC236}">
                <a16:creationId xmlns:a16="http://schemas.microsoft.com/office/drawing/2014/main" id="{02B4AFEC-A354-B54E-8258-9BDEA8F885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498B53-3EA7-2047-B8BA-6D1EC0D4D84A}"/>
              </a:ext>
            </a:extLst>
          </p:cNvPr>
          <p:cNvSpPr>
            <a:spLocks noGrp="1"/>
          </p:cNvSpPr>
          <p:nvPr>
            <p:ph type="sldNum" sz="quarter" idx="12"/>
          </p:nvPr>
        </p:nvSpPr>
        <p:spPr/>
        <p:txBody>
          <a:bodyPr/>
          <a:lstStyle/>
          <a:p>
            <a:fld id="{3FD0F2C0-21E6-8747-BA2F-89388117124D}" type="slidenum">
              <a:rPr lang="en-US" smtClean="0"/>
              <a:t>‹#›</a:t>
            </a:fld>
            <a:endParaRPr lang="en-US"/>
          </a:p>
        </p:txBody>
      </p:sp>
    </p:spTree>
    <p:extLst>
      <p:ext uri="{BB962C8B-B14F-4D97-AF65-F5344CB8AC3E}">
        <p14:creationId xmlns:p14="http://schemas.microsoft.com/office/powerpoint/2010/main" val="4292319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73451-262A-F24E-8119-0D96DD93F7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36C662-264E-D749-BBE8-E699497500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F63D56-D6EF-2745-9A09-4834D9069DFB}"/>
              </a:ext>
            </a:extLst>
          </p:cNvPr>
          <p:cNvSpPr>
            <a:spLocks noGrp="1"/>
          </p:cNvSpPr>
          <p:nvPr>
            <p:ph type="dt" sz="half" idx="10"/>
          </p:nvPr>
        </p:nvSpPr>
        <p:spPr/>
        <p:txBody>
          <a:bodyPr/>
          <a:lstStyle/>
          <a:p>
            <a:fld id="{B260AB28-2F4F-F14E-A7CE-61EA83DE1EA6}" type="datetimeFigureOut">
              <a:rPr lang="en-US" smtClean="0"/>
              <a:t>4/29/2022</a:t>
            </a:fld>
            <a:endParaRPr lang="en-US"/>
          </a:p>
        </p:txBody>
      </p:sp>
      <p:sp>
        <p:nvSpPr>
          <p:cNvPr id="5" name="Footer Placeholder 4">
            <a:extLst>
              <a:ext uri="{FF2B5EF4-FFF2-40B4-BE49-F238E27FC236}">
                <a16:creationId xmlns:a16="http://schemas.microsoft.com/office/drawing/2014/main" id="{8A840755-3AC5-254E-83AA-A20EBCE5E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F99BDF-6005-D542-BA5F-8E7E9B6DECFC}"/>
              </a:ext>
            </a:extLst>
          </p:cNvPr>
          <p:cNvSpPr>
            <a:spLocks noGrp="1"/>
          </p:cNvSpPr>
          <p:nvPr>
            <p:ph type="sldNum" sz="quarter" idx="12"/>
          </p:nvPr>
        </p:nvSpPr>
        <p:spPr/>
        <p:txBody>
          <a:bodyPr/>
          <a:lstStyle/>
          <a:p>
            <a:fld id="{3FD0F2C0-21E6-8747-BA2F-89388117124D}" type="slidenum">
              <a:rPr lang="en-US" smtClean="0"/>
              <a:t>‹#›</a:t>
            </a:fld>
            <a:endParaRPr lang="en-US"/>
          </a:p>
        </p:txBody>
      </p:sp>
    </p:spTree>
    <p:extLst>
      <p:ext uri="{BB962C8B-B14F-4D97-AF65-F5344CB8AC3E}">
        <p14:creationId xmlns:p14="http://schemas.microsoft.com/office/powerpoint/2010/main" val="1373594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D26CBD-AD94-7C42-A383-B2AB7CBA6A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2083AF-1FBE-FC42-9B21-4EAB8BC289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7C4162-5C3C-ED40-976B-7C72585D21AC}"/>
              </a:ext>
            </a:extLst>
          </p:cNvPr>
          <p:cNvSpPr>
            <a:spLocks noGrp="1"/>
          </p:cNvSpPr>
          <p:nvPr>
            <p:ph type="dt" sz="half" idx="10"/>
          </p:nvPr>
        </p:nvSpPr>
        <p:spPr/>
        <p:txBody>
          <a:bodyPr/>
          <a:lstStyle/>
          <a:p>
            <a:fld id="{B260AB28-2F4F-F14E-A7CE-61EA83DE1EA6}" type="datetimeFigureOut">
              <a:rPr lang="en-US" smtClean="0"/>
              <a:t>4/29/2022</a:t>
            </a:fld>
            <a:endParaRPr lang="en-US"/>
          </a:p>
        </p:txBody>
      </p:sp>
      <p:sp>
        <p:nvSpPr>
          <p:cNvPr id="5" name="Footer Placeholder 4">
            <a:extLst>
              <a:ext uri="{FF2B5EF4-FFF2-40B4-BE49-F238E27FC236}">
                <a16:creationId xmlns:a16="http://schemas.microsoft.com/office/drawing/2014/main" id="{BCD55947-41E8-C348-9293-7A8183E511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7BD86C-CC85-CD4E-AE0D-1DA3BBA0D747}"/>
              </a:ext>
            </a:extLst>
          </p:cNvPr>
          <p:cNvSpPr>
            <a:spLocks noGrp="1"/>
          </p:cNvSpPr>
          <p:nvPr>
            <p:ph type="sldNum" sz="quarter" idx="12"/>
          </p:nvPr>
        </p:nvSpPr>
        <p:spPr/>
        <p:txBody>
          <a:bodyPr/>
          <a:lstStyle/>
          <a:p>
            <a:fld id="{3FD0F2C0-21E6-8747-BA2F-89388117124D}" type="slidenum">
              <a:rPr lang="en-US" smtClean="0"/>
              <a:t>‹#›</a:t>
            </a:fld>
            <a:endParaRPr lang="en-US"/>
          </a:p>
        </p:txBody>
      </p:sp>
    </p:spTree>
    <p:extLst>
      <p:ext uri="{BB962C8B-B14F-4D97-AF65-F5344CB8AC3E}">
        <p14:creationId xmlns:p14="http://schemas.microsoft.com/office/powerpoint/2010/main" val="1531423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F775F-E938-5D4A-9E60-EA5C8222F1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C5A2F3-893D-CE4D-B0A2-95B6B0374F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297676-2177-6E45-BFD5-21EABFBA5370}"/>
              </a:ext>
            </a:extLst>
          </p:cNvPr>
          <p:cNvSpPr>
            <a:spLocks noGrp="1"/>
          </p:cNvSpPr>
          <p:nvPr>
            <p:ph type="dt" sz="half" idx="10"/>
          </p:nvPr>
        </p:nvSpPr>
        <p:spPr/>
        <p:txBody>
          <a:bodyPr/>
          <a:lstStyle/>
          <a:p>
            <a:fld id="{B260AB28-2F4F-F14E-A7CE-61EA83DE1EA6}" type="datetimeFigureOut">
              <a:rPr lang="en-US" smtClean="0"/>
              <a:t>4/29/2022</a:t>
            </a:fld>
            <a:endParaRPr lang="en-US"/>
          </a:p>
        </p:txBody>
      </p:sp>
      <p:sp>
        <p:nvSpPr>
          <p:cNvPr id="5" name="Footer Placeholder 4">
            <a:extLst>
              <a:ext uri="{FF2B5EF4-FFF2-40B4-BE49-F238E27FC236}">
                <a16:creationId xmlns:a16="http://schemas.microsoft.com/office/drawing/2014/main" id="{FD886BBC-6494-7D41-86BD-9BB2B6D180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D0A86E-5C18-6540-8EE4-9187CE8B8F31}"/>
              </a:ext>
            </a:extLst>
          </p:cNvPr>
          <p:cNvSpPr>
            <a:spLocks noGrp="1"/>
          </p:cNvSpPr>
          <p:nvPr>
            <p:ph type="sldNum" sz="quarter" idx="12"/>
          </p:nvPr>
        </p:nvSpPr>
        <p:spPr/>
        <p:txBody>
          <a:bodyPr/>
          <a:lstStyle/>
          <a:p>
            <a:fld id="{3FD0F2C0-21E6-8747-BA2F-89388117124D}" type="slidenum">
              <a:rPr lang="en-US" smtClean="0"/>
              <a:t>‹#›</a:t>
            </a:fld>
            <a:endParaRPr lang="en-US"/>
          </a:p>
        </p:txBody>
      </p:sp>
    </p:spTree>
    <p:extLst>
      <p:ext uri="{BB962C8B-B14F-4D97-AF65-F5344CB8AC3E}">
        <p14:creationId xmlns:p14="http://schemas.microsoft.com/office/powerpoint/2010/main" val="3829609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2A65E-9C5B-D645-92A0-CCD0D50CBC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D08813-08C4-5A48-9559-6EA3607381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A88DA3-33CA-5C40-B8B8-D78ECBA426F8}"/>
              </a:ext>
            </a:extLst>
          </p:cNvPr>
          <p:cNvSpPr>
            <a:spLocks noGrp="1"/>
          </p:cNvSpPr>
          <p:nvPr>
            <p:ph type="dt" sz="half" idx="10"/>
          </p:nvPr>
        </p:nvSpPr>
        <p:spPr/>
        <p:txBody>
          <a:bodyPr/>
          <a:lstStyle/>
          <a:p>
            <a:fld id="{B260AB28-2F4F-F14E-A7CE-61EA83DE1EA6}" type="datetimeFigureOut">
              <a:rPr lang="en-US" smtClean="0"/>
              <a:t>4/29/2022</a:t>
            </a:fld>
            <a:endParaRPr lang="en-US"/>
          </a:p>
        </p:txBody>
      </p:sp>
      <p:sp>
        <p:nvSpPr>
          <p:cNvPr id="5" name="Footer Placeholder 4">
            <a:extLst>
              <a:ext uri="{FF2B5EF4-FFF2-40B4-BE49-F238E27FC236}">
                <a16:creationId xmlns:a16="http://schemas.microsoft.com/office/drawing/2014/main" id="{CB602743-1E69-0B49-93F2-00F4E904BA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0E49FE-7B3A-8E4B-9D18-C5615B644499}"/>
              </a:ext>
            </a:extLst>
          </p:cNvPr>
          <p:cNvSpPr>
            <a:spLocks noGrp="1"/>
          </p:cNvSpPr>
          <p:nvPr>
            <p:ph type="sldNum" sz="quarter" idx="12"/>
          </p:nvPr>
        </p:nvSpPr>
        <p:spPr/>
        <p:txBody>
          <a:bodyPr/>
          <a:lstStyle/>
          <a:p>
            <a:fld id="{3FD0F2C0-21E6-8747-BA2F-89388117124D}" type="slidenum">
              <a:rPr lang="en-US" smtClean="0"/>
              <a:t>‹#›</a:t>
            </a:fld>
            <a:endParaRPr lang="en-US"/>
          </a:p>
        </p:txBody>
      </p:sp>
    </p:spTree>
    <p:extLst>
      <p:ext uri="{BB962C8B-B14F-4D97-AF65-F5344CB8AC3E}">
        <p14:creationId xmlns:p14="http://schemas.microsoft.com/office/powerpoint/2010/main" val="2756307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3157E-DD05-B04A-90B9-FC7285F788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EC3EB0-2A0D-6D41-AFB9-E5EDCA5936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B82C11-55F2-9542-B50D-DCE6E6B2D4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85938D-BB23-3543-A261-C20E600C1F04}"/>
              </a:ext>
            </a:extLst>
          </p:cNvPr>
          <p:cNvSpPr>
            <a:spLocks noGrp="1"/>
          </p:cNvSpPr>
          <p:nvPr>
            <p:ph type="dt" sz="half" idx="10"/>
          </p:nvPr>
        </p:nvSpPr>
        <p:spPr/>
        <p:txBody>
          <a:bodyPr/>
          <a:lstStyle/>
          <a:p>
            <a:fld id="{B260AB28-2F4F-F14E-A7CE-61EA83DE1EA6}" type="datetimeFigureOut">
              <a:rPr lang="en-US" smtClean="0"/>
              <a:t>4/29/2022</a:t>
            </a:fld>
            <a:endParaRPr lang="en-US"/>
          </a:p>
        </p:txBody>
      </p:sp>
      <p:sp>
        <p:nvSpPr>
          <p:cNvPr id="6" name="Footer Placeholder 5">
            <a:extLst>
              <a:ext uri="{FF2B5EF4-FFF2-40B4-BE49-F238E27FC236}">
                <a16:creationId xmlns:a16="http://schemas.microsoft.com/office/drawing/2014/main" id="{D9C17543-31A0-9746-B14E-E96F77E247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AC6AB5-9FD3-9F4C-8F9D-4E1F831F8ACE}"/>
              </a:ext>
            </a:extLst>
          </p:cNvPr>
          <p:cNvSpPr>
            <a:spLocks noGrp="1"/>
          </p:cNvSpPr>
          <p:nvPr>
            <p:ph type="sldNum" sz="quarter" idx="12"/>
          </p:nvPr>
        </p:nvSpPr>
        <p:spPr/>
        <p:txBody>
          <a:bodyPr/>
          <a:lstStyle/>
          <a:p>
            <a:fld id="{3FD0F2C0-21E6-8747-BA2F-89388117124D}" type="slidenum">
              <a:rPr lang="en-US" smtClean="0"/>
              <a:t>‹#›</a:t>
            </a:fld>
            <a:endParaRPr lang="en-US"/>
          </a:p>
        </p:txBody>
      </p:sp>
    </p:spTree>
    <p:extLst>
      <p:ext uri="{BB962C8B-B14F-4D97-AF65-F5344CB8AC3E}">
        <p14:creationId xmlns:p14="http://schemas.microsoft.com/office/powerpoint/2010/main" val="846914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E9347-477C-F04C-A53F-A672AB5396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D41403-D22D-BD4D-BE4E-E9AB3DF96A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C6EF83-C56D-A94D-8970-D7498C420D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8F4E98-46D8-8A4B-8919-EAD21FC4BE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758458-1242-9C43-AB8E-25BBF38CA2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8AEA22-26F2-A14E-9CA5-C1F4741B8B01}"/>
              </a:ext>
            </a:extLst>
          </p:cNvPr>
          <p:cNvSpPr>
            <a:spLocks noGrp="1"/>
          </p:cNvSpPr>
          <p:nvPr>
            <p:ph type="dt" sz="half" idx="10"/>
          </p:nvPr>
        </p:nvSpPr>
        <p:spPr/>
        <p:txBody>
          <a:bodyPr/>
          <a:lstStyle/>
          <a:p>
            <a:fld id="{B260AB28-2F4F-F14E-A7CE-61EA83DE1EA6}" type="datetimeFigureOut">
              <a:rPr lang="en-US" smtClean="0"/>
              <a:t>4/29/2022</a:t>
            </a:fld>
            <a:endParaRPr lang="en-US"/>
          </a:p>
        </p:txBody>
      </p:sp>
      <p:sp>
        <p:nvSpPr>
          <p:cNvPr id="8" name="Footer Placeholder 7">
            <a:extLst>
              <a:ext uri="{FF2B5EF4-FFF2-40B4-BE49-F238E27FC236}">
                <a16:creationId xmlns:a16="http://schemas.microsoft.com/office/drawing/2014/main" id="{199BB51F-1CD3-B542-9317-B95F051E53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AFA1CE-634F-5642-8F49-EDEA43C5176C}"/>
              </a:ext>
            </a:extLst>
          </p:cNvPr>
          <p:cNvSpPr>
            <a:spLocks noGrp="1"/>
          </p:cNvSpPr>
          <p:nvPr>
            <p:ph type="sldNum" sz="quarter" idx="12"/>
          </p:nvPr>
        </p:nvSpPr>
        <p:spPr/>
        <p:txBody>
          <a:bodyPr/>
          <a:lstStyle/>
          <a:p>
            <a:fld id="{3FD0F2C0-21E6-8747-BA2F-89388117124D}" type="slidenum">
              <a:rPr lang="en-US" smtClean="0"/>
              <a:t>‹#›</a:t>
            </a:fld>
            <a:endParaRPr lang="en-US"/>
          </a:p>
        </p:txBody>
      </p:sp>
    </p:spTree>
    <p:extLst>
      <p:ext uri="{BB962C8B-B14F-4D97-AF65-F5344CB8AC3E}">
        <p14:creationId xmlns:p14="http://schemas.microsoft.com/office/powerpoint/2010/main" val="2197828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80191-0715-8445-A7D4-537D29604B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8D8153-8925-9C4A-B512-6815D70F5B72}"/>
              </a:ext>
            </a:extLst>
          </p:cNvPr>
          <p:cNvSpPr>
            <a:spLocks noGrp="1"/>
          </p:cNvSpPr>
          <p:nvPr>
            <p:ph type="dt" sz="half" idx="10"/>
          </p:nvPr>
        </p:nvSpPr>
        <p:spPr/>
        <p:txBody>
          <a:bodyPr/>
          <a:lstStyle/>
          <a:p>
            <a:fld id="{B260AB28-2F4F-F14E-A7CE-61EA83DE1EA6}" type="datetimeFigureOut">
              <a:rPr lang="en-US" smtClean="0"/>
              <a:t>4/29/2022</a:t>
            </a:fld>
            <a:endParaRPr lang="en-US"/>
          </a:p>
        </p:txBody>
      </p:sp>
      <p:sp>
        <p:nvSpPr>
          <p:cNvPr id="4" name="Footer Placeholder 3">
            <a:extLst>
              <a:ext uri="{FF2B5EF4-FFF2-40B4-BE49-F238E27FC236}">
                <a16:creationId xmlns:a16="http://schemas.microsoft.com/office/drawing/2014/main" id="{50A398F4-3F4C-5A4C-B9CF-52C11BE7E4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139001-2F67-9C41-B201-8CC3FCE70544}"/>
              </a:ext>
            </a:extLst>
          </p:cNvPr>
          <p:cNvSpPr>
            <a:spLocks noGrp="1"/>
          </p:cNvSpPr>
          <p:nvPr>
            <p:ph type="sldNum" sz="quarter" idx="12"/>
          </p:nvPr>
        </p:nvSpPr>
        <p:spPr/>
        <p:txBody>
          <a:bodyPr/>
          <a:lstStyle/>
          <a:p>
            <a:fld id="{3FD0F2C0-21E6-8747-BA2F-89388117124D}" type="slidenum">
              <a:rPr lang="en-US" smtClean="0"/>
              <a:t>‹#›</a:t>
            </a:fld>
            <a:endParaRPr lang="en-US"/>
          </a:p>
        </p:txBody>
      </p:sp>
    </p:spTree>
    <p:extLst>
      <p:ext uri="{BB962C8B-B14F-4D97-AF65-F5344CB8AC3E}">
        <p14:creationId xmlns:p14="http://schemas.microsoft.com/office/powerpoint/2010/main" val="384875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687010-8781-3240-8361-E03269285F81}"/>
              </a:ext>
            </a:extLst>
          </p:cNvPr>
          <p:cNvSpPr>
            <a:spLocks noGrp="1"/>
          </p:cNvSpPr>
          <p:nvPr>
            <p:ph type="dt" sz="half" idx="10"/>
          </p:nvPr>
        </p:nvSpPr>
        <p:spPr/>
        <p:txBody>
          <a:bodyPr/>
          <a:lstStyle/>
          <a:p>
            <a:fld id="{B260AB28-2F4F-F14E-A7CE-61EA83DE1EA6}" type="datetimeFigureOut">
              <a:rPr lang="en-US" smtClean="0"/>
              <a:t>4/29/2022</a:t>
            </a:fld>
            <a:endParaRPr lang="en-US"/>
          </a:p>
        </p:txBody>
      </p:sp>
      <p:sp>
        <p:nvSpPr>
          <p:cNvPr id="3" name="Footer Placeholder 2">
            <a:extLst>
              <a:ext uri="{FF2B5EF4-FFF2-40B4-BE49-F238E27FC236}">
                <a16:creationId xmlns:a16="http://schemas.microsoft.com/office/drawing/2014/main" id="{6B61B33D-1E7A-6C46-BCB3-0785F24457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9EF4C3-D9AB-EA46-AD61-C1208CE978A0}"/>
              </a:ext>
            </a:extLst>
          </p:cNvPr>
          <p:cNvSpPr>
            <a:spLocks noGrp="1"/>
          </p:cNvSpPr>
          <p:nvPr>
            <p:ph type="sldNum" sz="quarter" idx="12"/>
          </p:nvPr>
        </p:nvSpPr>
        <p:spPr/>
        <p:txBody>
          <a:bodyPr/>
          <a:lstStyle/>
          <a:p>
            <a:fld id="{3FD0F2C0-21E6-8747-BA2F-89388117124D}" type="slidenum">
              <a:rPr lang="en-US" smtClean="0"/>
              <a:t>‹#›</a:t>
            </a:fld>
            <a:endParaRPr lang="en-US"/>
          </a:p>
        </p:txBody>
      </p:sp>
    </p:spTree>
    <p:extLst>
      <p:ext uri="{BB962C8B-B14F-4D97-AF65-F5344CB8AC3E}">
        <p14:creationId xmlns:p14="http://schemas.microsoft.com/office/powerpoint/2010/main" val="2244242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5E5F2-44FB-E94D-8F6C-DE199414F0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58F9F7-0D33-5041-A27C-B63600CD32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437FE3-4653-4A45-A008-79C8E9F362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EA9421-7B66-4347-AA73-E4F893572E7E}"/>
              </a:ext>
            </a:extLst>
          </p:cNvPr>
          <p:cNvSpPr>
            <a:spLocks noGrp="1"/>
          </p:cNvSpPr>
          <p:nvPr>
            <p:ph type="dt" sz="half" idx="10"/>
          </p:nvPr>
        </p:nvSpPr>
        <p:spPr/>
        <p:txBody>
          <a:bodyPr/>
          <a:lstStyle/>
          <a:p>
            <a:fld id="{B260AB28-2F4F-F14E-A7CE-61EA83DE1EA6}" type="datetimeFigureOut">
              <a:rPr lang="en-US" smtClean="0"/>
              <a:t>4/29/2022</a:t>
            </a:fld>
            <a:endParaRPr lang="en-US"/>
          </a:p>
        </p:txBody>
      </p:sp>
      <p:sp>
        <p:nvSpPr>
          <p:cNvPr id="6" name="Footer Placeholder 5">
            <a:extLst>
              <a:ext uri="{FF2B5EF4-FFF2-40B4-BE49-F238E27FC236}">
                <a16:creationId xmlns:a16="http://schemas.microsoft.com/office/drawing/2014/main" id="{E55F7485-F946-0543-B605-D513B94BD2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28168B-C597-084D-9531-A4FCB05FB425}"/>
              </a:ext>
            </a:extLst>
          </p:cNvPr>
          <p:cNvSpPr>
            <a:spLocks noGrp="1"/>
          </p:cNvSpPr>
          <p:nvPr>
            <p:ph type="sldNum" sz="quarter" idx="12"/>
          </p:nvPr>
        </p:nvSpPr>
        <p:spPr/>
        <p:txBody>
          <a:bodyPr/>
          <a:lstStyle/>
          <a:p>
            <a:fld id="{3FD0F2C0-21E6-8747-BA2F-89388117124D}" type="slidenum">
              <a:rPr lang="en-US" smtClean="0"/>
              <a:t>‹#›</a:t>
            </a:fld>
            <a:endParaRPr lang="en-US"/>
          </a:p>
        </p:txBody>
      </p:sp>
    </p:spTree>
    <p:extLst>
      <p:ext uri="{BB962C8B-B14F-4D97-AF65-F5344CB8AC3E}">
        <p14:creationId xmlns:p14="http://schemas.microsoft.com/office/powerpoint/2010/main" val="1459664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10CFA-E4F7-9846-9BA4-61E0B51630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731207-A0B8-0E4C-AE77-680692F56E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3DC1F3-B8E5-3B48-8B6A-B06F62BD40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DFA21F-FBD1-844B-9466-6E2A7229949C}"/>
              </a:ext>
            </a:extLst>
          </p:cNvPr>
          <p:cNvSpPr>
            <a:spLocks noGrp="1"/>
          </p:cNvSpPr>
          <p:nvPr>
            <p:ph type="dt" sz="half" idx="10"/>
          </p:nvPr>
        </p:nvSpPr>
        <p:spPr/>
        <p:txBody>
          <a:bodyPr/>
          <a:lstStyle/>
          <a:p>
            <a:fld id="{B260AB28-2F4F-F14E-A7CE-61EA83DE1EA6}" type="datetimeFigureOut">
              <a:rPr lang="en-US" smtClean="0"/>
              <a:t>4/29/2022</a:t>
            </a:fld>
            <a:endParaRPr lang="en-US"/>
          </a:p>
        </p:txBody>
      </p:sp>
      <p:sp>
        <p:nvSpPr>
          <p:cNvPr id="6" name="Footer Placeholder 5">
            <a:extLst>
              <a:ext uri="{FF2B5EF4-FFF2-40B4-BE49-F238E27FC236}">
                <a16:creationId xmlns:a16="http://schemas.microsoft.com/office/drawing/2014/main" id="{1CB968ED-F7BB-FA4D-97C4-DBDC5DCA8E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1361A7-68A2-FE4D-9F94-B9A0E88804F0}"/>
              </a:ext>
            </a:extLst>
          </p:cNvPr>
          <p:cNvSpPr>
            <a:spLocks noGrp="1"/>
          </p:cNvSpPr>
          <p:nvPr>
            <p:ph type="sldNum" sz="quarter" idx="12"/>
          </p:nvPr>
        </p:nvSpPr>
        <p:spPr/>
        <p:txBody>
          <a:bodyPr/>
          <a:lstStyle/>
          <a:p>
            <a:fld id="{3FD0F2C0-21E6-8747-BA2F-89388117124D}" type="slidenum">
              <a:rPr lang="en-US" smtClean="0"/>
              <a:t>‹#›</a:t>
            </a:fld>
            <a:endParaRPr lang="en-US"/>
          </a:p>
        </p:txBody>
      </p:sp>
    </p:spTree>
    <p:extLst>
      <p:ext uri="{BB962C8B-B14F-4D97-AF65-F5344CB8AC3E}">
        <p14:creationId xmlns:p14="http://schemas.microsoft.com/office/powerpoint/2010/main" val="1685499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F2B24B-5BA5-E743-90C8-13A44F4220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84E0E0-740D-4C4D-83F1-CE6616AE05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45EBDC-66F8-B44F-99BB-DA273813F0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60AB28-2F4F-F14E-A7CE-61EA83DE1EA6}" type="datetimeFigureOut">
              <a:rPr lang="en-US" smtClean="0"/>
              <a:t>4/29/2022</a:t>
            </a:fld>
            <a:endParaRPr lang="en-US"/>
          </a:p>
        </p:txBody>
      </p:sp>
      <p:sp>
        <p:nvSpPr>
          <p:cNvPr id="5" name="Footer Placeholder 4">
            <a:extLst>
              <a:ext uri="{FF2B5EF4-FFF2-40B4-BE49-F238E27FC236}">
                <a16:creationId xmlns:a16="http://schemas.microsoft.com/office/drawing/2014/main" id="{DB574A87-033B-6A44-8FCC-0443D35464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C4A307-885A-A34B-BE70-FDA235DDB3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D0F2C0-21E6-8747-BA2F-89388117124D}" type="slidenum">
              <a:rPr lang="en-US" smtClean="0"/>
              <a:t>‹#›</a:t>
            </a:fld>
            <a:endParaRPr lang="en-US"/>
          </a:p>
        </p:txBody>
      </p:sp>
    </p:spTree>
    <p:extLst>
      <p:ext uri="{BB962C8B-B14F-4D97-AF65-F5344CB8AC3E}">
        <p14:creationId xmlns:p14="http://schemas.microsoft.com/office/powerpoint/2010/main" val="4260441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mailto:BIAS_NRT@stonybrook.edu" TargetMode="External"/><Relationship Id="rId7" Type="http://schemas.openxmlformats.org/officeDocument/2006/relationships/hyperlink" Target="mailto:Wei.Zhu@stonybrook.edu" TargetMode="External"/><Relationship Id="rId2" Type="http://schemas.openxmlformats.org/officeDocument/2006/relationships/hyperlink" Target="https://docs.google.com/forms/d/e/1FAIpQLSfK10zf9R5GRcZiwlhIjUC0UOGezYfOvXXAxNMQwUovc-3gbA/viewform?usp=sf_link" TargetMode="External"/><Relationship Id="rId1" Type="http://schemas.openxmlformats.org/officeDocument/2006/relationships/slideLayout" Target="../slideLayouts/slideLayout2.xml"/><Relationship Id="rId6" Type="http://schemas.openxmlformats.org/officeDocument/2006/relationships/hyperlink" Target="mailto:Cram@cs.stonybrook.edu" TargetMode="External"/><Relationship Id="rId5" Type="http://schemas.openxmlformats.org/officeDocument/2006/relationships/hyperlink" Target="mailto:Susan.Brennan@stonybrook.edu" TargetMode="External"/><Relationship Id="rId4" Type="http://schemas.openxmlformats.org/officeDocument/2006/relationships/hyperlink" Target="mailto:Kristen.Kalb@stonybrook.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85EEDB85-1BF4-4B70-9679-4990EFBBA5B4}"/>
              </a:ext>
            </a:extLst>
          </p:cNvPr>
          <p:cNvPicPr>
            <a:picLocks noChangeAspect="1"/>
          </p:cNvPicPr>
          <p:nvPr/>
        </p:nvPicPr>
        <p:blipFill>
          <a:blip r:embed="rId2"/>
          <a:stretch>
            <a:fillRect/>
          </a:stretch>
        </p:blipFill>
        <p:spPr>
          <a:xfrm>
            <a:off x="1187570" y="643467"/>
            <a:ext cx="9816860" cy="5571066"/>
          </a:xfrm>
          <a:prstGeom prst="rect">
            <a:avLst/>
          </a:prstGeom>
        </p:spPr>
      </p:pic>
    </p:spTree>
    <p:extLst>
      <p:ext uri="{BB962C8B-B14F-4D97-AF65-F5344CB8AC3E}">
        <p14:creationId xmlns:p14="http://schemas.microsoft.com/office/powerpoint/2010/main" val="2665056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348F4F3-31D4-4313-9B25-2F094BE4F125}"/>
              </a:ext>
            </a:extLst>
          </p:cNvPr>
          <p:cNvSpPr txBox="1"/>
          <p:nvPr/>
        </p:nvSpPr>
        <p:spPr>
          <a:xfrm>
            <a:off x="3227823" y="195514"/>
            <a:ext cx="4222601" cy="5622437"/>
          </a:xfrm>
          <a:prstGeom prst="rect">
            <a:avLst/>
          </a:prstGeom>
          <a:noFill/>
        </p:spPr>
        <p:txBody>
          <a:bodyPr wrap="square" rtlCol="0">
            <a:spAutoFit/>
          </a:bodyPr>
          <a:lstStyle/>
          <a:p>
            <a:pPr marL="0" marR="0">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AFS 502: </a:t>
            </a:r>
            <a:r>
              <a:rPr lang="en-US" sz="1400" dirty="0">
                <a:latin typeface="+mj-lt"/>
                <a:ea typeface="Calibri" panose="020F0502020204030204" pitchFamily="34" charset="0"/>
                <a:cs typeface="Times New Roman" panose="02020603050405020304" pitchFamily="18" charset="0"/>
              </a:rPr>
              <a:t>Research Methods in Africana Studies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AFS 533: Race, Gender and Globalization </a:t>
            </a:r>
          </a:p>
          <a:p>
            <a:pPr marL="0" marR="0">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AFS 536: Africa and Globalization</a:t>
            </a:r>
          </a:p>
          <a:p>
            <a:pPr marL="0" marR="0">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*CSE 564: Visualization </a:t>
            </a:r>
            <a:r>
              <a:rPr lang="en-US" sz="1400" i="1" dirty="0">
                <a:effectLst/>
                <a:latin typeface="+mj-lt"/>
                <a:ea typeface="Calibri" panose="020F0502020204030204" pitchFamily="34" charset="0"/>
                <a:cs typeface="Times New Roman" panose="02020603050405020304" pitchFamily="18" charset="0"/>
              </a:rPr>
              <a:t>(AMS and CS students require approval)</a:t>
            </a:r>
            <a:endParaRPr lang="en-US" sz="1400" i="1" dirty="0">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ECO 522: Applied Econometrics</a:t>
            </a:r>
          </a:p>
          <a:p>
            <a:pPr>
              <a:lnSpc>
                <a:spcPct val="107000"/>
              </a:lnSpc>
              <a:spcAft>
                <a:spcPts val="800"/>
              </a:spcAft>
            </a:pPr>
            <a:r>
              <a:rPr lang="en-US" sz="1400" dirty="0">
                <a:effectLst/>
                <a:latin typeface="+mj-lt"/>
                <a:ea typeface="Calibri" panose="020F0502020204030204" pitchFamily="34" charset="0"/>
                <a:cs typeface="Times New Roman" panose="02020603050405020304" pitchFamily="18" charset="0"/>
              </a:rPr>
              <a:t>ECO 612: Computational Economics and Dynamic Modeling</a:t>
            </a:r>
          </a:p>
          <a:p>
            <a:pPr marL="0" marR="0">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ECO 640: Labor Economics I</a:t>
            </a:r>
          </a:p>
          <a:p>
            <a:pPr>
              <a:lnSpc>
                <a:spcPct val="107000"/>
              </a:lnSpc>
              <a:spcAft>
                <a:spcPts val="800"/>
              </a:spcAft>
            </a:pPr>
            <a:r>
              <a:rPr lang="en-US" sz="1400" dirty="0">
                <a:effectLst/>
                <a:latin typeface="+mj-lt"/>
                <a:ea typeface="Calibri" panose="020F0502020204030204" pitchFamily="34" charset="0"/>
                <a:cs typeface="Times New Roman" panose="02020603050405020304" pitchFamily="18" charset="0"/>
              </a:rPr>
              <a:t> ISE 503: Data Management </a:t>
            </a:r>
            <a:r>
              <a:rPr lang="en-US" sz="1400" i="1" dirty="0">
                <a:effectLst/>
                <a:latin typeface="+mj-lt"/>
                <a:ea typeface="Calibri" panose="020F0502020204030204" pitchFamily="34" charset="0"/>
                <a:cs typeface="Times New Roman" panose="02020603050405020304" pitchFamily="18" charset="0"/>
              </a:rPr>
              <a:t>(AMS and CS students require approval)</a:t>
            </a:r>
          </a:p>
          <a:p>
            <a:pPr marL="0" marR="0">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LIN 521: Syntax            </a:t>
            </a:r>
          </a:p>
          <a:p>
            <a:pPr marL="0" marR="0">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LIN 523: Phonology</a:t>
            </a:r>
          </a:p>
          <a:p>
            <a:pPr marL="0" marR="0">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LIN 637: Computational Linguistics 2</a:t>
            </a:r>
          </a:p>
          <a:p>
            <a:pPr>
              <a:spcAft>
                <a:spcPts val="800"/>
              </a:spcAft>
            </a:pPr>
            <a:r>
              <a:rPr lang="en-US" sz="1400" dirty="0">
                <a:effectLst/>
                <a:latin typeface="+mj-lt"/>
                <a:ea typeface="Calibri" panose="020F0502020204030204" pitchFamily="34" charset="0"/>
                <a:cs typeface="Times New Roman" panose="02020603050405020304" pitchFamily="18" charset="0"/>
              </a:rPr>
              <a:t>NEU 534: Principles of Neurobiology</a:t>
            </a:r>
            <a:endParaRPr lang="en-US" sz="1400" dirty="0">
              <a:latin typeface="+mj-lt"/>
              <a:ea typeface="Calibri" panose="020F0502020204030204" pitchFamily="34" charset="0"/>
              <a:cs typeface="Times New Roman" panose="02020603050405020304" pitchFamily="18" charset="0"/>
            </a:endParaRPr>
          </a:p>
          <a:p>
            <a:pPr>
              <a:spcAft>
                <a:spcPts val="800"/>
              </a:spcAft>
            </a:pPr>
            <a:r>
              <a:rPr lang="en-US" sz="1400" dirty="0">
                <a:effectLst/>
                <a:latin typeface="+mj-lt"/>
                <a:ea typeface="Calibri" panose="020F0502020204030204" pitchFamily="34" charset="0"/>
                <a:cs typeface="Times New Roman" panose="02020603050405020304" pitchFamily="18" charset="0"/>
              </a:rPr>
              <a:t>NEU 536: Introduction to Computational Neuroscience</a:t>
            </a:r>
          </a:p>
          <a:p>
            <a:pPr>
              <a:spcAft>
                <a:spcPts val="800"/>
              </a:spcAft>
            </a:pPr>
            <a:r>
              <a:rPr lang="en-US" sz="1400" dirty="0">
                <a:latin typeface="+mj-lt"/>
                <a:ea typeface="Calibri" panose="020F0502020204030204" pitchFamily="34" charset="0"/>
                <a:cs typeface="Times New Roman" panose="02020603050405020304" pitchFamily="18" charset="0"/>
              </a:rPr>
              <a:t>NEU 537: Neurotransmission and Neuromodulation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NEU 547: Introduction to Neural Computation </a:t>
            </a:r>
          </a:p>
        </p:txBody>
      </p:sp>
      <p:sp>
        <p:nvSpPr>
          <p:cNvPr id="7" name="TextBox 6">
            <a:extLst>
              <a:ext uri="{FF2B5EF4-FFF2-40B4-BE49-F238E27FC236}">
                <a16:creationId xmlns:a16="http://schemas.microsoft.com/office/drawing/2014/main" id="{8927524E-8F82-4645-8390-FBA704A49556}"/>
              </a:ext>
            </a:extLst>
          </p:cNvPr>
          <p:cNvSpPr txBox="1"/>
          <p:nvPr/>
        </p:nvSpPr>
        <p:spPr>
          <a:xfrm>
            <a:off x="7633421" y="195514"/>
            <a:ext cx="4558579" cy="5309210"/>
          </a:xfrm>
          <a:prstGeom prst="rect">
            <a:avLst/>
          </a:prstGeom>
          <a:noFill/>
        </p:spPr>
        <p:txBody>
          <a:bodyPr wrap="square" rtlCol="0">
            <a:spAutoFit/>
          </a:bodyPr>
          <a:lstStyle/>
          <a:p>
            <a:pPr marL="0" marR="0">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POL 626: Social Networks</a:t>
            </a:r>
          </a:p>
          <a:p>
            <a:pPr marL="0" marR="0">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POL 632: Mass Communication and Political Persuasion</a:t>
            </a:r>
          </a:p>
          <a:p>
            <a:pPr marL="0" marR="0">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POL 633: Social Influence in Political Decision Making </a:t>
            </a:r>
          </a:p>
          <a:p>
            <a:pPr marL="0" marR="0">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PSY 507: Meta Analysis </a:t>
            </a:r>
          </a:p>
          <a:p>
            <a:pPr marL="0" marR="0">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PSY 513: Attention</a:t>
            </a:r>
          </a:p>
          <a:p>
            <a:pPr marL="0" marR="0">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PSY 516: Judgment &amp; Decision Making </a:t>
            </a:r>
          </a:p>
          <a:p>
            <a:pPr marL="0" marR="0">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PSY 520: Psycholinguistics</a:t>
            </a:r>
          </a:p>
          <a:p>
            <a:pPr marL="0" marR="0">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PSY 549: Prejudice and Discrimination</a:t>
            </a:r>
          </a:p>
          <a:p>
            <a:pPr marL="0" marR="0">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PSY 620: Bayesian Analysis</a:t>
            </a:r>
          </a:p>
          <a:p>
            <a:pPr marL="0" marR="0">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SOC 504: Logic and Practice of Sociology</a:t>
            </a:r>
          </a:p>
          <a:p>
            <a:pPr marL="0" marR="0">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SOC 509: The Practice of Ethnography</a:t>
            </a:r>
          </a:p>
          <a:p>
            <a:pPr marL="0" marR="0">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SOC 516: Sociology of Inequality</a:t>
            </a:r>
          </a:p>
          <a:p>
            <a:pPr marL="0" marR="0">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SOC 518: Sociology of Gender</a:t>
            </a:r>
          </a:p>
          <a:p>
            <a:pPr marL="0" marR="0">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SOC 556: Political Sociology</a:t>
            </a:r>
          </a:p>
          <a:p>
            <a:pPr marL="0" marR="0">
              <a:lnSpc>
                <a:spcPct val="107000"/>
              </a:lnSpc>
              <a:spcBef>
                <a:spcPts val="0"/>
              </a:spcBef>
              <a:spcAft>
                <a:spcPts val="800"/>
              </a:spcAft>
            </a:pPr>
            <a:r>
              <a:rPr lang="en-US" sz="1400" dirty="0">
                <a:effectLst/>
                <a:latin typeface="+mj-lt"/>
                <a:ea typeface="Calibri" panose="020F0502020204030204" pitchFamily="34" charset="0"/>
                <a:cs typeface="Times New Roman" panose="02020603050405020304" pitchFamily="18" charset="0"/>
              </a:rPr>
              <a:t>SOC 561: Cultural Sociology</a:t>
            </a:r>
          </a:p>
          <a:p>
            <a:pPr marL="0" marR="0">
              <a:lnSpc>
                <a:spcPct val="107000"/>
              </a:lnSpc>
              <a:spcBef>
                <a:spcPts val="0"/>
              </a:spcBef>
              <a:spcAft>
                <a:spcPts val="800"/>
              </a:spcAft>
            </a:pPr>
            <a:endParaRPr lang="en-US" sz="1400" dirty="0">
              <a:effectLst/>
              <a:latin typeface="+mj-lt"/>
              <a:ea typeface="Calibri" panose="020F0502020204030204" pitchFamily="34" charset="0"/>
              <a:cs typeface="Times New Roman" panose="02020603050405020304" pitchFamily="18" charset="0"/>
            </a:endParaRPr>
          </a:p>
        </p:txBody>
      </p:sp>
      <p:sp>
        <p:nvSpPr>
          <p:cNvPr id="12" name="Title 1">
            <a:extLst>
              <a:ext uri="{FF2B5EF4-FFF2-40B4-BE49-F238E27FC236}">
                <a16:creationId xmlns:a16="http://schemas.microsoft.com/office/drawing/2014/main" id="{9CB3AF4C-F5A0-4F04-849D-58B3653941F7}"/>
              </a:ext>
            </a:extLst>
          </p:cNvPr>
          <p:cNvSpPr>
            <a:spLocks noGrp="1"/>
          </p:cNvSpPr>
          <p:nvPr>
            <p:ph type="title"/>
          </p:nvPr>
        </p:nvSpPr>
        <p:spPr>
          <a:xfrm>
            <a:off x="0" y="661741"/>
            <a:ext cx="3262452" cy="1928999"/>
          </a:xfrm>
        </p:spPr>
        <p:txBody>
          <a:bodyPr>
            <a:noAutofit/>
          </a:bodyPr>
          <a:lstStyle/>
          <a:p>
            <a:r>
              <a:rPr lang="en-US" dirty="0">
                <a:latin typeface="Century Gothic" panose="020B0502020202020204" pitchFamily="34" charset="0"/>
              </a:rPr>
              <a:t>A Focus in Human-Centered Data Science </a:t>
            </a:r>
          </a:p>
        </p:txBody>
      </p:sp>
      <p:sp>
        <p:nvSpPr>
          <p:cNvPr id="13" name="TextBox 12">
            <a:extLst>
              <a:ext uri="{FF2B5EF4-FFF2-40B4-BE49-F238E27FC236}">
                <a16:creationId xmlns:a16="http://schemas.microsoft.com/office/drawing/2014/main" id="{1540BBEB-5F87-4A9D-B92A-3D8795EE4B1D}"/>
              </a:ext>
            </a:extLst>
          </p:cNvPr>
          <p:cNvSpPr txBox="1"/>
          <p:nvPr/>
        </p:nvSpPr>
        <p:spPr>
          <a:xfrm>
            <a:off x="3456505" y="5870087"/>
            <a:ext cx="3020602" cy="276999"/>
          </a:xfrm>
          <a:prstGeom prst="rect">
            <a:avLst/>
          </a:prstGeom>
          <a:noFill/>
        </p:spPr>
        <p:txBody>
          <a:bodyPr wrap="square" rtlCol="0">
            <a:spAutoFit/>
          </a:bodyPr>
          <a:lstStyle/>
          <a:p>
            <a:r>
              <a:rPr lang="en-US" sz="1200" dirty="0">
                <a:latin typeface="+mj-lt"/>
              </a:rPr>
              <a:t>*Requires Python programming knowledge </a:t>
            </a:r>
          </a:p>
        </p:txBody>
      </p:sp>
      <p:pic>
        <p:nvPicPr>
          <p:cNvPr id="14" name="Picture 13" descr="Digital art of brain">
            <a:extLst>
              <a:ext uri="{FF2B5EF4-FFF2-40B4-BE49-F238E27FC236}">
                <a16:creationId xmlns:a16="http://schemas.microsoft.com/office/drawing/2014/main" id="{5DB24AB8-A785-4FD6-A235-897A12BF5DCC}"/>
              </a:ext>
            </a:extLst>
          </p:cNvPr>
          <p:cNvPicPr>
            <a:picLocks noChangeAspect="1"/>
          </p:cNvPicPr>
          <p:nvPr/>
        </p:nvPicPr>
        <p:blipFill rotWithShape="1">
          <a:blip r:embed="rId2"/>
          <a:srcRect l="30743" t="6064" r="28538" b="27641"/>
          <a:stretch/>
        </p:blipFill>
        <p:spPr>
          <a:xfrm>
            <a:off x="0" y="4213963"/>
            <a:ext cx="2887038" cy="2644037"/>
          </a:xfrm>
          <a:prstGeom prst="rect">
            <a:avLst/>
          </a:prstGeom>
          <a:effectLst/>
        </p:spPr>
      </p:pic>
      <p:sp>
        <p:nvSpPr>
          <p:cNvPr id="2" name="TextBox 1">
            <a:extLst>
              <a:ext uri="{FF2B5EF4-FFF2-40B4-BE49-F238E27FC236}">
                <a16:creationId xmlns:a16="http://schemas.microsoft.com/office/drawing/2014/main" id="{B2423F42-16F2-48BD-BD50-CB1F2CA4125A}"/>
              </a:ext>
            </a:extLst>
          </p:cNvPr>
          <p:cNvSpPr txBox="1"/>
          <p:nvPr/>
        </p:nvSpPr>
        <p:spPr>
          <a:xfrm>
            <a:off x="-133564" y="3056967"/>
            <a:ext cx="3020602" cy="1200329"/>
          </a:xfrm>
          <a:prstGeom prst="rect">
            <a:avLst/>
          </a:prstGeom>
          <a:noFill/>
        </p:spPr>
        <p:txBody>
          <a:bodyPr wrap="square" rtlCol="0">
            <a:spAutoFit/>
          </a:bodyPr>
          <a:lstStyle/>
          <a:p>
            <a:pPr marL="285750" indent="-285750" algn="ctr">
              <a:buFont typeface="Arial" panose="020B0604020202020204" pitchFamily="34" charset="0"/>
              <a:buChar char="•"/>
            </a:pPr>
            <a:r>
              <a:rPr lang="en-US" dirty="0">
                <a:latin typeface="+mj-lt"/>
              </a:rPr>
              <a:t>Trainee will choose </a:t>
            </a:r>
            <a:r>
              <a:rPr lang="en-US" b="1" dirty="0">
                <a:latin typeface="+mj-lt"/>
              </a:rPr>
              <a:t>2 electives </a:t>
            </a:r>
            <a:r>
              <a:rPr lang="en-US" dirty="0">
                <a:latin typeface="+mj-lt"/>
              </a:rPr>
              <a:t>(at least one outside of their home department)</a:t>
            </a:r>
          </a:p>
        </p:txBody>
      </p:sp>
    </p:spTree>
    <p:extLst>
      <p:ext uri="{BB962C8B-B14F-4D97-AF65-F5344CB8AC3E}">
        <p14:creationId xmlns:p14="http://schemas.microsoft.com/office/powerpoint/2010/main" val="1565765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886F68-00D6-4500-98C6-E64BE1C9CBDB}"/>
              </a:ext>
            </a:extLst>
          </p:cNvPr>
          <p:cNvSpPr>
            <a:spLocks noGrp="1"/>
          </p:cNvSpPr>
          <p:nvPr>
            <p:ph type="title"/>
          </p:nvPr>
        </p:nvSpPr>
        <p:spPr>
          <a:xfrm>
            <a:off x="4965430" y="629268"/>
            <a:ext cx="6586491" cy="1286160"/>
          </a:xfrm>
        </p:spPr>
        <p:txBody>
          <a:bodyPr anchor="b">
            <a:normAutofit/>
          </a:bodyPr>
          <a:lstStyle/>
          <a:p>
            <a:r>
              <a:rPr lang="en-US" dirty="0">
                <a:latin typeface="Century Gothic" panose="020B0502020202020204" pitchFamily="34" charset="0"/>
              </a:rPr>
              <a:t>Research Practica</a:t>
            </a:r>
          </a:p>
        </p:txBody>
      </p:sp>
      <p:sp>
        <p:nvSpPr>
          <p:cNvPr id="3" name="Content Placeholder 2">
            <a:extLst>
              <a:ext uri="{FF2B5EF4-FFF2-40B4-BE49-F238E27FC236}">
                <a16:creationId xmlns:a16="http://schemas.microsoft.com/office/drawing/2014/main" id="{37C6CA7D-B529-4B8F-943A-85C913A86C14}"/>
              </a:ext>
            </a:extLst>
          </p:cNvPr>
          <p:cNvSpPr>
            <a:spLocks noGrp="1"/>
          </p:cNvSpPr>
          <p:nvPr>
            <p:ph idx="1"/>
          </p:nvPr>
        </p:nvSpPr>
        <p:spPr>
          <a:xfrm>
            <a:off x="4965431" y="2438400"/>
            <a:ext cx="6586489" cy="3785419"/>
          </a:xfrm>
        </p:spPr>
        <p:txBody>
          <a:bodyPr>
            <a:normAutofit/>
          </a:bodyPr>
          <a:lstStyle/>
          <a:p>
            <a:r>
              <a:rPr lang="en-US" sz="1900" b="0" i="0" dirty="0">
                <a:effectLst/>
                <a:latin typeface="+mj-lt"/>
              </a:rPr>
              <a:t>Three research practicum topics will be offered 2-3 times each, during the course of this program as Special Topics seminars.</a:t>
            </a:r>
          </a:p>
          <a:p>
            <a:r>
              <a:rPr lang="en-US" sz="1900" dirty="0">
                <a:latin typeface="+mj-lt"/>
              </a:rPr>
              <a:t>Trainees are required to enroll in </a:t>
            </a:r>
            <a:r>
              <a:rPr lang="en-US" sz="1900" b="1" dirty="0">
                <a:latin typeface="+mj-lt"/>
              </a:rPr>
              <a:t>at least two</a:t>
            </a:r>
          </a:p>
          <a:p>
            <a:r>
              <a:rPr lang="en-US" sz="1900" b="0" i="0" dirty="0">
                <a:effectLst/>
                <a:latin typeface="+mj-lt"/>
              </a:rPr>
              <a:t>The three rotating topics are: </a:t>
            </a:r>
            <a:r>
              <a:rPr lang="en-US" sz="1900" b="1" i="1" dirty="0">
                <a:effectLst/>
                <a:latin typeface="+mj-lt"/>
              </a:rPr>
              <a:t>Bias in Data, Bias in Humans, and Bias in Institutions</a:t>
            </a:r>
            <a:r>
              <a:rPr lang="en-US" sz="1900" b="1" i="0" dirty="0">
                <a:effectLst/>
                <a:latin typeface="+mj-lt"/>
              </a:rPr>
              <a:t>. </a:t>
            </a:r>
          </a:p>
          <a:p>
            <a:r>
              <a:rPr lang="en-US" sz="1900" b="0" i="0" dirty="0">
                <a:effectLst/>
                <a:latin typeface="+mj-lt"/>
              </a:rPr>
              <a:t>As a trainee, </a:t>
            </a:r>
            <a:r>
              <a:rPr lang="en-US" sz="1900" dirty="0">
                <a:latin typeface="+mj-lt"/>
              </a:rPr>
              <a:t>you will learn </a:t>
            </a:r>
            <a:r>
              <a:rPr lang="en-US" sz="1900" b="0" i="0" dirty="0">
                <a:effectLst/>
                <a:latin typeface="+mj-lt"/>
              </a:rPr>
              <a:t>about current topics related to bias, conduct research with faculty and trainees from other disciplines, engage in collaboration, and present your work.</a:t>
            </a:r>
          </a:p>
          <a:p>
            <a:r>
              <a:rPr lang="en-US" sz="1900" b="0" i="0" dirty="0">
                <a:effectLst/>
                <a:latin typeface="+mj-lt"/>
              </a:rPr>
              <a:t>These are expected to be collaborative and supportive settings, where trainees and faculty alike will have the opportunity to learn from one another.</a:t>
            </a:r>
          </a:p>
          <a:p>
            <a:pPr marL="0" indent="0">
              <a:buNone/>
            </a:pPr>
            <a:endParaRPr lang="en-US" sz="1900" dirty="0">
              <a:latin typeface="+mj-lt"/>
            </a:endParaRPr>
          </a:p>
        </p:txBody>
      </p:sp>
      <p:pic>
        <p:nvPicPr>
          <p:cNvPr id="6" name="Picture 5" descr="A room with tables and chairs&#10;&#10;Description automatically generated with medium confidence">
            <a:extLst>
              <a:ext uri="{FF2B5EF4-FFF2-40B4-BE49-F238E27FC236}">
                <a16:creationId xmlns:a16="http://schemas.microsoft.com/office/drawing/2014/main" id="{00741DD3-E356-40F3-B418-76D78359F6ED}"/>
              </a:ext>
            </a:extLst>
          </p:cNvPr>
          <p:cNvPicPr>
            <a:picLocks noChangeAspect="1"/>
          </p:cNvPicPr>
          <p:nvPr/>
        </p:nvPicPr>
        <p:blipFill rotWithShape="1">
          <a:blip r:embed="rId2"/>
          <a:srcRect l="30142" r="19163"/>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1452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120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09A4E-AB50-004A-A110-9BE6C83C2940}"/>
              </a:ext>
            </a:extLst>
          </p:cNvPr>
          <p:cNvSpPr>
            <a:spLocks noGrp="1"/>
          </p:cNvSpPr>
          <p:nvPr>
            <p:ph type="title"/>
          </p:nvPr>
        </p:nvSpPr>
        <p:spPr>
          <a:xfrm>
            <a:off x="4965430" y="629268"/>
            <a:ext cx="6586491" cy="1286160"/>
          </a:xfrm>
        </p:spPr>
        <p:txBody>
          <a:bodyPr anchor="b">
            <a:normAutofit/>
          </a:bodyPr>
          <a:lstStyle/>
          <a:p>
            <a:r>
              <a:rPr lang="en-US">
                <a:latin typeface="Century Gothic" panose="020B0502020202020204" pitchFamily="34" charset="0"/>
              </a:rPr>
              <a:t>Eligibility and Funding</a:t>
            </a:r>
          </a:p>
        </p:txBody>
      </p:sp>
      <p:sp>
        <p:nvSpPr>
          <p:cNvPr id="3" name="Content Placeholder 2">
            <a:extLst>
              <a:ext uri="{FF2B5EF4-FFF2-40B4-BE49-F238E27FC236}">
                <a16:creationId xmlns:a16="http://schemas.microsoft.com/office/drawing/2014/main" id="{5736B0DF-F0E2-3A4D-9D78-94E3EE5C9CAD}"/>
              </a:ext>
            </a:extLst>
          </p:cNvPr>
          <p:cNvSpPr>
            <a:spLocks noGrp="1"/>
          </p:cNvSpPr>
          <p:nvPr>
            <p:ph idx="1"/>
          </p:nvPr>
        </p:nvSpPr>
        <p:spPr>
          <a:xfrm>
            <a:off x="4965431" y="2438399"/>
            <a:ext cx="6586489" cy="4178155"/>
          </a:xfrm>
        </p:spPr>
        <p:txBody>
          <a:bodyPr>
            <a:normAutofit fontScale="92500" lnSpcReduction="10000"/>
          </a:bodyPr>
          <a:lstStyle/>
          <a:p>
            <a:r>
              <a:rPr lang="en-US" sz="1800" dirty="0">
                <a:latin typeface="+mj-lt"/>
              </a:rPr>
              <a:t>Trainees can be non-funded or funded (fellows). </a:t>
            </a:r>
            <a:r>
              <a:rPr lang="en-US" sz="1800" b="1" dirty="0">
                <a:latin typeface="+mj-lt"/>
              </a:rPr>
              <a:t>Fellows must be US citizens, nationals, or permanent residents to receive NSF funding</a:t>
            </a:r>
            <a:r>
              <a:rPr lang="en-US" sz="1800" dirty="0">
                <a:latin typeface="+mj-lt"/>
              </a:rPr>
              <a:t>.</a:t>
            </a:r>
          </a:p>
          <a:p>
            <a:r>
              <a:rPr lang="en-US" sz="1800" dirty="0">
                <a:latin typeface="+mj-lt"/>
              </a:rPr>
              <a:t>The NSF stipend level is $34K per year. </a:t>
            </a:r>
          </a:p>
          <a:p>
            <a:r>
              <a:rPr lang="en-US" sz="1800" dirty="0">
                <a:latin typeface="+mj-lt"/>
              </a:rPr>
              <a:t>Students must </a:t>
            </a:r>
            <a:r>
              <a:rPr lang="en-US" sz="1800" b="1" dirty="0">
                <a:latin typeface="+mj-lt"/>
              </a:rPr>
              <a:t>apply to become trainees first </a:t>
            </a:r>
            <a:r>
              <a:rPr lang="en-US" sz="1800" dirty="0">
                <a:latin typeface="+mj-lt"/>
              </a:rPr>
              <a:t>before applying for funding.</a:t>
            </a:r>
          </a:p>
          <a:p>
            <a:r>
              <a:rPr lang="en-US" sz="1800" dirty="0">
                <a:latin typeface="+mj-lt"/>
              </a:rPr>
              <a:t>Fellows will receive one year of funding and can apply for a second year </a:t>
            </a:r>
          </a:p>
          <a:p>
            <a:r>
              <a:rPr lang="en-US" sz="1800" dirty="0">
                <a:latin typeface="+mj-lt"/>
              </a:rPr>
              <a:t>Travel funds are available for all trainees (not just fellows).</a:t>
            </a:r>
          </a:p>
          <a:p>
            <a:r>
              <a:rPr lang="en-US" sz="1800" dirty="0">
                <a:latin typeface="+mj-lt"/>
              </a:rPr>
              <a:t>It’s important that trainees succeed in their primary PhD program as well as in their NRT-related activities.</a:t>
            </a:r>
          </a:p>
          <a:p>
            <a:r>
              <a:rPr lang="en-US" sz="1800" dirty="0">
                <a:latin typeface="+mj-lt"/>
              </a:rPr>
              <a:t>Trainees will collaborate on interdisciplinary research projects in research practica.</a:t>
            </a:r>
          </a:p>
          <a:p>
            <a:r>
              <a:rPr lang="en-US" sz="1800" dirty="0">
                <a:latin typeface="+mj-lt"/>
              </a:rPr>
              <a:t>Trainees are expected to remain engaged with NRT program activities, which will include sporadic surveys, until they complete their PhD, even if their dissertation is on a different topic.</a:t>
            </a:r>
          </a:p>
        </p:txBody>
      </p:sp>
      <p:pic>
        <p:nvPicPr>
          <p:cNvPr id="11" name="Picture 10" descr="Low-angle view of Golden Gate Bridge pillar">
            <a:extLst>
              <a:ext uri="{FF2B5EF4-FFF2-40B4-BE49-F238E27FC236}">
                <a16:creationId xmlns:a16="http://schemas.microsoft.com/office/drawing/2014/main" id="{5D058C6A-50F9-4558-A66A-4BA0524B31B3}"/>
              </a:ext>
            </a:extLst>
          </p:cNvPr>
          <p:cNvPicPr>
            <a:picLocks noChangeAspect="1"/>
          </p:cNvPicPr>
          <p:nvPr/>
        </p:nvPicPr>
        <p:blipFill rotWithShape="1">
          <a:blip r:embed="rId2"/>
          <a:srcRect l="24800" r="30081" b="-1"/>
          <a:stretch/>
        </p:blipFill>
        <p:spPr>
          <a:xfrm>
            <a:off x="20" y="10"/>
            <a:ext cx="4635571" cy="6857990"/>
          </a:xfrm>
          <a:prstGeom prst="rect">
            <a:avLst/>
          </a:prstGeom>
          <a:effectLst/>
        </p:spPr>
      </p:pic>
      <p:cxnSp>
        <p:nvCxnSpPr>
          <p:cNvPr id="27" name="Straight Connector 2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34A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4933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09A4E-AB50-004A-A110-9BE6C83C2940}"/>
              </a:ext>
            </a:extLst>
          </p:cNvPr>
          <p:cNvSpPr>
            <a:spLocks noGrp="1"/>
          </p:cNvSpPr>
          <p:nvPr>
            <p:ph type="title"/>
          </p:nvPr>
        </p:nvSpPr>
        <p:spPr>
          <a:xfrm>
            <a:off x="4965430" y="629268"/>
            <a:ext cx="6586491" cy="1286160"/>
          </a:xfrm>
        </p:spPr>
        <p:txBody>
          <a:bodyPr anchor="b">
            <a:normAutofit/>
          </a:bodyPr>
          <a:lstStyle/>
          <a:p>
            <a:r>
              <a:rPr lang="en-US" dirty="0">
                <a:latin typeface="Century Gothic" panose="020B0502020202020204" pitchFamily="34" charset="0"/>
              </a:rPr>
              <a:t>Additional Information</a:t>
            </a:r>
            <a:endParaRPr lang="en-US" dirty="0">
              <a:highlight>
                <a:srgbClr val="FFFF00"/>
              </a:highlight>
              <a:latin typeface="Century Gothic" panose="020B0502020202020204" pitchFamily="34" charset="0"/>
            </a:endParaRPr>
          </a:p>
        </p:txBody>
      </p:sp>
      <p:sp>
        <p:nvSpPr>
          <p:cNvPr id="3" name="Content Placeholder 2">
            <a:extLst>
              <a:ext uri="{FF2B5EF4-FFF2-40B4-BE49-F238E27FC236}">
                <a16:creationId xmlns:a16="http://schemas.microsoft.com/office/drawing/2014/main" id="{5736B0DF-F0E2-3A4D-9D78-94E3EE5C9CAD}"/>
              </a:ext>
            </a:extLst>
          </p:cNvPr>
          <p:cNvSpPr>
            <a:spLocks noGrp="1"/>
          </p:cNvSpPr>
          <p:nvPr>
            <p:ph idx="1"/>
          </p:nvPr>
        </p:nvSpPr>
        <p:spPr>
          <a:xfrm>
            <a:off x="4965431" y="2633609"/>
            <a:ext cx="6586489" cy="3366495"/>
          </a:xfrm>
        </p:spPr>
        <p:txBody>
          <a:bodyPr>
            <a:normAutofit fontScale="92500" lnSpcReduction="10000"/>
          </a:bodyPr>
          <a:lstStyle/>
          <a:p>
            <a:r>
              <a:rPr lang="en-US" sz="1700" dirty="0">
                <a:latin typeface="+mj-lt"/>
              </a:rPr>
              <a:t>The ideal time to become a </a:t>
            </a:r>
            <a:r>
              <a:rPr lang="en-US" sz="1700" b="1" u="sng" dirty="0">
                <a:latin typeface="+mj-lt"/>
              </a:rPr>
              <a:t>funded</a:t>
            </a:r>
            <a:r>
              <a:rPr lang="en-US" sz="1700" dirty="0">
                <a:latin typeface="+mj-lt"/>
              </a:rPr>
              <a:t> trainee is </a:t>
            </a:r>
            <a:r>
              <a:rPr lang="en-US" sz="1700" i="1" dirty="0">
                <a:latin typeface="+mj-lt"/>
              </a:rPr>
              <a:t>around the time you advance to candidacy</a:t>
            </a:r>
            <a:r>
              <a:rPr lang="en-US" sz="1700" dirty="0">
                <a:latin typeface="+mj-lt"/>
              </a:rPr>
              <a:t> (the year before you advance, or the year just afterward).  This is because you need to succeed in your primary PhD program as well as in your NRT-related activities. </a:t>
            </a:r>
          </a:p>
          <a:p>
            <a:r>
              <a:rPr lang="en-US" sz="1700" dirty="0">
                <a:latin typeface="+mj-lt"/>
              </a:rPr>
              <a:t> Funded trainees in the human-centered sciences will be selected in their 3rd year; those in Computer Science/AMS advance earlier and are expected to become trainees in their 2nd year. </a:t>
            </a:r>
            <a:r>
              <a:rPr lang="en-US" sz="1700" b="1" dirty="0">
                <a:latin typeface="+mj-lt"/>
              </a:rPr>
              <a:t>Students may apply to become non-funded trainees at any time. </a:t>
            </a:r>
          </a:p>
          <a:p>
            <a:r>
              <a:rPr lang="en-US" sz="1700" b="1" dirty="0">
                <a:latin typeface="+mj-lt"/>
              </a:rPr>
              <a:t>Deadline for funding for the Fall 2022-Spring 2023 school year is May 1st, 2022.</a:t>
            </a:r>
          </a:p>
          <a:p>
            <a:r>
              <a:rPr lang="en-US" sz="1700" dirty="0">
                <a:latin typeface="+mj-lt"/>
              </a:rPr>
              <a:t>Applications for traineeship and funding can be found on our website under </a:t>
            </a:r>
            <a:r>
              <a:rPr lang="en-US" sz="1700" b="1" dirty="0">
                <a:latin typeface="+mj-lt"/>
              </a:rPr>
              <a:t>“How to Apply”</a:t>
            </a:r>
          </a:p>
          <a:p>
            <a:r>
              <a:rPr lang="en-US" sz="1700" dirty="0">
                <a:latin typeface="+mj-lt"/>
              </a:rPr>
              <a:t>You can do an optional data science internship that we will help arrange (this may increase your time to graduation).</a:t>
            </a:r>
          </a:p>
        </p:txBody>
      </p:sp>
      <p:pic>
        <p:nvPicPr>
          <p:cNvPr id="10" name="Picture 9" descr="Low-angle view of Golden Gate Bridge pillar">
            <a:extLst>
              <a:ext uri="{FF2B5EF4-FFF2-40B4-BE49-F238E27FC236}">
                <a16:creationId xmlns:a16="http://schemas.microsoft.com/office/drawing/2014/main" id="{B71AF344-FA79-4787-B59E-1AF81964AABB}"/>
              </a:ext>
            </a:extLst>
          </p:cNvPr>
          <p:cNvPicPr>
            <a:picLocks noChangeAspect="1"/>
          </p:cNvPicPr>
          <p:nvPr/>
        </p:nvPicPr>
        <p:blipFill rotWithShape="1">
          <a:blip r:embed="rId2"/>
          <a:srcRect l="24800" r="30081" b="-1"/>
          <a:stretch/>
        </p:blipFill>
        <p:spPr>
          <a:xfrm>
            <a:off x="20" y="10"/>
            <a:ext cx="4635571" cy="6857990"/>
          </a:xfrm>
          <a:prstGeom prst="rect">
            <a:avLst/>
          </a:prstGeom>
          <a:effectLst/>
        </p:spPr>
      </p:pic>
      <p:cxnSp>
        <p:nvCxnSpPr>
          <p:cNvPr id="19" name="Straight Connector 1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34A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4453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09A4E-AB50-004A-A110-9BE6C83C2940}"/>
              </a:ext>
            </a:extLst>
          </p:cNvPr>
          <p:cNvSpPr>
            <a:spLocks noGrp="1"/>
          </p:cNvSpPr>
          <p:nvPr>
            <p:ph type="title"/>
          </p:nvPr>
        </p:nvSpPr>
        <p:spPr>
          <a:xfrm>
            <a:off x="4965430" y="629268"/>
            <a:ext cx="6586491" cy="1286160"/>
          </a:xfrm>
        </p:spPr>
        <p:txBody>
          <a:bodyPr anchor="b">
            <a:normAutofit/>
          </a:bodyPr>
          <a:lstStyle/>
          <a:p>
            <a:r>
              <a:rPr lang="en-US">
                <a:latin typeface="Century Gothic" panose="020B0502020202020204" pitchFamily="34" charset="0"/>
              </a:rPr>
              <a:t>To Apply</a:t>
            </a:r>
          </a:p>
        </p:txBody>
      </p:sp>
      <p:sp>
        <p:nvSpPr>
          <p:cNvPr id="3" name="Content Placeholder 2">
            <a:extLst>
              <a:ext uri="{FF2B5EF4-FFF2-40B4-BE49-F238E27FC236}">
                <a16:creationId xmlns:a16="http://schemas.microsoft.com/office/drawing/2014/main" id="{5736B0DF-F0E2-3A4D-9D78-94E3EE5C9CAD}"/>
              </a:ext>
            </a:extLst>
          </p:cNvPr>
          <p:cNvSpPr>
            <a:spLocks noGrp="1"/>
          </p:cNvSpPr>
          <p:nvPr>
            <p:ph idx="1"/>
          </p:nvPr>
        </p:nvSpPr>
        <p:spPr>
          <a:xfrm>
            <a:off x="4965432" y="2325080"/>
            <a:ext cx="6586489" cy="3732820"/>
          </a:xfrm>
        </p:spPr>
        <p:txBody>
          <a:bodyPr>
            <a:normAutofit fontScale="92500" lnSpcReduction="10000"/>
          </a:bodyPr>
          <a:lstStyle/>
          <a:p>
            <a:r>
              <a:rPr lang="en-US" sz="1700" dirty="0">
                <a:latin typeface="+mj-lt"/>
              </a:rPr>
              <a:t>Speak with your advisor about whether this traineeship is a good match for you and your research. Advisors will be contacted after receiving your application.</a:t>
            </a:r>
          </a:p>
          <a:p>
            <a:r>
              <a:rPr lang="en-US" sz="1700" dirty="0">
                <a:latin typeface="+mj-lt"/>
              </a:rPr>
              <a:t>A CV and a personal statement are required. The personal statement should be 1-2 pages long and include your current research direction, as well as what interests you about the theme of this traineeship.</a:t>
            </a:r>
          </a:p>
          <a:p>
            <a:r>
              <a:rPr lang="en-US" sz="2000" dirty="0">
                <a:latin typeface="Century Gothic" panose="020B0502020202020204" pitchFamily="34" charset="0"/>
              </a:rPr>
              <a:t>Applications are now open, </a:t>
            </a:r>
            <a:r>
              <a:rPr lang="en-US" sz="2000" dirty="0">
                <a:latin typeface="Century Gothic" panose="020B0502020202020204" pitchFamily="34" charset="0"/>
                <a:hlinkClick r:id="rId2"/>
              </a:rPr>
              <a:t>Apply Here!</a:t>
            </a:r>
            <a:endParaRPr lang="en-US" sz="2000" dirty="0">
              <a:latin typeface="Century Gothic" panose="020B0502020202020204" pitchFamily="34" charset="0"/>
            </a:endParaRPr>
          </a:p>
          <a:p>
            <a:r>
              <a:rPr lang="en-US" sz="2000" dirty="0">
                <a:latin typeface="Century Gothic" panose="020B0502020202020204" pitchFamily="34" charset="0"/>
              </a:rPr>
              <a:t>Questions? Email</a:t>
            </a:r>
            <a:br>
              <a:rPr lang="en-US" sz="2000" dirty="0">
                <a:latin typeface="Century Gothic" panose="020B0502020202020204" pitchFamily="34" charset="0"/>
              </a:rPr>
            </a:br>
            <a:r>
              <a:rPr lang="en-US" sz="2000" dirty="0">
                <a:latin typeface="Century Gothic" panose="020B0502020202020204" pitchFamily="34" charset="0"/>
                <a:hlinkClick r:id="rId3"/>
              </a:rPr>
              <a:t>BIAS_NRT@stonybrook.edu</a:t>
            </a:r>
            <a:endParaRPr lang="en-US" sz="2000" dirty="0">
              <a:latin typeface="Century Gothic" panose="020B0502020202020204" pitchFamily="34" charset="0"/>
            </a:endParaRPr>
          </a:p>
          <a:p>
            <a:r>
              <a:rPr lang="en-US" sz="2000" dirty="0">
                <a:latin typeface="Century Gothic" panose="020B0502020202020204" pitchFamily="34" charset="0"/>
              </a:rPr>
              <a:t>Contact us directly:</a:t>
            </a:r>
            <a:br>
              <a:rPr lang="en-US" sz="2000" dirty="0">
                <a:latin typeface="Century Gothic" panose="020B0502020202020204" pitchFamily="34" charset="0"/>
              </a:rPr>
            </a:br>
            <a:r>
              <a:rPr lang="en-US" sz="2000" dirty="0">
                <a:latin typeface="Century Gothic" panose="020B0502020202020204" pitchFamily="34" charset="0"/>
                <a:hlinkClick r:id="rId4"/>
              </a:rPr>
              <a:t>Kristen.Kalb@stonybrook.edu</a:t>
            </a:r>
            <a:br>
              <a:rPr lang="en-US" sz="2000" dirty="0">
                <a:latin typeface="Century Gothic" panose="020B0502020202020204" pitchFamily="34" charset="0"/>
              </a:rPr>
            </a:br>
            <a:r>
              <a:rPr lang="en-US" sz="2000" dirty="0">
                <a:latin typeface="Century Gothic" panose="020B0502020202020204" pitchFamily="34" charset="0"/>
                <a:hlinkClick r:id="rId5"/>
              </a:rPr>
              <a:t>Susan.Brennan@stonybrook.edu</a:t>
            </a:r>
            <a:br>
              <a:rPr lang="en-US" sz="2000" dirty="0">
                <a:latin typeface="Century Gothic" panose="020B0502020202020204" pitchFamily="34" charset="0"/>
              </a:rPr>
            </a:br>
            <a:r>
              <a:rPr lang="en-US" sz="2000" dirty="0">
                <a:latin typeface="Century Gothic" panose="020B0502020202020204" pitchFamily="34" charset="0"/>
                <a:hlinkClick r:id="rId6"/>
              </a:rPr>
              <a:t>Cram@cs.stonybrook.edu</a:t>
            </a:r>
            <a:br>
              <a:rPr lang="en-US" sz="2000" dirty="0">
                <a:latin typeface="Century Gothic" panose="020B0502020202020204" pitchFamily="34" charset="0"/>
              </a:rPr>
            </a:br>
            <a:r>
              <a:rPr lang="en-US" sz="2000" dirty="0">
                <a:latin typeface="Century Gothic" panose="020B0502020202020204" pitchFamily="34" charset="0"/>
                <a:hlinkClick r:id="rId7"/>
              </a:rPr>
              <a:t>Wei.Zhu@stonybrook.edu</a:t>
            </a:r>
            <a:endParaRPr lang="en-US" sz="2000" dirty="0">
              <a:latin typeface="Century Gothic" panose="020B0502020202020204" pitchFamily="34" charset="0"/>
            </a:endParaRPr>
          </a:p>
          <a:p>
            <a:endParaRPr lang="en-US" sz="2000" dirty="0">
              <a:latin typeface="Century Gothic" panose="020B0502020202020204" pitchFamily="34" charset="0"/>
            </a:endParaRPr>
          </a:p>
          <a:p>
            <a:pPr marL="0" indent="0">
              <a:buNone/>
            </a:pPr>
            <a:endParaRPr lang="en-US" sz="2000" dirty="0">
              <a:latin typeface="+mj-lt"/>
            </a:endParaRPr>
          </a:p>
        </p:txBody>
      </p:sp>
      <p:pic>
        <p:nvPicPr>
          <p:cNvPr id="6" name="Picture 5" descr="Low-angle view of Golden Gate Bridge pillar">
            <a:extLst>
              <a:ext uri="{FF2B5EF4-FFF2-40B4-BE49-F238E27FC236}">
                <a16:creationId xmlns:a16="http://schemas.microsoft.com/office/drawing/2014/main" id="{1F68582E-6740-4950-B9A9-A04AB1A5D16A}"/>
              </a:ext>
            </a:extLst>
          </p:cNvPr>
          <p:cNvPicPr>
            <a:picLocks noChangeAspect="1"/>
          </p:cNvPicPr>
          <p:nvPr/>
        </p:nvPicPr>
        <p:blipFill rotWithShape="1">
          <a:blip r:embed="rId8"/>
          <a:srcRect l="24800" r="30081" b="-1"/>
          <a:stretch/>
        </p:blipFill>
        <p:spPr>
          <a:xfrm>
            <a:off x="20" y="10"/>
            <a:ext cx="4635571" cy="6857990"/>
          </a:xfrm>
          <a:prstGeom prst="rect">
            <a:avLst/>
          </a:prstGeom>
          <a:effectLst/>
        </p:spPr>
      </p:pic>
      <p:cxnSp>
        <p:nvCxnSpPr>
          <p:cNvPr id="24"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34A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4366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A9D6C-DE4F-AB49-B61D-22558DCA17EC}"/>
              </a:ext>
            </a:extLst>
          </p:cNvPr>
          <p:cNvSpPr>
            <a:spLocks noGrp="1"/>
          </p:cNvSpPr>
          <p:nvPr>
            <p:ph type="ctrTitle"/>
          </p:nvPr>
        </p:nvSpPr>
        <p:spPr>
          <a:xfrm>
            <a:off x="587829" y="2548390"/>
            <a:ext cx="11277600" cy="2557010"/>
          </a:xfrm>
        </p:spPr>
        <p:txBody>
          <a:bodyPr>
            <a:normAutofit fontScale="90000"/>
          </a:bodyPr>
          <a:lstStyle/>
          <a:p>
            <a:br>
              <a:rPr lang="en-US" sz="4000" dirty="0">
                <a:latin typeface="Century Gothic" panose="020B0502020202020204" pitchFamily="34" charset="0"/>
              </a:rPr>
            </a:br>
            <a:r>
              <a:rPr lang="en-US" sz="4000" dirty="0">
                <a:solidFill>
                  <a:srgbClr val="990000"/>
                </a:solidFill>
                <a:latin typeface="Century Gothic" panose="020B0502020202020204" pitchFamily="34" charset="0"/>
              </a:rPr>
              <a:t> </a:t>
            </a:r>
            <a:br>
              <a:rPr lang="en-US" sz="4000" dirty="0">
                <a:solidFill>
                  <a:srgbClr val="990000"/>
                </a:solidFill>
                <a:latin typeface="Century Gothic" panose="020B0502020202020204" pitchFamily="34" charset="0"/>
              </a:rPr>
            </a:br>
            <a:br>
              <a:rPr lang="en-US" sz="4000" dirty="0">
                <a:solidFill>
                  <a:srgbClr val="0432FF"/>
                </a:solidFill>
                <a:latin typeface="Century Gothic" panose="020B0502020202020204" pitchFamily="34" charset="0"/>
              </a:rPr>
            </a:br>
            <a:br>
              <a:rPr lang="en-US" sz="4000" dirty="0">
                <a:solidFill>
                  <a:srgbClr val="0432FF"/>
                </a:solidFill>
                <a:latin typeface="Century Gothic" panose="020B0502020202020204" pitchFamily="34" charset="0"/>
              </a:rPr>
            </a:br>
            <a:br>
              <a:rPr lang="en-US" sz="2800" dirty="0">
                <a:solidFill>
                  <a:srgbClr val="0432FF"/>
                </a:solidFill>
                <a:latin typeface="Century Gothic" panose="020B0502020202020204" pitchFamily="34" charset="0"/>
              </a:rPr>
            </a:br>
            <a:endParaRPr lang="en-US" sz="2800" dirty="0">
              <a:solidFill>
                <a:srgbClr val="0432FF"/>
              </a:solidFill>
              <a:latin typeface="Century Gothic" panose="020B0502020202020204" pitchFamily="34" charset="0"/>
            </a:endParaRPr>
          </a:p>
        </p:txBody>
      </p:sp>
      <p:sp>
        <p:nvSpPr>
          <p:cNvPr id="3" name="TextBox 2">
            <a:extLst>
              <a:ext uri="{FF2B5EF4-FFF2-40B4-BE49-F238E27FC236}">
                <a16:creationId xmlns:a16="http://schemas.microsoft.com/office/drawing/2014/main" id="{752CAFEE-A7AC-464A-81E1-D60B611E7DC7}"/>
              </a:ext>
            </a:extLst>
          </p:cNvPr>
          <p:cNvSpPr txBox="1"/>
          <p:nvPr/>
        </p:nvSpPr>
        <p:spPr>
          <a:xfrm>
            <a:off x="906329" y="2661546"/>
            <a:ext cx="4754732" cy="3170099"/>
          </a:xfrm>
          <a:prstGeom prst="rect">
            <a:avLst/>
          </a:prstGeom>
          <a:noFill/>
        </p:spPr>
        <p:txBody>
          <a:bodyPr wrap="square" rtlCol="0">
            <a:spAutoFit/>
          </a:bodyPr>
          <a:lstStyle/>
          <a:p>
            <a:r>
              <a:rPr lang="en-US" sz="2000" dirty="0">
                <a:latin typeface="+mj-lt"/>
              </a:rPr>
              <a:t>NSF Research Traineeship (NRT) </a:t>
            </a:r>
          </a:p>
          <a:p>
            <a:endParaRPr lang="en-US" sz="2000" dirty="0">
              <a:latin typeface="+mj-lt"/>
            </a:endParaRPr>
          </a:p>
          <a:p>
            <a:r>
              <a:rPr lang="en-US" sz="2000" dirty="0">
                <a:latin typeface="+mj-lt"/>
              </a:rPr>
              <a:t>Data science and artificial intelligence (AI) provide powerful tools for generating new knowledge, fueling innovation, and dealing with society's most pressing problems. </a:t>
            </a:r>
          </a:p>
          <a:p>
            <a:endParaRPr lang="en-US" sz="2000" dirty="0">
              <a:latin typeface="+mj-lt"/>
            </a:endParaRPr>
          </a:p>
          <a:p>
            <a:r>
              <a:rPr lang="en-US" sz="2000" dirty="0">
                <a:latin typeface="+mj-lt"/>
              </a:rPr>
              <a:t>However, "big data" and machine learning tools can perpetuate biases that advantage some people while disadvantaging others.</a:t>
            </a:r>
          </a:p>
        </p:txBody>
      </p:sp>
      <p:pic>
        <p:nvPicPr>
          <p:cNvPr id="6" name="Picture 5" descr="A group of people posing for a photo&#10;&#10;Description automatically generated">
            <a:extLst>
              <a:ext uri="{FF2B5EF4-FFF2-40B4-BE49-F238E27FC236}">
                <a16:creationId xmlns:a16="http://schemas.microsoft.com/office/drawing/2014/main" id="{C693780A-84F6-406E-8238-6BA492D51924}"/>
              </a:ext>
            </a:extLst>
          </p:cNvPr>
          <p:cNvPicPr>
            <a:picLocks noChangeAspect="1"/>
          </p:cNvPicPr>
          <p:nvPr/>
        </p:nvPicPr>
        <p:blipFill>
          <a:blip r:embed="rId2"/>
          <a:stretch>
            <a:fillRect/>
          </a:stretch>
        </p:blipFill>
        <p:spPr>
          <a:xfrm>
            <a:off x="6226629" y="2548390"/>
            <a:ext cx="5089968" cy="3382259"/>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6E7254D6-05BE-4495-9D74-67A173367B37}"/>
              </a:ext>
            </a:extLst>
          </p:cNvPr>
          <p:cNvPicPr>
            <a:picLocks noChangeAspect="1"/>
          </p:cNvPicPr>
          <p:nvPr/>
        </p:nvPicPr>
        <p:blipFill>
          <a:blip r:embed="rId3"/>
          <a:stretch>
            <a:fillRect/>
          </a:stretch>
        </p:blipFill>
        <p:spPr>
          <a:xfrm>
            <a:off x="0" y="-622"/>
            <a:ext cx="12192000" cy="2080973"/>
          </a:xfrm>
          <a:prstGeom prst="rect">
            <a:avLst/>
          </a:prstGeom>
        </p:spPr>
      </p:pic>
    </p:spTree>
    <p:extLst>
      <p:ext uri="{BB962C8B-B14F-4D97-AF65-F5344CB8AC3E}">
        <p14:creationId xmlns:p14="http://schemas.microsoft.com/office/powerpoint/2010/main" val="976023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D877524C-BD7E-48C9-8EAD-6E4A0806868F}"/>
              </a:ext>
            </a:extLst>
          </p:cNvPr>
          <p:cNvGrpSpPr/>
          <p:nvPr/>
        </p:nvGrpSpPr>
        <p:grpSpPr>
          <a:xfrm>
            <a:off x="1" y="10"/>
            <a:ext cx="12192001" cy="6857990"/>
            <a:chOff x="1" y="10"/>
            <a:chExt cx="12192001" cy="6857990"/>
          </a:xfrm>
        </p:grpSpPr>
        <p:pic>
          <p:nvPicPr>
            <p:cNvPr id="7" name="Picture 6" descr="A picture containing outdoor&#10;&#10;Description automatically generated">
              <a:extLst>
                <a:ext uri="{FF2B5EF4-FFF2-40B4-BE49-F238E27FC236}">
                  <a16:creationId xmlns:a16="http://schemas.microsoft.com/office/drawing/2014/main" id="{C2847459-DB36-428E-B1B6-A41CDC172FEC}"/>
                </a:ext>
              </a:extLst>
            </p:cNvPr>
            <p:cNvPicPr>
              <a:picLocks noChangeAspect="1"/>
            </p:cNvPicPr>
            <p:nvPr/>
          </p:nvPicPr>
          <p:blipFill>
            <a:blip r:embed="rId2">
              <a:alphaModFix amt="20000"/>
            </a:blip>
            <a:srcRect l="181" r="3406"/>
            <a:stretch>
              <a:fillRect/>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5" name="Picture 4" descr="A picture containing tree, grass, outdoor, plant&#10;&#10;Description automatically generated">
              <a:extLst>
                <a:ext uri="{FF2B5EF4-FFF2-40B4-BE49-F238E27FC236}">
                  <a16:creationId xmlns:a16="http://schemas.microsoft.com/office/drawing/2014/main" id="{4D668A08-D0E6-4D10-B888-FA7394ECBA74}"/>
                </a:ext>
              </a:extLst>
            </p:cNvPr>
            <p:cNvPicPr>
              <a:picLocks noChangeAspect="1"/>
            </p:cNvPicPr>
            <p:nvPr/>
          </p:nvPicPr>
          <p:blipFill>
            <a:blip r:embed="rId3">
              <a:alphaModFix amt="20000"/>
            </a:blip>
            <a:srcRect t="18205" r="-1" b="41618"/>
            <a:stretch>
              <a:fillRect/>
            </a:stretch>
          </p:blipFill>
          <p:spPr>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pic>
          <p:nvPicPr>
            <p:cNvPr id="9" name="Picture 8" descr="A picture containing outdoor&#10;&#10;Description automatically generated">
              <a:extLst>
                <a:ext uri="{FF2B5EF4-FFF2-40B4-BE49-F238E27FC236}">
                  <a16:creationId xmlns:a16="http://schemas.microsoft.com/office/drawing/2014/main" id="{C8BA3E5B-E91E-43E9-B259-C4CBEC3E67E8}"/>
                </a:ext>
              </a:extLst>
            </p:cNvPr>
            <p:cNvPicPr>
              <a:picLocks noChangeAspect="1"/>
            </p:cNvPicPr>
            <p:nvPr/>
          </p:nvPicPr>
          <p:blipFill>
            <a:blip r:embed="rId4">
              <a:alphaModFix amt="20000"/>
            </a:blip>
            <a:srcRect l="19404" r="11408" b="1"/>
            <a:stretch>
              <a:fillRect/>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23" name="Picture 22" descr="A building with trees in front of it&#10;&#10;Description automatically generated with medium confidence">
              <a:extLst>
                <a:ext uri="{FF2B5EF4-FFF2-40B4-BE49-F238E27FC236}">
                  <a16:creationId xmlns:a16="http://schemas.microsoft.com/office/drawing/2014/main" id="{C78931E2-B4D5-49FD-9C07-D8DA229B40B9}"/>
                </a:ext>
              </a:extLst>
            </p:cNvPr>
            <p:cNvPicPr>
              <a:picLocks noChangeAspect="1"/>
            </p:cNvPicPr>
            <p:nvPr/>
          </p:nvPicPr>
          <p:blipFill>
            <a:blip r:embed="rId5">
              <a:alphaModFix amt="20000"/>
            </a:blip>
            <a:srcRect r="4015"/>
            <a:stretch>
              <a:fillRect/>
            </a:stretch>
          </p:blipFill>
          <p:spPr>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grpSp>
      <p:sp>
        <p:nvSpPr>
          <p:cNvPr id="27" name="TextBox 26">
            <a:extLst>
              <a:ext uri="{FF2B5EF4-FFF2-40B4-BE49-F238E27FC236}">
                <a16:creationId xmlns:a16="http://schemas.microsoft.com/office/drawing/2014/main" id="{0F38AD3B-000E-40C4-A5F0-4EFE5418B6C5}"/>
              </a:ext>
            </a:extLst>
          </p:cNvPr>
          <p:cNvSpPr txBox="1"/>
          <p:nvPr/>
        </p:nvSpPr>
        <p:spPr>
          <a:xfrm>
            <a:off x="406965" y="1675303"/>
            <a:ext cx="4745046" cy="2862322"/>
          </a:xfrm>
          <a:prstGeom prst="rect">
            <a:avLst/>
          </a:prstGeom>
          <a:noFill/>
        </p:spPr>
        <p:txBody>
          <a:bodyPr wrap="square" rtlCol="0">
            <a:spAutoFit/>
          </a:bodyPr>
          <a:lstStyle/>
          <a:p>
            <a:r>
              <a:rPr lang="en-US" sz="2000" b="1" dirty="0">
                <a:latin typeface="+mj-lt"/>
              </a:rPr>
              <a:t>SBU science students tend to gather in distinct silos, with higher proportions of women in the human-centered sciences than in the data sciences. </a:t>
            </a:r>
          </a:p>
          <a:p>
            <a:endParaRPr lang="en-US" sz="2000" b="1" dirty="0">
              <a:latin typeface="+mj-lt"/>
            </a:endParaRPr>
          </a:p>
          <a:p>
            <a:r>
              <a:rPr lang="en-US" sz="2000" b="1" dirty="0">
                <a:latin typeface="+mj-lt"/>
              </a:rPr>
              <a:t>A lack of diversity in the AI workforce is concerning because addressing bias and solving hard societal problems </a:t>
            </a:r>
            <a:r>
              <a:rPr lang="en-US" sz="2000" b="1" i="1" dirty="0">
                <a:latin typeface="+mj-lt"/>
              </a:rPr>
              <a:t>demands</a:t>
            </a:r>
            <a:r>
              <a:rPr lang="en-US" sz="2000" b="1" dirty="0">
                <a:latin typeface="+mj-lt"/>
              </a:rPr>
              <a:t> diverse perspectives. </a:t>
            </a:r>
          </a:p>
        </p:txBody>
      </p:sp>
      <p:pic>
        <p:nvPicPr>
          <p:cNvPr id="29" name="Picture 28" descr="Logo&#10;&#10;Description automatically generated">
            <a:extLst>
              <a:ext uri="{FF2B5EF4-FFF2-40B4-BE49-F238E27FC236}">
                <a16:creationId xmlns:a16="http://schemas.microsoft.com/office/drawing/2014/main" id="{8B78E46F-8EFA-4581-BF87-0D7B6B05EFE1}"/>
              </a:ext>
            </a:extLst>
          </p:cNvPr>
          <p:cNvPicPr>
            <a:picLocks noChangeAspect="1"/>
          </p:cNvPicPr>
          <p:nvPr/>
        </p:nvPicPr>
        <p:blipFill>
          <a:blip r:embed="rId6">
            <a:alphaModFix amt="35000"/>
          </a:blip>
          <a:stretch>
            <a:fillRect/>
          </a:stretch>
        </p:blipFill>
        <p:spPr>
          <a:xfrm>
            <a:off x="20" y="6292628"/>
            <a:ext cx="2917841" cy="565372"/>
          </a:xfrm>
          <a:prstGeom prst="rect">
            <a:avLst/>
          </a:prstGeom>
        </p:spPr>
      </p:pic>
      <p:pic>
        <p:nvPicPr>
          <p:cNvPr id="31" name="image1.png" descr="Chart, bar chart&#10;&#10;Description automatically generated">
            <a:extLst>
              <a:ext uri="{FF2B5EF4-FFF2-40B4-BE49-F238E27FC236}">
                <a16:creationId xmlns:a16="http://schemas.microsoft.com/office/drawing/2014/main" id="{685A39F9-762F-40F6-B80B-B804D5469E2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5835702" y="1378905"/>
            <a:ext cx="5672607" cy="4100189"/>
          </a:xfrm>
          <a:prstGeom prst="rect">
            <a:avLst/>
          </a:prstGeom>
          <a:ln/>
        </p:spPr>
      </p:pic>
      <p:sp>
        <p:nvSpPr>
          <p:cNvPr id="32" name="TextBox 31">
            <a:extLst>
              <a:ext uri="{FF2B5EF4-FFF2-40B4-BE49-F238E27FC236}">
                <a16:creationId xmlns:a16="http://schemas.microsoft.com/office/drawing/2014/main" id="{D1518B71-537E-45B5-A5B8-F45F9E02271E}"/>
              </a:ext>
            </a:extLst>
          </p:cNvPr>
          <p:cNvSpPr txBox="1"/>
          <p:nvPr/>
        </p:nvSpPr>
        <p:spPr>
          <a:xfrm>
            <a:off x="4635591" y="5504188"/>
            <a:ext cx="7664944" cy="861774"/>
          </a:xfrm>
          <a:prstGeom prst="rect">
            <a:avLst/>
          </a:prstGeom>
          <a:noFill/>
        </p:spPr>
        <p:txBody>
          <a:bodyPr wrap="square" rtlCol="0">
            <a:spAutoFit/>
          </a:bodyPr>
          <a:lstStyle/>
          <a:p>
            <a:pPr algn="ctr"/>
            <a:r>
              <a:rPr lang="en-US" sz="1600" b="1" dirty="0">
                <a:latin typeface="+mj-lt"/>
              </a:rPr>
              <a:t>Fig. 1. Stony Brook Students by Field and Degree, Fall 2019</a:t>
            </a:r>
            <a:br>
              <a:rPr lang="en-US" sz="1600" b="1" dirty="0">
                <a:latin typeface="+mj-lt"/>
              </a:rPr>
            </a:br>
            <a:r>
              <a:rPr lang="en-US" sz="1600" b="1" dirty="0">
                <a:latin typeface="+mj-lt"/>
              </a:rPr>
              <a:t>The gray bars indicate % domestic students per field. The blue bars indicate the % of women.  </a:t>
            </a:r>
          </a:p>
          <a:p>
            <a:endParaRPr lang="en-US" dirty="0">
              <a:latin typeface="+mj-lt"/>
            </a:endParaRPr>
          </a:p>
        </p:txBody>
      </p:sp>
    </p:spTree>
    <p:extLst>
      <p:ext uri="{BB962C8B-B14F-4D97-AF65-F5344CB8AC3E}">
        <p14:creationId xmlns:p14="http://schemas.microsoft.com/office/powerpoint/2010/main" val="1979437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w-angle view of Golden Gate Bridge pillar">
            <a:extLst>
              <a:ext uri="{FF2B5EF4-FFF2-40B4-BE49-F238E27FC236}">
                <a16:creationId xmlns:a16="http://schemas.microsoft.com/office/drawing/2014/main" id="{33EBC8A4-2E8E-4A83-9DA1-0C4049B4979D}"/>
              </a:ext>
            </a:extLst>
          </p:cNvPr>
          <p:cNvPicPr>
            <a:picLocks noChangeAspect="1"/>
          </p:cNvPicPr>
          <p:nvPr/>
        </p:nvPicPr>
        <p:blipFill rotWithShape="1">
          <a:blip r:embed="rId3">
            <a:alphaModFix amt="35000"/>
          </a:blip>
          <a:srcRect t="6784" b="8946"/>
          <a:stretch/>
        </p:blipFill>
        <p:spPr>
          <a:xfrm>
            <a:off x="20" y="1"/>
            <a:ext cx="12191980" cy="6857999"/>
          </a:xfrm>
          <a:prstGeom prst="rect">
            <a:avLst/>
          </a:prstGeom>
        </p:spPr>
      </p:pic>
      <p:sp>
        <p:nvSpPr>
          <p:cNvPr id="7" name="Title 1">
            <a:extLst>
              <a:ext uri="{FF2B5EF4-FFF2-40B4-BE49-F238E27FC236}">
                <a16:creationId xmlns:a16="http://schemas.microsoft.com/office/drawing/2014/main" id="{9BEA3334-AF13-3F4C-97CA-FB82DBC39521}"/>
              </a:ext>
            </a:extLst>
          </p:cNvPr>
          <p:cNvSpPr>
            <a:spLocks noGrp="1"/>
          </p:cNvSpPr>
          <p:nvPr>
            <p:ph type="title"/>
          </p:nvPr>
        </p:nvSpPr>
        <p:spPr>
          <a:xfrm>
            <a:off x="838201" y="1065862"/>
            <a:ext cx="3313164" cy="4726276"/>
          </a:xfrm>
        </p:spPr>
        <p:txBody>
          <a:bodyPr>
            <a:normAutofit/>
          </a:bodyPr>
          <a:lstStyle/>
          <a:p>
            <a:pPr algn="r"/>
            <a:r>
              <a:rPr lang="en-US" sz="4000" dirty="0">
                <a:solidFill>
                  <a:srgbClr val="FFFFFF"/>
                </a:solidFill>
                <a:latin typeface="Century Gothic" panose="020B0502020202020204" pitchFamily="34" charset="0"/>
              </a:rPr>
              <a:t>Overview for prospective trainees</a:t>
            </a: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48C82DEF-8913-AE40-9F5C-DF12E6B595B2}"/>
              </a:ext>
            </a:extLst>
          </p:cNvPr>
          <p:cNvSpPr>
            <a:spLocks noGrp="1"/>
          </p:cNvSpPr>
          <p:nvPr>
            <p:ph idx="1"/>
          </p:nvPr>
        </p:nvSpPr>
        <p:spPr>
          <a:xfrm>
            <a:off x="5155379" y="1065861"/>
            <a:ext cx="5744685" cy="5365761"/>
          </a:xfrm>
        </p:spPr>
        <p:txBody>
          <a:bodyPr anchor="ctr">
            <a:normAutofit fontScale="92500" lnSpcReduction="10000"/>
          </a:bodyPr>
          <a:lstStyle/>
          <a:p>
            <a:r>
              <a:rPr lang="en-US" sz="1800" dirty="0">
                <a:solidFill>
                  <a:srgbClr val="FFFFFF"/>
                </a:solidFill>
                <a:latin typeface="+mj-lt"/>
              </a:rPr>
              <a:t>This is a new, 5-year graduate training project funded by NSF open to </a:t>
            </a:r>
            <a:r>
              <a:rPr lang="en-US" sz="1800" b="1" dirty="0">
                <a:solidFill>
                  <a:srgbClr val="FFFFFF"/>
                </a:solidFill>
                <a:latin typeface="+mj-lt"/>
              </a:rPr>
              <a:t>PhD</a:t>
            </a:r>
            <a:r>
              <a:rPr lang="en-US" sz="1800" dirty="0">
                <a:solidFill>
                  <a:srgbClr val="FFFFFF"/>
                </a:solidFill>
                <a:latin typeface="+mj-lt"/>
              </a:rPr>
              <a:t> students from the participating human-centered science and data science departments.</a:t>
            </a:r>
          </a:p>
          <a:p>
            <a:r>
              <a:rPr lang="en-US" sz="1800" dirty="0">
                <a:solidFill>
                  <a:srgbClr val="FFFFFF"/>
                </a:solidFill>
                <a:latin typeface="+mj-lt"/>
              </a:rPr>
              <a:t>BIAS-NRT is creating a two-way bridge between the </a:t>
            </a:r>
            <a:r>
              <a:rPr lang="en-US" sz="1800" b="1" dirty="0">
                <a:solidFill>
                  <a:srgbClr val="FFFFFF"/>
                </a:solidFill>
                <a:latin typeface="+mj-lt"/>
              </a:rPr>
              <a:t>human-centered sciences </a:t>
            </a:r>
            <a:r>
              <a:rPr lang="en-US" sz="1800" dirty="0">
                <a:solidFill>
                  <a:srgbClr val="FFFFFF"/>
                </a:solidFill>
                <a:latin typeface="+mj-lt"/>
              </a:rPr>
              <a:t>(Africana Studies, Economics, Linguistics, Neurobiology &amp; Behavior, Political Science, Psychology, and Sociology) and </a:t>
            </a:r>
            <a:r>
              <a:rPr lang="en-US" sz="1800" b="1" dirty="0">
                <a:solidFill>
                  <a:srgbClr val="FFFFFF"/>
                </a:solidFill>
                <a:latin typeface="+mj-lt"/>
              </a:rPr>
              <a:t>data sciences </a:t>
            </a:r>
            <a:r>
              <a:rPr lang="en-US" sz="1800" dirty="0">
                <a:solidFill>
                  <a:srgbClr val="FFFFFF"/>
                </a:solidFill>
                <a:latin typeface="+mj-lt"/>
              </a:rPr>
              <a:t>(Applied Mathematics &amp; Statistics and Computer Science). </a:t>
            </a:r>
          </a:p>
          <a:p>
            <a:r>
              <a:rPr lang="en-US" sz="1800" dirty="0">
                <a:solidFill>
                  <a:srgbClr val="FFFFFF"/>
                </a:solidFill>
                <a:latin typeface="+mj-lt"/>
              </a:rPr>
              <a:t>There are two focus tracks within the project:</a:t>
            </a:r>
          </a:p>
          <a:p>
            <a:pPr lvl="1"/>
            <a:r>
              <a:rPr lang="en-US" sz="1800" dirty="0">
                <a:solidFill>
                  <a:srgbClr val="FFFFFF"/>
                </a:solidFill>
                <a:latin typeface="+mj-lt"/>
              </a:rPr>
              <a:t>Track 1: </a:t>
            </a:r>
            <a:r>
              <a:rPr lang="en-US" sz="1800" b="1" dirty="0">
                <a:solidFill>
                  <a:srgbClr val="FFFFFF"/>
                </a:solidFill>
                <a:latin typeface="+mj-lt"/>
              </a:rPr>
              <a:t>A Focus in Artificial Intelligence </a:t>
            </a:r>
          </a:p>
          <a:p>
            <a:pPr lvl="1"/>
            <a:r>
              <a:rPr lang="en-US" sz="1800" dirty="0">
                <a:solidFill>
                  <a:srgbClr val="FFFFFF"/>
                </a:solidFill>
                <a:latin typeface="+mj-lt"/>
              </a:rPr>
              <a:t>Track 2: </a:t>
            </a:r>
            <a:r>
              <a:rPr lang="en-US" sz="1800" b="1" dirty="0">
                <a:solidFill>
                  <a:srgbClr val="FFFFFF"/>
                </a:solidFill>
                <a:latin typeface="+mj-lt"/>
              </a:rPr>
              <a:t>A Focus in Human-Centered Data Science </a:t>
            </a:r>
          </a:p>
          <a:p>
            <a:r>
              <a:rPr lang="en-US" sz="1800" b="1" dirty="0">
                <a:solidFill>
                  <a:srgbClr val="FFFFFF"/>
                </a:solidFill>
                <a:latin typeface="+mj-lt"/>
              </a:rPr>
              <a:t>Track 1 is open to human-centered science (HCS) students as well as Applied Math &amp; Statistics students. </a:t>
            </a:r>
          </a:p>
          <a:p>
            <a:r>
              <a:rPr lang="en-US" sz="1800" b="1" dirty="0">
                <a:solidFill>
                  <a:srgbClr val="FFFFFF"/>
                </a:solidFill>
                <a:latin typeface="+mj-lt"/>
              </a:rPr>
              <a:t>Track 2 is open to all trainees. </a:t>
            </a:r>
          </a:p>
          <a:p>
            <a:r>
              <a:rPr lang="en-US" sz="1800" b="1" dirty="0">
                <a:solidFill>
                  <a:srgbClr val="FFFFFF"/>
                </a:solidFill>
                <a:latin typeface="+mj-lt"/>
              </a:rPr>
              <a:t>All</a:t>
            </a:r>
            <a:r>
              <a:rPr lang="en-US" sz="1800" dirty="0">
                <a:solidFill>
                  <a:srgbClr val="FFFFFF"/>
                </a:solidFill>
                <a:latin typeface="+mj-lt"/>
              </a:rPr>
              <a:t> trainees are expected to participate in </a:t>
            </a:r>
            <a:r>
              <a:rPr lang="en-US" sz="1800" b="1" dirty="0">
                <a:solidFill>
                  <a:srgbClr val="FFFFFF"/>
                </a:solidFill>
                <a:latin typeface="+mj-lt"/>
              </a:rPr>
              <a:t>at least 2 research practica </a:t>
            </a:r>
            <a:r>
              <a:rPr lang="en-US" sz="1800" dirty="0">
                <a:solidFill>
                  <a:srgbClr val="FFFFFF"/>
                </a:solidFill>
                <a:latin typeface="+mj-lt"/>
              </a:rPr>
              <a:t>(like a brown bag, but with hands-on collaboration). The focus will be on bias in data, people, and institutions. Trainees and faculty across disciplines will collaborate on convergent data science research projects. You can join an existing project, or you can develop your own.</a:t>
            </a:r>
          </a:p>
        </p:txBody>
      </p:sp>
    </p:spTree>
    <p:extLst>
      <p:ext uri="{BB962C8B-B14F-4D97-AF65-F5344CB8AC3E}">
        <p14:creationId xmlns:p14="http://schemas.microsoft.com/office/powerpoint/2010/main" val="60219313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E6746A4-0FF7-BA4D-A4A9-B6E5DFFE3F85}"/>
              </a:ext>
            </a:extLst>
          </p:cNvPr>
          <p:cNvSpPr>
            <a:spLocks noGrp="1"/>
          </p:cNvSpPr>
          <p:nvPr>
            <p:ph type="title"/>
          </p:nvPr>
        </p:nvSpPr>
        <p:spPr>
          <a:xfrm>
            <a:off x="4965430" y="629266"/>
            <a:ext cx="6586491" cy="1676603"/>
          </a:xfrm>
        </p:spPr>
        <p:txBody>
          <a:bodyPr>
            <a:normAutofit/>
          </a:bodyPr>
          <a:lstStyle/>
          <a:p>
            <a:r>
              <a:rPr lang="en-US" dirty="0">
                <a:latin typeface="Century Gothic" panose="020B0502020202020204" pitchFamily="34" charset="0"/>
              </a:rPr>
              <a:t>A Focus in Artificial Intelligence </a:t>
            </a:r>
          </a:p>
        </p:txBody>
      </p:sp>
      <p:sp>
        <p:nvSpPr>
          <p:cNvPr id="12" name="Content Placeholder 2">
            <a:extLst>
              <a:ext uri="{FF2B5EF4-FFF2-40B4-BE49-F238E27FC236}">
                <a16:creationId xmlns:a16="http://schemas.microsoft.com/office/drawing/2014/main" id="{22350306-952D-D645-87D4-4B0C90D39F44}"/>
              </a:ext>
            </a:extLst>
          </p:cNvPr>
          <p:cNvSpPr>
            <a:spLocks noGrp="1"/>
          </p:cNvSpPr>
          <p:nvPr>
            <p:ph idx="1"/>
          </p:nvPr>
        </p:nvSpPr>
        <p:spPr>
          <a:xfrm>
            <a:off x="4965431" y="2438400"/>
            <a:ext cx="6586489" cy="3785419"/>
          </a:xfrm>
        </p:spPr>
        <p:txBody>
          <a:bodyPr>
            <a:normAutofit lnSpcReduction="10000"/>
          </a:bodyPr>
          <a:lstStyle/>
          <a:p>
            <a:r>
              <a:rPr lang="en-US" sz="1700" dirty="0">
                <a:latin typeface="+mj-lt"/>
              </a:rPr>
              <a:t>PhD students from </a:t>
            </a:r>
            <a:r>
              <a:rPr lang="en-US" sz="1700" b="1" dirty="0">
                <a:latin typeface="+mj-lt"/>
              </a:rPr>
              <a:t>Applied Mathematics &amp; Statistics, Africana Studies, Economics, Linguistics, Neurobiology &amp; Behavior, Political Science, Psychology, and Sociology</a:t>
            </a:r>
            <a:r>
              <a:rPr lang="en-US" sz="1700" dirty="0">
                <a:latin typeface="+mj-lt"/>
              </a:rPr>
              <a:t> can choose the Focus in Artificial Intelligence. </a:t>
            </a:r>
          </a:p>
          <a:p>
            <a:r>
              <a:rPr lang="en-US" sz="1700" dirty="0">
                <a:latin typeface="+mj-lt"/>
              </a:rPr>
              <a:t>This focus requires </a:t>
            </a:r>
            <a:r>
              <a:rPr lang="en-US" sz="1700" b="1" dirty="0">
                <a:latin typeface="+mj-lt"/>
              </a:rPr>
              <a:t>four courses (12 credits), </a:t>
            </a:r>
            <a:r>
              <a:rPr lang="en-US" sz="1700" dirty="0">
                <a:latin typeface="+mj-lt"/>
              </a:rPr>
              <a:t>at least one of which must be Machine Learning or Artificial Intelligence. </a:t>
            </a:r>
          </a:p>
          <a:p>
            <a:r>
              <a:rPr lang="en-US" sz="1700" dirty="0">
                <a:latin typeface="+mj-lt"/>
              </a:rPr>
              <a:t>Intensive </a:t>
            </a:r>
            <a:r>
              <a:rPr lang="en-US" sz="1700" b="1" dirty="0">
                <a:latin typeface="+mj-lt"/>
              </a:rPr>
              <a:t>“bridge courses” </a:t>
            </a:r>
            <a:r>
              <a:rPr lang="en-US" sz="1700" dirty="0">
                <a:latin typeface="+mj-lt"/>
              </a:rPr>
              <a:t>offered will prepare students without formal Computer Science preparation to succeed in these Computer Science graduate courses, along with a cohort of other NRT trainees .</a:t>
            </a:r>
          </a:p>
          <a:p>
            <a:r>
              <a:rPr lang="en-US" sz="1700" dirty="0">
                <a:latin typeface="+mj-lt"/>
              </a:rPr>
              <a:t>You can take whichever of the 3 bridge courses (algorithms, theory, and programming) that you need. These are an intensive introduction to what an undergrad computer science major covers, but for graduate credit. </a:t>
            </a:r>
            <a:r>
              <a:rPr lang="en-US" sz="1700" b="1" dirty="0">
                <a:latin typeface="+mj-lt"/>
              </a:rPr>
              <a:t>Two</a:t>
            </a:r>
            <a:r>
              <a:rPr lang="en-US" sz="1700" dirty="0">
                <a:latin typeface="+mj-lt"/>
              </a:rPr>
              <a:t> </a:t>
            </a:r>
            <a:r>
              <a:rPr lang="en-US" sz="1700" b="1" dirty="0">
                <a:latin typeface="+mj-lt"/>
              </a:rPr>
              <a:t>can be counted toward the AI Focus.</a:t>
            </a:r>
          </a:p>
          <a:p>
            <a:r>
              <a:rPr lang="en-US" sz="1700" b="1" dirty="0">
                <a:latin typeface="+mj-lt"/>
              </a:rPr>
              <a:t>Please note: an elementary knowledge of programming is preferred. </a:t>
            </a:r>
          </a:p>
          <a:p>
            <a:pPr marL="0" indent="0">
              <a:buNone/>
            </a:pPr>
            <a:endParaRPr lang="en-US" sz="1700" dirty="0">
              <a:latin typeface="+mj-lt"/>
            </a:endParaRPr>
          </a:p>
        </p:txBody>
      </p:sp>
      <p:pic>
        <p:nvPicPr>
          <p:cNvPr id="7" name="Picture 6" descr="Angle view of circuit shaped like a brain">
            <a:extLst>
              <a:ext uri="{FF2B5EF4-FFF2-40B4-BE49-F238E27FC236}">
                <a16:creationId xmlns:a16="http://schemas.microsoft.com/office/drawing/2014/main" id="{BD441626-CDFE-4129-8426-A078F604FAF8}"/>
              </a:ext>
            </a:extLst>
          </p:cNvPr>
          <p:cNvPicPr>
            <a:picLocks noChangeAspect="1"/>
          </p:cNvPicPr>
          <p:nvPr/>
        </p:nvPicPr>
        <p:blipFill rotWithShape="1">
          <a:blip r:embed="rId3"/>
          <a:srcRect l="27460" r="25394" b="2"/>
          <a:stretch/>
        </p:blipFill>
        <p:spPr>
          <a:xfrm>
            <a:off x="20" y="10"/>
            <a:ext cx="4635571" cy="6857990"/>
          </a:xfrm>
          <a:prstGeom prst="rect">
            <a:avLst/>
          </a:prstGeom>
          <a:effectLst/>
        </p:spPr>
      </p:pic>
      <p:sp>
        <p:nvSpPr>
          <p:cNvPr id="5" name="Content Placeholder 2">
            <a:extLst>
              <a:ext uri="{FF2B5EF4-FFF2-40B4-BE49-F238E27FC236}">
                <a16:creationId xmlns:a16="http://schemas.microsoft.com/office/drawing/2014/main" id="{8169A448-1229-441F-B75D-AE1BA4B9F4FD}"/>
              </a:ext>
            </a:extLst>
          </p:cNvPr>
          <p:cNvSpPr txBox="1">
            <a:spLocks/>
          </p:cNvSpPr>
          <p:nvPr/>
        </p:nvSpPr>
        <p:spPr>
          <a:xfrm>
            <a:off x="1015063" y="1690688"/>
            <a:ext cx="10161874" cy="49357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latin typeface="+mj-lt"/>
            </a:endParaRPr>
          </a:p>
        </p:txBody>
      </p:sp>
    </p:spTree>
    <p:extLst>
      <p:ext uri="{BB962C8B-B14F-4D97-AF65-F5344CB8AC3E}">
        <p14:creationId xmlns:p14="http://schemas.microsoft.com/office/powerpoint/2010/main" val="840298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gle view of circuit shaped like a brain">
            <a:extLst>
              <a:ext uri="{FF2B5EF4-FFF2-40B4-BE49-F238E27FC236}">
                <a16:creationId xmlns:a16="http://schemas.microsoft.com/office/drawing/2014/main" id="{E8782491-8E88-49CA-B327-E1CE83ECE1B9}"/>
              </a:ext>
            </a:extLst>
          </p:cNvPr>
          <p:cNvPicPr>
            <a:picLocks noChangeAspect="1"/>
          </p:cNvPicPr>
          <p:nvPr/>
        </p:nvPicPr>
        <p:blipFill rotWithShape="1">
          <a:blip r:embed="rId2"/>
          <a:srcRect l="27460" r="25394" b="2"/>
          <a:stretch/>
        </p:blipFill>
        <p:spPr>
          <a:xfrm>
            <a:off x="20" y="10"/>
            <a:ext cx="4635571" cy="6857990"/>
          </a:xfrm>
          <a:prstGeom prst="rect">
            <a:avLst/>
          </a:prstGeom>
          <a:effectLst/>
        </p:spPr>
      </p:pic>
      <p:sp>
        <p:nvSpPr>
          <p:cNvPr id="5" name="Title 1">
            <a:extLst>
              <a:ext uri="{FF2B5EF4-FFF2-40B4-BE49-F238E27FC236}">
                <a16:creationId xmlns:a16="http://schemas.microsoft.com/office/drawing/2014/main" id="{A8972661-CCC8-4ABD-A154-0AABAF0786E6}"/>
              </a:ext>
            </a:extLst>
          </p:cNvPr>
          <p:cNvSpPr>
            <a:spLocks noGrp="1"/>
          </p:cNvSpPr>
          <p:nvPr>
            <p:ph type="title"/>
          </p:nvPr>
        </p:nvSpPr>
        <p:spPr>
          <a:xfrm>
            <a:off x="4965430" y="629266"/>
            <a:ext cx="6586491" cy="1676603"/>
          </a:xfrm>
        </p:spPr>
        <p:txBody>
          <a:bodyPr>
            <a:normAutofit/>
          </a:bodyPr>
          <a:lstStyle/>
          <a:p>
            <a:r>
              <a:rPr lang="en-US" dirty="0">
                <a:latin typeface="Century Gothic" panose="020B0502020202020204" pitchFamily="34" charset="0"/>
              </a:rPr>
              <a:t>A Focus in Artificial Intelligence </a:t>
            </a:r>
          </a:p>
        </p:txBody>
      </p:sp>
      <p:sp>
        <p:nvSpPr>
          <p:cNvPr id="9" name="Content Placeholder 2">
            <a:extLst>
              <a:ext uri="{FF2B5EF4-FFF2-40B4-BE49-F238E27FC236}">
                <a16:creationId xmlns:a16="http://schemas.microsoft.com/office/drawing/2014/main" id="{99C26979-2C71-4BF1-A6F5-A47381728A17}"/>
              </a:ext>
            </a:extLst>
          </p:cNvPr>
          <p:cNvSpPr>
            <a:spLocks noGrp="1"/>
          </p:cNvSpPr>
          <p:nvPr>
            <p:ph idx="1"/>
          </p:nvPr>
        </p:nvSpPr>
        <p:spPr>
          <a:xfrm>
            <a:off x="4965432" y="2438400"/>
            <a:ext cx="6586489" cy="990600"/>
          </a:xfrm>
        </p:spPr>
        <p:txBody>
          <a:bodyPr>
            <a:normAutofit/>
          </a:bodyPr>
          <a:lstStyle/>
          <a:p>
            <a:pPr marL="0" indent="0">
              <a:buNone/>
            </a:pPr>
            <a:r>
              <a:rPr lang="en-US" sz="1700" b="0" i="0" kern="1200" dirty="0">
                <a:effectLst/>
                <a:latin typeface="+mj-lt"/>
                <a:ea typeface="+mn-ea"/>
                <a:cs typeface="+mn-cs"/>
              </a:rPr>
              <a:t>This focus requires </a:t>
            </a:r>
            <a:r>
              <a:rPr lang="en-US" sz="1700" b="1" i="0" kern="1200" dirty="0">
                <a:effectLst/>
                <a:latin typeface="+mj-lt"/>
                <a:ea typeface="+mn-ea"/>
                <a:cs typeface="+mn-cs"/>
              </a:rPr>
              <a:t>12 credits (four courses</a:t>
            </a:r>
            <a:r>
              <a:rPr lang="en-US" sz="1700" b="0" i="0" kern="1200" dirty="0">
                <a:effectLst/>
                <a:latin typeface="+mj-lt"/>
                <a:ea typeface="+mn-ea"/>
                <a:cs typeface="+mn-cs"/>
              </a:rPr>
              <a:t>), at least one of which must be </a:t>
            </a:r>
            <a:r>
              <a:rPr lang="en-US" sz="1700" b="1" i="0" kern="1200" dirty="0">
                <a:effectLst/>
                <a:latin typeface="+mj-lt"/>
                <a:ea typeface="+mn-ea"/>
                <a:cs typeface="+mn-cs"/>
              </a:rPr>
              <a:t>CSE 512: Machine Learning or CSE 537: Artificial Intelligence. </a:t>
            </a:r>
            <a:r>
              <a:rPr lang="en-US" sz="1700" b="0" i="0" kern="1200" dirty="0">
                <a:effectLst/>
                <a:latin typeface="+mj-lt"/>
                <a:ea typeface="+mn-ea"/>
                <a:cs typeface="+mn-cs"/>
              </a:rPr>
              <a:t>The remaining courses can be chosen from the list below. </a:t>
            </a:r>
            <a:endParaRPr lang="en-US" sz="1700" dirty="0">
              <a:latin typeface="+mj-lt"/>
            </a:endParaRPr>
          </a:p>
          <a:p>
            <a:endParaRPr lang="en-US" sz="1700" dirty="0">
              <a:latin typeface="+mj-lt"/>
            </a:endParaRPr>
          </a:p>
        </p:txBody>
      </p:sp>
      <p:sp>
        <p:nvSpPr>
          <p:cNvPr id="10" name="TextBox 9">
            <a:extLst>
              <a:ext uri="{FF2B5EF4-FFF2-40B4-BE49-F238E27FC236}">
                <a16:creationId xmlns:a16="http://schemas.microsoft.com/office/drawing/2014/main" id="{8727AF28-9EEF-412A-BAD1-57BFCBBB18ED}"/>
              </a:ext>
            </a:extLst>
          </p:cNvPr>
          <p:cNvSpPr txBox="1"/>
          <p:nvPr/>
        </p:nvSpPr>
        <p:spPr>
          <a:xfrm>
            <a:off x="4965426" y="3665995"/>
            <a:ext cx="3041150" cy="1661993"/>
          </a:xfrm>
          <a:prstGeom prst="rect">
            <a:avLst/>
          </a:prstGeom>
          <a:noFill/>
        </p:spPr>
        <p:txBody>
          <a:bodyPr wrap="square" rtlCol="0">
            <a:spAutoFit/>
          </a:bodyPr>
          <a:lstStyle/>
          <a:p>
            <a:r>
              <a:rPr lang="en-US" sz="1700" b="1" i="0" kern="1200" dirty="0">
                <a:solidFill>
                  <a:schemeClr val="tx1"/>
                </a:solidFill>
                <a:effectLst/>
                <a:latin typeface="+mj-lt"/>
                <a:ea typeface="+mn-ea"/>
                <a:cs typeface="+mn-cs"/>
              </a:rPr>
              <a:t>CSE 505: Computing with Logic</a:t>
            </a:r>
            <a:br>
              <a:rPr lang="en-US" sz="1700" b="1" dirty="0">
                <a:solidFill>
                  <a:schemeClr val="tx1"/>
                </a:solidFill>
                <a:latin typeface="+mj-lt"/>
              </a:rPr>
            </a:br>
            <a:r>
              <a:rPr lang="en-US" sz="1700" b="1" i="0" kern="1200" dirty="0">
                <a:solidFill>
                  <a:schemeClr val="tx1"/>
                </a:solidFill>
                <a:effectLst/>
                <a:latin typeface="+mj-lt"/>
                <a:ea typeface="+mn-ea"/>
                <a:cs typeface="+mn-cs"/>
              </a:rPr>
              <a:t>CSE 512: Machine Learning</a:t>
            </a:r>
            <a:br>
              <a:rPr lang="en-US" sz="1700" b="1" dirty="0">
                <a:solidFill>
                  <a:schemeClr val="tx1"/>
                </a:solidFill>
                <a:latin typeface="+mj-lt"/>
              </a:rPr>
            </a:br>
            <a:r>
              <a:rPr lang="en-US" sz="1700" b="1" i="0" kern="1200" dirty="0">
                <a:solidFill>
                  <a:schemeClr val="tx1"/>
                </a:solidFill>
                <a:effectLst/>
                <a:latin typeface="+mj-lt"/>
                <a:ea typeface="+mn-ea"/>
                <a:cs typeface="+mn-cs"/>
              </a:rPr>
              <a:t>CSE 519: Data Science Fundamentals</a:t>
            </a:r>
            <a:br>
              <a:rPr lang="en-US" sz="1700" b="1" dirty="0">
                <a:solidFill>
                  <a:schemeClr val="tx1"/>
                </a:solidFill>
                <a:latin typeface="+mj-lt"/>
              </a:rPr>
            </a:br>
            <a:r>
              <a:rPr lang="en-US" sz="1700" b="1" i="0" kern="1200" dirty="0">
                <a:solidFill>
                  <a:schemeClr val="tx1"/>
                </a:solidFill>
                <a:effectLst/>
                <a:latin typeface="+mj-lt"/>
                <a:ea typeface="+mn-ea"/>
                <a:cs typeface="+mn-cs"/>
              </a:rPr>
              <a:t>CSE 525: Robotics</a:t>
            </a:r>
            <a:br>
              <a:rPr lang="en-US" sz="1700" b="1" dirty="0">
                <a:solidFill>
                  <a:schemeClr val="tx1"/>
                </a:solidFill>
                <a:latin typeface="+mj-lt"/>
              </a:rPr>
            </a:br>
            <a:r>
              <a:rPr lang="en-US" sz="1700" b="1" i="0" kern="1200" dirty="0">
                <a:solidFill>
                  <a:schemeClr val="tx1"/>
                </a:solidFill>
                <a:effectLst/>
                <a:latin typeface="+mj-lt"/>
                <a:ea typeface="+mn-ea"/>
                <a:cs typeface="+mn-cs"/>
              </a:rPr>
              <a:t>CSE 527: Computer Vision</a:t>
            </a:r>
            <a:endParaRPr lang="en-US" sz="1700" b="1" dirty="0">
              <a:solidFill>
                <a:schemeClr val="tx1"/>
              </a:solidFill>
              <a:latin typeface="+mj-lt"/>
            </a:endParaRPr>
          </a:p>
        </p:txBody>
      </p:sp>
      <p:sp>
        <p:nvSpPr>
          <p:cNvPr id="11" name="TextBox 10">
            <a:extLst>
              <a:ext uri="{FF2B5EF4-FFF2-40B4-BE49-F238E27FC236}">
                <a16:creationId xmlns:a16="http://schemas.microsoft.com/office/drawing/2014/main" id="{8AA865C5-073F-475B-8705-7D9F5C6F015A}"/>
              </a:ext>
            </a:extLst>
          </p:cNvPr>
          <p:cNvSpPr txBox="1"/>
          <p:nvPr/>
        </p:nvSpPr>
        <p:spPr>
          <a:xfrm>
            <a:off x="8119591" y="3665995"/>
            <a:ext cx="3875180" cy="1938992"/>
          </a:xfrm>
          <a:prstGeom prst="rect">
            <a:avLst/>
          </a:prstGeom>
          <a:noFill/>
        </p:spPr>
        <p:txBody>
          <a:bodyPr wrap="square" rtlCol="0">
            <a:spAutoFit/>
          </a:bodyPr>
          <a:lstStyle/>
          <a:p>
            <a:r>
              <a:rPr lang="en-US" sz="1700" b="1" i="0" kern="1200" dirty="0">
                <a:solidFill>
                  <a:schemeClr val="tx1"/>
                </a:solidFill>
                <a:effectLst/>
                <a:latin typeface="+mj-lt"/>
                <a:ea typeface="+mn-ea"/>
                <a:cs typeface="+mn-cs"/>
              </a:rPr>
              <a:t>CSE 537: Artificial Intelligence</a:t>
            </a:r>
            <a:br>
              <a:rPr lang="en-US" sz="1700" b="1" i="0" kern="1200" dirty="0">
                <a:solidFill>
                  <a:schemeClr val="tx1"/>
                </a:solidFill>
                <a:effectLst/>
                <a:latin typeface="+mj-lt"/>
                <a:ea typeface="+mn-ea"/>
                <a:cs typeface="+mn-cs"/>
              </a:rPr>
            </a:br>
            <a:r>
              <a:rPr lang="en-US" sz="1700" b="1" i="0" kern="1200" dirty="0">
                <a:solidFill>
                  <a:schemeClr val="tx1"/>
                </a:solidFill>
                <a:effectLst/>
                <a:latin typeface="+mj-lt"/>
                <a:ea typeface="+mn-ea"/>
                <a:cs typeface="+mn-cs"/>
              </a:rPr>
              <a:t>CSE 538: Natural Language Processing</a:t>
            </a:r>
            <a:br>
              <a:rPr lang="en-US" sz="1700" b="1" dirty="0">
                <a:solidFill>
                  <a:schemeClr val="tx1"/>
                </a:solidFill>
                <a:latin typeface="+mj-lt"/>
              </a:rPr>
            </a:br>
            <a:r>
              <a:rPr lang="en-US" sz="1700" b="1" i="0" kern="1200" dirty="0">
                <a:solidFill>
                  <a:schemeClr val="tx1"/>
                </a:solidFill>
                <a:effectLst/>
                <a:latin typeface="+mj-lt"/>
                <a:ea typeface="+mn-ea"/>
                <a:cs typeface="+mn-cs"/>
              </a:rPr>
              <a:t>CSE 544: Probability and Statistics for Data Scientists</a:t>
            </a:r>
            <a:br>
              <a:rPr lang="en-US" sz="1700" b="1" dirty="0">
                <a:solidFill>
                  <a:schemeClr val="tx1"/>
                </a:solidFill>
                <a:latin typeface="+mj-lt"/>
              </a:rPr>
            </a:br>
            <a:r>
              <a:rPr lang="en-US" sz="1700" b="1" i="0" kern="1200" dirty="0">
                <a:solidFill>
                  <a:schemeClr val="tx1"/>
                </a:solidFill>
                <a:effectLst/>
                <a:latin typeface="+mj-lt"/>
                <a:ea typeface="+mn-ea"/>
                <a:cs typeface="+mn-cs"/>
              </a:rPr>
              <a:t>CSE 545: Big Data Analytics</a:t>
            </a:r>
            <a:br>
              <a:rPr lang="en-US" sz="1700" b="1" dirty="0">
                <a:solidFill>
                  <a:schemeClr val="tx1"/>
                </a:solidFill>
                <a:latin typeface="+mj-lt"/>
              </a:rPr>
            </a:br>
            <a:r>
              <a:rPr lang="en-US" sz="1700" b="1" i="0" kern="1200" dirty="0">
                <a:solidFill>
                  <a:schemeClr val="tx1"/>
                </a:solidFill>
                <a:effectLst/>
                <a:latin typeface="+mj-lt"/>
                <a:ea typeface="+mn-ea"/>
                <a:cs typeface="+mn-cs"/>
              </a:rPr>
              <a:t>CSE 564: Visualization</a:t>
            </a:r>
            <a:endParaRPr lang="en-US" sz="1700" b="1" dirty="0">
              <a:solidFill>
                <a:schemeClr val="tx1"/>
              </a:solidFill>
              <a:latin typeface="+mj-lt"/>
            </a:endParaRPr>
          </a:p>
          <a:p>
            <a:endParaRPr lang="en-US" dirty="0"/>
          </a:p>
        </p:txBody>
      </p:sp>
    </p:spTree>
    <p:extLst>
      <p:ext uri="{BB962C8B-B14F-4D97-AF65-F5344CB8AC3E}">
        <p14:creationId xmlns:p14="http://schemas.microsoft.com/office/powerpoint/2010/main" val="1312936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B6810E-5B9F-4902-B8F9-C36D1AC9780D}"/>
              </a:ext>
            </a:extLst>
          </p:cNvPr>
          <p:cNvSpPr txBox="1"/>
          <p:nvPr/>
        </p:nvSpPr>
        <p:spPr>
          <a:xfrm>
            <a:off x="4791147" y="1740790"/>
            <a:ext cx="6935056" cy="2985433"/>
          </a:xfrm>
          <a:prstGeom prst="rect">
            <a:avLst/>
          </a:prstGeom>
          <a:noFill/>
        </p:spPr>
        <p:txBody>
          <a:bodyPr wrap="square" rtlCol="0">
            <a:spAutoFit/>
          </a:bodyPr>
          <a:lstStyle/>
          <a:p>
            <a:r>
              <a:rPr lang="en-US" sz="1700" b="0" i="0" kern="1200" dirty="0">
                <a:solidFill>
                  <a:schemeClr val="tx1"/>
                </a:solidFill>
                <a:effectLst/>
                <a:latin typeface="+mj-lt"/>
                <a:ea typeface="+mn-ea"/>
                <a:cs typeface="+mn-cs"/>
              </a:rPr>
              <a:t>Students without formal preparation in Computer Science </a:t>
            </a:r>
            <a:r>
              <a:rPr lang="en-US" sz="1700" b="1" i="0" kern="1200" dirty="0">
                <a:solidFill>
                  <a:schemeClr val="tx1"/>
                </a:solidFill>
                <a:effectLst/>
                <a:latin typeface="+mj-lt"/>
                <a:ea typeface="+mn-ea"/>
                <a:cs typeface="+mn-cs"/>
              </a:rPr>
              <a:t>may count up to two </a:t>
            </a:r>
            <a:r>
              <a:rPr lang="en-US" sz="1700" b="0" i="0" kern="1200" dirty="0">
                <a:solidFill>
                  <a:schemeClr val="tx1"/>
                </a:solidFill>
                <a:effectLst/>
                <a:latin typeface="+mj-lt"/>
                <a:ea typeface="+mn-ea"/>
                <a:cs typeface="+mn-cs"/>
              </a:rPr>
              <a:t>of the following graduate-level preparatory ("bridge") courses toward the focus and should consult with the admission committee before taking the other graduate CS courses. </a:t>
            </a:r>
          </a:p>
          <a:p>
            <a:endParaRPr lang="en-US" sz="1700" b="0" i="0" kern="1200" dirty="0">
              <a:solidFill>
                <a:schemeClr val="tx1"/>
              </a:solidFill>
              <a:effectLst/>
              <a:latin typeface="+mj-lt"/>
              <a:ea typeface="+mn-ea"/>
              <a:cs typeface="+mn-cs"/>
            </a:endParaRPr>
          </a:p>
          <a:p>
            <a:r>
              <a:rPr lang="en-US" sz="1700" b="1" i="0" kern="1200" dirty="0">
                <a:solidFill>
                  <a:schemeClr val="tx1"/>
                </a:solidFill>
                <a:effectLst/>
                <a:latin typeface="+mj-lt"/>
                <a:ea typeface="+mn-ea"/>
                <a:cs typeface="+mn-cs"/>
              </a:rPr>
              <a:t>CSE 581, Computer Science Fundamentals: Theory  </a:t>
            </a:r>
            <a:br>
              <a:rPr lang="en-US" sz="1700" b="1" i="0" kern="1200" dirty="0">
                <a:solidFill>
                  <a:schemeClr val="tx1"/>
                </a:solidFill>
                <a:effectLst/>
                <a:latin typeface="+mj-lt"/>
                <a:ea typeface="+mn-ea"/>
                <a:cs typeface="+mn-cs"/>
              </a:rPr>
            </a:br>
            <a:endParaRPr lang="en-US" sz="1700" b="1" i="0" kern="1200" dirty="0">
              <a:solidFill>
                <a:schemeClr val="tx1"/>
              </a:solidFill>
              <a:effectLst/>
              <a:latin typeface="+mj-lt"/>
              <a:ea typeface="+mn-ea"/>
              <a:cs typeface="+mn-cs"/>
            </a:endParaRPr>
          </a:p>
          <a:p>
            <a:r>
              <a:rPr lang="en-US" sz="1700" b="1" i="0" kern="1200" dirty="0">
                <a:solidFill>
                  <a:schemeClr val="tx1"/>
                </a:solidFill>
                <a:effectLst/>
                <a:latin typeface="+mj-lt"/>
                <a:ea typeface="+mn-ea"/>
                <a:cs typeface="+mn-cs"/>
              </a:rPr>
              <a:t>CSE 582, Computer Science Fundamentals: Data Structures and Algorithms</a:t>
            </a:r>
            <a:br>
              <a:rPr lang="en-US" sz="1700" b="1" i="0" kern="1200" dirty="0">
                <a:solidFill>
                  <a:schemeClr val="tx1"/>
                </a:solidFill>
                <a:effectLst/>
                <a:latin typeface="+mj-lt"/>
                <a:ea typeface="+mn-ea"/>
                <a:cs typeface="+mn-cs"/>
              </a:rPr>
            </a:br>
            <a:endParaRPr lang="en-US" sz="1700" b="1" i="0" kern="1200" dirty="0">
              <a:solidFill>
                <a:schemeClr val="tx1"/>
              </a:solidFill>
              <a:effectLst/>
              <a:latin typeface="+mj-lt"/>
              <a:ea typeface="+mn-ea"/>
              <a:cs typeface="+mn-cs"/>
            </a:endParaRPr>
          </a:p>
          <a:p>
            <a:r>
              <a:rPr lang="en-US" sz="1700" b="1" i="0" kern="1200" dirty="0">
                <a:solidFill>
                  <a:schemeClr val="tx1"/>
                </a:solidFill>
                <a:effectLst/>
                <a:latin typeface="+mj-lt"/>
                <a:ea typeface="+mn-ea"/>
                <a:cs typeface="+mn-cs"/>
              </a:rPr>
              <a:t>CSE 583, Computer Science Fundamentals: Programming Abstractions</a:t>
            </a:r>
          </a:p>
          <a:p>
            <a:endParaRPr lang="en-US" dirty="0"/>
          </a:p>
        </p:txBody>
      </p:sp>
      <p:pic>
        <p:nvPicPr>
          <p:cNvPr id="5" name="Picture 4" descr="Angle view of circuit shaped like a brain">
            <a:extLst>
              <a:ext uri="{FF2B5EF4-FFF2-40B4-BE49-F238E27FC236}">
                <a16:creationId xmlns:a16="http://schemas.microsoft.com/office/drawing/2014/main" id="{C21C348E-DAAA-441E-981C-F4ABAAB2D200}"/>
              </a:ext>
            </a:extLst>
          </p:cNvPr>
          <p:cNvPicPr>
            <a:picLocks noChangeAspect="1"/>
          </p:cNvPicPr>
          <p:nvPr/>
        </p:nvPicPr>
        <p:blipFill rotWithShape="1">
          <a:blip r:embed="rId2"/>
          <a:srcRect l="27460" r="25394" b="2"/>
          <a:stretch/>
        </p:blipFill>
        <p:spPr>
          <a:xfrm>
            <a:off x="20" y="10"/>
            <a:ext cx="4635571" cy="6857990"/>
          </a:xfrm>
          <a:prstGeom prst="rect">
            <a:avLst/>
          </a:prstGeom>
          <a:effectLst/>
        </p:spPr>
      </p:pic>
      <p:sp>
        <p:nvSpPr>
          <p:cNvPr id="6" name="Title 1">
            <a:extLst>
              <a:ext uri="{FF2B5EF4-FFF2-40B4-BE49-F238E27FC236}">
                <a16:creationId xmlns:a16="http://schemas.microsoft.com/office/drawing/2014/main" id="{904684E2-6488-4A25-B47D-2C882D79F788}"/>
              </a:ext>
            </a:extLst>
          </p:cNvPr>
          <p:cNvSpPr>
            <a:spLocks noGrp="1"/>
          </p:cNvSpPr>
          <p:nvPr>
            <p:ph type="title"/>
          </p:nvPr>
        </p:nvSpPr>
        <p:spPr>
          <a:xfrm>
            <a:off x="4965430" y="629266"/>
            <a:ext cx="6586491" cy="1676603"/>
          </a:xfrm>
        </p:spPr>
        <p:txBody>
          <a:bodyPr>
            <a:normAutofit fontScale="90000"/>
          </a:bodyPr>
          <a:lstStyle/>
          <a:p>
            <a:r>
              <a:rPr lang="en-US" dirty="0">
                <a:latin typeface="Century Gothic" panose="020B0502020202020204" pitchFamily="34" charset="0"/>
              </a:rPr>
              <a:t>AI Focus: Bridge Courses</a:t>
            </a:r>
            <a:br>
              <a:rPr lang="en-US" dirty="0">
                <a:latin typeface="Century Gothic" panose="020B0502020202020204" pitchFamily="34" charset="0"/>
              </a:rPr>
            </a:br>
            <a:endParaRPr lang="en-US" b="1" dirty="0">
              <a:latin typeface="Century Gothic" panose="020B0502020202020204" pitchFamily="34" charset="0"/>
            </a:endParaRPr>
          </a:p>
        </p:txBody>
      </p:sp>
    </p:spTree>
    <p:extLst>
      <p:ext uri="{BB962C8B-B14F-4D97-AF65-F5344CB8AC3E}">
        <p14:creationId xmlns:p14="http://schemas.microsoft.com/office/powerpoint/2010/main" val="2124699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E6746A4-0FF7-BA4D-A4A9-B6E5DFFE3F85}"/>
              </a:ext>
            </a:extLst>
          </p:cNvPr>
          <p:cNvSpPr>
            <a:spLocks noGrp="1"/>
          </p:cNvSpPr>
          <p:nvPr>
            <p:ph type="title"/>
          </p:nvPr>
        </p:nvSpPr>
        <p:spPr>
          <a:xfrm>
            <a:off x="4965430" y="629266"/>
            <a:ext cx="6757383" cy="1676603"/>
          </a:xfrm>
        </p:spPr>
        <p:txBody>
          <a:bodyPr>
            <a:noAutofit/>
          </a:bodyPr>
          <a:lstStyle/>
          <a:p>
            <a:r>
              <a:rPr lang="en-US" dirty="0">
                <a:latin typeface="Century Gothic" panose="020B0502020202020204" pitchFamily="34" charset="0"/>
              </a:rPr>
              <a:t>A Focus in Human-Centered Data Science </a:t>
            </a:r>
          </a:p>
        </p:txBody>
      </p:sp>
      <p:sp>
        <p:nvSpPr>
          <p:cNvPr id="12" name="Content Placeholder 2">
            <a:extLst>
              <a:ext uri="{FF2B5EF4-FFF2-40B4-BE49-F238E27FC236}">
                <a16:creationId xmlns:a16="http://schemas.microsoft.com/office/drawing/2014/main" id="{22350306-952D-D645-87D4-4B0C90D39F44}"/>
              </a:ext>
            </a:extLst>
          </p:cNvPr>
          <p:cNvSpPr>
            <a:spLocks noGrp="1"/>
          </p:cNvSpPr>
          <p:nvPr>
            <p:ph idx="1"/>
          </p:nvPr>
        </p:nvSpPr>
        <p:spPr>
          <a:xfrm>
            <a:off x="4965431" y="2438400"/>
            <a:ext cx="6586489" cy="4419600"/>
          </a:xfrm>
        </p:spPr>
        <p:txBody>
          <a:bodyPr>
            <a:normAutofit lnSpcReduction="10000"/>
          </a:bodyPr>
          <a:lstStyle/>
          <a:p>
            <a:r>
              <a:rPr lang="en-US" sz="1700" b="1" dirty="0">
                <a:latin typeface="+mj-lt"/>
              </a:rPr>
              <a:t>All</a:t>
            </a:r>
            <a:r>
              <a:rPr lang="en-US" sz="1700" dirty="0">
                <a:latin typeface="+mj-lt"/>
              </a:rPr>
              <a:t> trainees, from both the </a:t>
            </a:r>
            <a:r>
              <a:rPr lang="en-US" sz="1700" b="1" dirty="0">
                <a:latin typeface="+mj-lt"/>
              </a:rPr>
              <a:t>human-centered sciences </a:t>
            </a:r>
            <a:r>
              <a:rPr lang="en-US" sz="1700" dirty="0">
                <a:latin typeface="+mj-lt"/>
              </a:rPr>
              <a:t>and the </a:t>
            </a:r>
            <a:r>
              <a:rPr lang="en-US" sz="1700" b="1" dirty="0">
                <a:latin typeface="+mj-lt"/>
              </a:rPr>
              <a:t>data sciences</a:t>
            </a:r>
            <a:r>
              <a:rPr lang="en-US" sz="1700" dirty="0">
                <a:latin typeface="+mj-lt"/>
              </a:rPr>
              <a:t>, can choose the Focus in Human-Centered Data Science</a:t>
            </a:r>
          </a:p>
          <a:p>
            <a:r>
              <a:rPr lang="en-US" sz="1700" dirty="0">
                <a:latin typeface="+mj-lt"/>
              </a:rPr>
              <a:t>This focus requires </a:t>
            </a:r>
            <a:r>
              <a:rPr lang="en-US" sz="1700" b="1" dirty="0">
                <a:latin typeface="+mj-lt"/>
              </a:rPr>
              <a:t>four courses (12 credits): two core DS/CS courses (one in algorithms and one in machine learning) and two electives </a:t>
            </a:r>
          </a:p>
          <a:p>
            <a:r>
              <a:rPr lang="en-US" sz="1700" dirty="0">
                <a:latin typeface="+mj-lt"/>
              </a:rPr>
              <a:t>The electives are chosen from a list of interdisciplinary courses from the following departments: </a:t>
            </a:r>
            <a:r>
              <a:rPr lang="en-US" sz="1700" b="1" dirty="0">
                <a:latin typeface="+mj-lt"/>
              </a:rPr>
              <a:t>Africana Studies, Computer Science, Economics, Linguistics, Neurobiology &amp; Behavior, Political Science, Psychology, and Sociology. </a:t>
            </a:r>
          </a:p>
          <a:p>
            <a:r>
              <a:rPr lang="en-US" sz="1700" b="1" dirty="0">
                <a:latin typeface="+mj-lt"/>
              </a:rPr>
              <a:t>At least one of the electives </a:t>
            </a:r>
            <a:r>
              <a:rPr lang="en-US" sz="1700" dirty="0">
                <a:latin typeface="+mj-lt"/>
              </a:rPr>
              <a:t>must be chosen outside of the home department and not cross-listed</a:t>
            </a:r>
          </a:p>
          <a:p>
            <a:r>
              <a:rPr lang="en-US" sz="1700" dirty="0">
                <a:latin typeface="+mj-lt"/>
              </a:rPr>
              <a:t>It is important to note that courses taken outside of your home department require instructor approval. </a:t>
            </a:r>
            <a:r>
              <a:rPr lang="en-US" sz="1700" b="1" dirty="0">
                <a:latin typeface="+mj-lt"/>
              </a:rPr>
              <a:t>Admission to the focus does not guarantee instructor approval</a:t>
            </a:r>
            <a:r>
              <a:rPr lang="en-US" sz="1700" dirty="0">
                <a:latin typeface="+mj-lt"/>
              </a:rPr>
              <a:t>. </a:t>
            </a:r>
          </a:p>
          <a:p>
            <a:r>
              <a:rPr lang="en-US" sz="1700" dirty="0">
                <a:latin typeface="+mj-lt"/>
              </a:rPr>
              <a:t>Additional courses, not explicitly listed, may be used to satisfy the electives requirement with prior permission of the Focus program’s director. </a:t>
            </a:r>
          </a:p>
          <a:p>
            <a:pPr marL="0" indent="0">
              <a:buNone/>
            </a:pPr>
            <a:endParaRPr lang="en-US" sz="1300" dirty="0">
              <a:latin typeface="+mj-lt"/>
            </a:endParaRPr>
          </a:p>
          <a:p>
            <a:endParaRPr lang="en-US" sz="1300" dirty="0">
              <a:latin typeface="+mj-lt"/>
            </a:endParaRPr>
          </a:p>
        </p:txBody>
      </p:sp>
      <p:pic>
        <p:nvPicPr>
          <p:cNvPr id="3" name="Picture 2" descr="Digital art of brain">
            <a:extLst>
              <a:ext uri="{FF2B5EF4-FFF2-40B4-BE49-F238E27FC236}">
                <a16:creationId xmlns:a16="http://schemas.microsoft.com/office/drawing/2014/main" id="{274DF90F-DA5B-4BEC-B27C-B470254E9845}"/>
              </a:ext>
            </a:extLst>
          </p:cNvPr>
          <p:cNvPicPr>
            <a:picLocks noChangeAspect="1"/>
          </p:cNvPicPr>
          <p:nvPr/>
        </p:nvPicPr>
        <p:blipFill rotWithShape="1">
          <a:blip r:embed="rId2"/>
          <a:srcRect l="34399" r="27579"/>
          <a:stretch/>
        </p:blipFill>
        <p:spPr>
          <a:xfrm>
            <a:off x="20" y="10"/>
            <a:ext cx="4635571" cy="6857990"/>
          </a:xfrm>
          <a:prstGeom prst="rect">
            <a:avLst/>
          </a:prstGeom>
          <a:effectLst/>
        </p:spPr>
      </p:pic>
    </p:spTree>
    <p:extLst>
      <p:ext uri="{BB962C8B-B14F-4D97-AF65-F5344CB8AC3E}">
        <p14:creationId xmlns:p14="http://schemas.microsoft.com/office/powerpoint/2010/main" val="2005188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gital art of brain">
            <a:extLst>
              <a:ext uri="{FF2B5EF4-FFF2-40B4-BE49-F238E27FC236}">
                <a16:creationId xmlns:a16="http://schemas.microsoft.com/office/drawing/2014/main" id="{79FD3C51-E9CB-4D16-BF9C-39698CCBA7F6}"/>
              </a:ext>
            </a:extLst>
          </p:cNvPr>
          <p:cNvPicPr>
            <a:picLocks noChangeAspect="1"/>
          </p:cNvPicPr>
          <p:nvPr/>
        </p:nvPicPr>
        <p:blipFill rotWithShape="1">
          <a:blip r:embed="rId2"/>
          <a:srcRect l="34399" r="27579"/>
          <a:stretch/>
        </p:blipFill>
        <p:spPr>
          <a:xfrm>
            <a:off x="20" y="10"/>
            <a:ext cx="4635571" cy="6857990"/>
          </a:xfrm>
          <a:prstGeom prst="rect">
            <a:avLst/>
          </a:prstGeom>
          <a:effectLst/>
        </p:spPr>
      </p:pic>
      <p:sp>
        <p:nvSpPr>
          <p:cNvPr id="5" name="Title 1">
            <a:extLst>
              <a:ext uri="{FF2B5EF4-FFF2-40B4-BE49-F238E27FC236}">
                <a16:creationId xmlns:a16="http://schemas.microsoft.com/office/drawing/2014/main" id="{4D7FD84D-847F-4876-BB05-216E37B60C6D}"/>
              </a:ext>
            </a:extLst>
          </p:cNvPr>
          <p:cNvSpPr>
            <a:spLocks noGrp="1"/>
          </p:cNvSpPr>
          <p:nvPr>
            <p:ph type="title"/>
          </p:nvPr>
        </p:nvSpPr>
        <p:spPr>
          <a:xfrm>
            <a:off x="4965430" y="629266"/>
            <a:ext cx="6757383" cy="1676603"/>
          </a:xfrm>
        </p:spPr>
        <p:txBody>
          <a:bodyPr>
            <a:noAutofit/>
          </a:bodyPr>
          <a:lstStyle/>
          <a:p>
            <a:r>
              <a:rPr lang="en-US" dirty="0">
                <a:latin typeface="Century Gothic" panose="020B0502020202020204" pitchFamily="34" charset="0"/>
              </a:rPr>
              <a:t>A Focus in Human-Centered Data Science </a:t>
            </a:r>
          </a:p>
        </p:txBody>
      </p:sp>
      <p:sp>
        <p:nvSpPr>
          <p:cNvPr id="6" name="TextBox 5">
            <a:extLst>
              <a:ext uri="{FF2B5EF4-FFF2-40B4-BE49-F238E27FC236}">
                <a16:creationId xmlns:a16="http://schemas.microsoft.com/office/drawing/2014/main" id="{6A9A068A-EEDF-40A3-BE69-00861CD58476}"/>
              </a:ext>
            </a:extLst>
          </p:cNvPr>
          <p:cNvSpPr txBox="1"/>
          <p:nvPr/>
        </p:nvSpPr>
        <p:spPr>
          <a:xfrm>
            <a:off x="5130229" y="2305869"/>
            <a:ext cx="6489843" cy="2723823"/>
          </a:xfrm>
          <a:prstGeom prst="rect">
            <a:avLst/>
          </a:prstGeom>
          <a:noFill/>
        </p:spPr>
        <p:txBody>
          <a:bodyPr wrap="square" rtlCol="0">
            <a:spAutoFit/>
          </a:bodyPr>
          <a:lstStyle/>
          <a:p>
            <a:pPr marL="285750" indent="-285750">
              <a:buFont typeface="Arial" panose="020B0604020202020204" pitchFamily="34" charset="0"/>
              <a:buChar char="•"/>
            </a:pPr>
            <a:r>
              <a:rPr lang="en-US" sz="1700" i="0" dirty="0">
                <a:solidFill>
                  <a:srgbClr val="000000"/>
                </a:solidFill>
                <a:effectLst/>
                <a:latin typeface="+mj-lt"/>
              </a:rPr>
              <a:t>DS/CS Core: Both of the following</a:t>
            </a:r>
          </a:p>
          <a:p>
            <a:endParaRPr lang="en-US" sz="1700" b="1" i="0" dirty="0">
              <a:solidFill>
                <a:srgbClr val="000000"/>
              </a:solidFill>
              <a:effectLst/>
              <a:latin typeface="+mj-lt"/>
            </a:endParaRPr>
          </a:p>
          <a:p>
            <a:r>
              <a:rPr lang="en-US" sz="1700" i="0" dirty="0">
                <a:solidFill>
                  <a:srgbClr val="000000"/>
                </a:solidFill>
                <a:effectLst/>
                <a:latin typeface="+mj-lt"/>
              </a:rPr>
              <a:t>Algorithms:</a:t>
            </a:r>
            <a:r>
              <a:rPr lang="en-US" sz="1700" b="1" i="0" dirty="0">
                <a:solidFill>
                  <a:srgbClr val="000000"/>
                </a:solidFill>
                <a:effectLst/>
                <a:latin typeface="+mj-lt"/>
              </a:rPr>
              <a:t> CSE 582: Computer Science Fundamentals: Data Structures and Algorithms</a:t>
            </a:r>
          </a:p>
          <a:p>
            <a:pPr marL="1143000" lvl="2" indent="-228600">
              <a:buFont typeface="Arial" panose="020B0604020202020204" pitchFamily="34" charset="0"/>
              <a:buChar char="•"/>
            </a:pPr>
            <a:r>
              <a:rPr lang="en-US" sz="1700" b="0" i="0" dirty="0">
                <a:solidFill>
                  <a:srgbClr val="000000"/>
                </a:solidFill>
                <a:effectLst/>
                <a:latin typeface="+mj-lt"/>
              </a:rPr>
              <a:t> Alternative: AMS 542 / CSE 548: Analysis of Algorithms</a:t>
            </a:r>
          </a:p>
          <a:p>
            <a:endParaRPr lang="en-US" sz="1700" i="0" dirty="0">
              <a:solidFill>
                <a:srgbClr val="000000"/>
              </a:solidFill>
              <a:effectLst/>
              <a:latin typeface="+mj-lt"/>
            </a:endParaRPr>
          </a:p>
          <a:p>
            <a:r>
              <a:rPr lang="en-US" sz="1700" i="0" dirty="0">
                <a:solidFill>
                  <a:srgbClr val="000000"/>
                </a:solidFill>
                <a:effectLst/>
                <a:latin typeface="+mj-lt"/>
              </a:rPr>
              <a:t>Machine Learning:</a:t>
            </a:r>
            <a:r>
              <a:rPr lang="en-US" sz="1700" dirty="0">
                <a:solidFill>
                  <a:srgbClr val="000000"/>
                </a:solidFill>
                <a:latin typeface="+mj-lt"/>
              </a:rPr>
              <a:t> </a:t>
            </a:r>
            <a:r>
              <a:rPr lang="en-US" sz="1700" b="1" i="0" dirty="0">
                <a:solidFill>
                  <a:srgbClr val="000000"/>
                </a:solidFill>
                <a:effectLst/>
                <a:latin typeface="+mj-lt"/>
              </a:rPr>
              <a:t>AMS 580: Statistical Learning</a:t>
            </a:r>
          </a:p>
          <a:p>
            <a:pPr marL="1143000" lvl="2" indent="-228600">
              <a:buFont typeface="Arial" panose="020B0604020202020204" pitchFamily="34" charset="0"/>
              <a:buChar char="•"/>
            </a:pPr>
            <a:r>
              <a:rPr lang="en-US" sz="1700" b="0" i="0" dirty="0">
                <a:solidFill>
                  <a:srgbClr val="000000"/>
                </a:solidFill>
                <a:effectLst/>
                <a:latin typeface="+mj-lt"/>
              </a:rPr>
              <a:t>Alternative: AMS 520: Machine Learning in Quantitative Finance or CSE 512: Machine Learning</a:t>
            </a:r>
          </a:p>
          <a:p>
            <a:endParaRPr lang="en-US" dirty="0"/>
          </a:p>
        </p:txBody>
      </p:sp>
    </p:spTree>
    <p:extLst>
      <p:ext uri="{BB962C8B-B14F-4D97-AF65-F5344CB8AC3E}">
        <p14:creationId xmlns:p14="http://schemas.microsoft.com/office/powerpoint/2010/main" val="8716127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TM04033927[[fn=Main Event]]</Template>
  <TotalTime>33621</TotalTime>
  <Words>1638</Words>
  <Application>Microsoft Office PowerPoint</Application>
  <PresentationFormat>Widescreen</PresentationFormat>
  <Paragraphs>112</Paragraphs>
  <Slides>14</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Century Gothic</vt:lpstr>
      <vt:lpstr>Office Theme</vt:lpstr>
      <vt:lpstr>PowerPoint Presentation</vt:lpstr>
      <vt:lpstr>      </vt:lpstr>
      <vt:lpstr>PowerPoint Presentation</vt:lpstr>
      <vt:lpstr>Overview for prospective trainees</vt:lpstr>
      <vt:lpstr>A Focus in Artificial Intelligence </vt:lpstr>
      <vt:lpstr>A Focus in Artificial Intelligence </vt:lpstr>
      <vt:lpstr>AI Focus: Bridge Courses </vt:lpstr>
      <vt:lpstr>A Focus in Human-Centered Data Science </vt:lpstr>
      <vt:lpstr>A Focus in Human-Centered Data Science </vt:lpstr>
      <vt:lpstr>A Focus in Human-Centered Data Science </vt:lpstr>
      <vt:lpstr>Research Practica</vt:lpstr>
      <vt:lpstr>Eligibility and Funding</vt:lpstr>
      <vt:lpstr>Additional Information</vt:lpstr>
      <vt:lpstr>To Apply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NSF Research Traineeship (NRT):   Detecting and Addressing Bias in Data, Humans, and Institutions</dc:title>
  <dc:creator>Susan Brennan</dc:creator>
  <cp:lastModifiedBy>Kristen Kalb</cp:lastModifiedBy>
  <cp:revision>58</cp:revision>
  <cp:lastPrinted>2021-10-01T01:06:39Z</cp:lastPrinted>
  <dcterms:created xsi:type="dcterms:W3CDTF">2021-08-29T20:25:40Z</dcterms:created>
  <dcterms:modified xsi:type="dcterms:W3CDTF">2022-04-29T13:57:37Z</dcterms:modified>
</cp:coreProperties>
</file>